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media/image61.jpg" ContentType="image/jpg"/>
  <Override PartName="/ppt/media/image62.jpg" ContentType="image/jpg"/>
  <Override PartName="/ppt/media/image63.jpg" ContentType="image/jpg"/>
  <Override PartName="/ppt/media/image64.jpg" ContentType="image/jpg"/>
  <Override PartName="/ppt/media/image65.jpg" ContentType="image/jpg"/>
  <Override PartName="/ppt/notesSlides/notesSlide1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9"/>
  </p:notesMasterIdLst>
  <p:sldIdLst>
    <p:sldId id="256" r:id="rId2"/>
    <p:sldId id="473" r:id="rId3"/>
    <p:sldId id="474" r:id="rId4"/>
    <p:sldId id="486" r:id="rId5"/>
    <p:sldId id="488" r:id="rId6"/>
    <p:sldId id="489" r:id="rId7"/>
    <p:sldId id="491" r:id="rId8"/>
    <p:sldId id="5037" r:id="rId9"/>
    <p:sldId id="492" r:id="rId10"/>
    <p:sldId id="485" r:id="rId11"/>
    <p:sldId id="493" r:id="rId12"/>
    <p:sldId id="482" r:id="rId13"/>
    <p:sldId id="495" r:id="rId14"/>
    <p:sldId id="5036" r:id="rId15"/>
    <p:sldId id="475" r:id="rId16"/>
    <p:sldId id="4724" r:id="rId17"/>
    <p:sldId id="4723" r:id="rId18"/>
    <p:sldId id="361" r:id="rId19"/>
    <p:sldId id="351" r:id="rId20"/>
    <p:sldId id="353" r:id="rId21"/>
    <p:sldId id="4725" r:id="rId22"/>
    <p:sldId id="4730" r:id="rId23"/>
    <p:sldId id="4731" r:id="rId24"/>
    <p:sldId id="4727" r:id="rId25"/>
    <p:sldId id="344" r:id="rId26"/>
    <p:sldId id="366" r:id="rId27"/>
    <p:sldId id="4720" r:id="rId28"/>
    <p:sldId id="4962" r:id="rId29"/>
    <p:sldId id="4745" r:id="rId30"/>
    <p:sldId id="4739" r:id="rId31"/>
    <p:sldId id="5041" r:id="rId32"/>
    <p:sldId id="4750" r:id="rId33"/>
    <p:sldId id="4752" r:id="rId34"/>
    <p:sldId id="4751" r:id="rId35"/>
    <p:sldId id="4755" r:id="rId36"/>
    <p:sldId id="5040" r:id="rId37"/>
    <p:sldId id="4738" r:id="rId38"/>
    <p:sldId id="4756" r:id="rId39"/>
    <p:sldId id="4967" r:id="rId40"/>
    <p:sldId id="4968" r:id="rId41"/>
    <p:sldId id="4969" r:id="rId42"/>
    <p:sldId id="4970" r:id="rId43"/>
    <p:sldId id="4971" r:id="rId44"/>
    <p:sldId id="4972" r:id="rId45"/>
    <p:sldId id="4736" r:id="rId46"/>
    <p:sldId id="548" r:id="rId47"/>
    <p:sldId id="297" r:id="rId48"/>
    <p:sldId id="5068" r:id="rId49"/>
    <p:sldId id="342" r:id="rId50"/>
    <p:sldId id="4973" r:id="rId51"/>
    <p:sldId id="4757" r:id="rId52"/>
    <p:sldId id="4758" r:id="rId53"/>
    <p:sldId id="4764" r:id="rId54"/>
    <p:sldId id="4766" r:id="rId55"/>
    <p:sldId id="4939" r:id="rId56"/>
    <p:sldId id="4940" r:id="rId57"/>
    <p:sldId id="4785" r:id="rId58"/>
    <p:sldId id="4974" r:id="rId59"/>
    <p:sldId id="4765" r:id="rId60"/>
    <p:sldId id="4975" r:id="rId61"/>
    <p:sldId id="4770" r:id="rId62"/>
    <p:sldId id="4772" r:id="rId63"/>
    <p:sldId id="4941" r:id="rId64"/>
    <p:sldId id="4786" r:id="rId65"/>
    <p:sldId id="4942" r:id="rId66"/>
    <p:sldId id="4771" r:id="rId67"/>
    <p:sldId id="4976" r:id="rId68"/>
    <p:sldId id="4775" r:id="rId69"/>
    <p:sldId id="5047" r:id="rId70"/>
    <p:sldId id="5048" r:id="rId71"/>
    <p:sldId id="5049" r:id="rId72"/>
    <p:sldId id="5050" r:id="rId73"/>
    <p:sldId id="5051" r:id="rId74"/>
    <p:sldId id="5052" r:id="rId75"/>
    <p:sldId id="5053" r:id="rId76"/>
    <p:sldId id="5054" r:id="rId77"/>
    <p:sldId id="4779" r:id="rId78"/>
    <p:sldId id="4946" r:id="rId79"/>
    <p:sldId id="4781" r:id="rId80"/>
    <p:sldId id="4980" r:id="rId81"/>
    <p:sldId id="5066" r:id="rId82"/>
    <p:sldId id="4981" r:id="rId83"/>
    <p:sldId id="4982" r:id="rId84"/>
    <p:sldId id="4780" r:id="rId85"/>
    <p:sldId id="4978" r:id="rId86"/>
    <p:sldId id="4979" r:id="rId87"/>
    <p:sldId id="4983" r:id="rId88"/>
    <p:sldId id="5080" r:id="rId89"/>
    <p:sldId id="4789" r:id="rId90"/>
    <p:sldId id="4791" r:id="rId91"/>
    <p:sldId id="4947" r:id="rId92"/>
    <p:sldId id="4792" r:id="rId93"/>
    <p:sldId id="5081" r:id="rId94"/>
    <p:sldId id="4790" r:id="rId95"/>
    <p:sldId id="4984" r:id="rId96"/>
    <p:sldId id="4794" r:id="rId97"/>
    <p:sldId id="4796" r:id="rId98"/>
    <p:sldId id="4949" r:id="rId99"/>
    <p:sldId id="4950" r:id="rId100"/>
    <p:sldId id="5082" r:id="rId101"/>
    <p:sldId id="4795" r:id="rId102"/>
    <p:sldId id="4985" r:id="rId103"/>
    <p:sldId id="4801" r:id="rId104"/>
    <p:sldId id="4803" r:id="rId105"/>
    <p:sldId id="4951" r:id="rId106"/>
    <p:sldId id="4808" r:id="rId107"/>
    <p:sldId id="4810" r:id="rId108"/>
    <p:sldId id="4811" r:id="rId109"/>
    <p:sldId id="5083" r:id="rId110"/>
    <p:sldId id="4809" r:id="rId111"/>
    <p:sldId id="4986" r:id="rId112"/>
    <p:sldId id="4987" r:id="rId113"/>
    <p:sldId id="4815" r:id="rId114"/>
    <p:sldId id="4817" r:id="rId115"/>
    <p:sldId id="4989" r:id="rId116"/>
    <p:sldId id="4816" r:id="rId117"/>
    <p:sldId id="4990" r:id="rId118"/>
    <p:sldId id="4991" r:id="rId119"/>
    <p:sldId id="4992" r:id="rId120"/>
    <p:sldId id="4822" r:id="rId121"/>
    <p:sldId id="4824" r:id="rId122"/>
    <p:sldId id="5084" r:id="rId123"/>
    <p:sldId id="5085" r:id="rId124"/>
    <p:sldId id="4823" r:id="rId125"/>
    <p:sldId id="4993" r:id="rId126"/>
    <p:sldId id="4997" r:id="rId127"/>
    <p:sldId id="4998" r:id="rId128"/>
    <p:sldId id="4999" r:id="rId129"/>
    <p:sldId id="5000" r:id="rId130"/>
    <p:sldId id="469" r:id="rId131"/>
    <p:sldId id="5001" r:id="rId132"/>
    <p:sldId id="481" r:id="rId133"/>
    <p:sldId id="483" r:id="rId134"/>
    <p:sldId id="479" r:id="rId135"/>
    <p:sldId id="5002" r:id="rId136"/>
    <p:sldId id="4829" r:id="rId137"/>
    <p:sldId id="4831" r:id="rId138"/>
    <p:sldId id="4954" r:id="rId139"/>
    <p:sldId id="4955" r:id="rId140"/>
    <p:sldId id="5086" r:id="rId141"/>
    <p:sldId id="4830" r:id="rId142"/>
    <p:sldId id="4994" r:id="rId143"/>
    <p:sldId id="4835" r:id="rId144"/>
    <p:sldId id="4837" r:id="rId145"/>
    <p:sldId id="5003" r:id="rId146"/>
    <p:sldId id="5004" r:id="rId147"/>
    <p:sldId id="4838" r:id="rId148"/>
    <p:sldId id="5074" r:id="rId149"/>
    <p:sldId id="5069" r:id="rId150"/>
    <p:sldId id="5065" r:id="rId151"/>
    <p:sldId id="4836" r:id="rId152"/>
    <p:sldId id="4995" r:id="rId153"/>
    <p:sldId id="5067" r:id="rId154"/>
    <p:sldId id="5075" r:id="rId155"/>
    <p:sldId id="5076" r:id="rId156"/>
    <p:sldId id="5070" r:id="rId157"/>
    <p:sldId id="5071" r:id="rId158"/>
    <p:sldId id="5072" r:id="rId159"/>
    <p:sldId id="5073" r:id="rId160"/>
    <p:sldId id="4842" r:id="rId161"/>
    <p:sldId id="4844" r:id="rId162"/>
    <p:sldId id="4957" r:id="rId163"/>
    <p:sldId id="5087" r:id="rId164"/>
    <p:sldId id="4963" r:id="rId165"/>
    <p:sldId id="4996" r:id="rId166"/>
    <p:sldId id="5044" r:id="rId167"/>
    <p:sldId id="5045" r:id="rId168"/>
    <p:sldId id="4908" r:id="rId169"/>
    <p:sldId id="4849" r:id="rId170"/>
    <p:sldId id="4851" r:id="rId171"/>
    <p:sldId id="4958" r:id="rId172"/>
    <p:sldId id="5088" r:id="rId173"/>
    <p:sldId id="4850" r:id="rId174"/>
    <p:sldId id="5006" r:id="rId175"/>
    <p:sldId id="5007" r:id="rId176"/>
    <p:sldId id="5109" r:id="rId177"/>
    <p:sldId id="5106" r:id="rId178"/>
    <p:sldId id="4856" r:id="rId179"/>
    <p:sldId id="4857" r:id="rId180"/>
    <p:sldId id="5008" r:id="rId181"/>
    <p:sldId id="5078" r:id="rId182"/>
    <p:sldId id="5079" r:id="rId183"/>
    <p:sldId id="4863" r:id="rId184"/>
    <p:sldId id="4865" r:id="rId185"/>
    <p:sldId id="4959" r:id="rId186"/>
    <p:sldId id="4866" r:id="rId187"/>
    <p:sldId id="4864" r:id="rId188"/>
    <p:sldId id="5009" r:id="rId189"/>
    <p:sldId id="5046" r:id="rId190"/>
    <p:sldId id="4870" r:id="rId191"/>
    <p:sldId id="4872" r:id="rId192"/>
    <p:sldId id="4960" r:id="rId193"/>
    <p:sldId id="5058" r:id="rId194"/>
    <p:sldId id="5089" r:id="rId195"/>
    <p:sldId id="5090" r:id="rId196"/>
    <p:sldId id="4871" r:id="rId197"/>
    <p:sldId id="5010" r:id="rId198"/>
    <p:sldId id="4914" r:id="rId199"/>
    <p:sldId id="5060" r:id="rId200"/>
    <p:sldId id="5108" r:id="rId201"/>
    <p:sldId id="4880" r:id="rId202"/>
    <p:sldId id="4964" r:id="rId203"/>
    <p:sldId id="5091" r:id="rId204"/>
    <p:sldId id="5092" r:id="rId205"/>
    <p:sldId id="5016" r:id="rId206"/>
    <p:sldId id="5011" r:id="rId207"/>
    <p:sldId id="5043" r:id="rId208"/>
    <p:sldId id="5012" r:id="rId209"/>
    <p:sldId id="4877" r:id="rId210"/>
    <p:sldId id="4879" r:id="rId211"/>
    <p:sldId id="4887" r:id="rId212"/>
    <p:sldId id="4889" r:id="rId213"/>
    <p:sldId id="4965" r:id="rId214"/>
    <p:sldId id="5093" r:id="rId215"/>
    <p:sldId id="5094" r:id="rId216"/>
    <p:sldId id="5015" r:id="rId217"/>
    <p:sldId id="5014" r:id="rId218"/>
    <p:sldId id="5077" r:id="rId219"/>
    <p:sldId id="4894" r:id="rId220"/>
    <p:sldId id="4966" r:id="rId221"/>
    <p:sldId id="4896" r:id="rId222"/>
    <p:sldId id="5110" r:id="rId223"/>
    <p:sldId id="5097" r:id="rId224"/>
    <p:sldId id="5096" r:id="rId225"/>
    <p:sldId id="4895" r:id="rId226"/>
    <p:sldId id="5013" r:id="rId227"/>
    <p:sldId id="4909" r:id="rId228"/>
    <p:sldId id="4901" r:id="rId229"/>
    <p:sldId id="4903" r:id="rId230"/>
    <p:sldId id="5022" r:id="rId231"/>
    <p:sldId id="5061" r:id="rId232"/>
    <p:sldId id="5062" r:id="rId233"/>
    <p:sldId id="5098" r:id="rId234"/>
    <p:sldId id="4902" r:id="rId235"/>
    <p:sldId id="5017" r:id="rId236"/>
    <p:sldId id="4910" r:id="rId237"/>
    <p:sldId id="4911" r:id="rId238"/>
    <p:sldId id="4913" r:id="rId239"/>
    <p:sldId id="5023" r:id="rId240"/>
    <p:sldId id="5055" r:id="rId241"/>
    <p:sldId id="5024" r:id="rId242"/>
    <p:sldId id="5042" r:id="rId243"/>
    <p:sldId id="4912" r:id="rId244"/>
    <p:sldId id="5018" r:id="rId245"/>
    <p:sldId id="4918" r:id="rId246"/>
    <p:sldId id="4920" r:id="rId247"/>
    <p:sldId id="5025" r:id="rId248"/>
    <p:sldId id="4921" r:id="rId249"/>
    <p:sldId id="5099" r:id="rId250"/>
    <p:sldId id="4919" r:id="rId251"/>
    <p:sldId id="5027" r:id="rId252"/>
    <p:sldId id="5019" r:id="rId253"/>
    <p:sldId id="5107" r:id="rId254"/>
    <p:sldId id="5105" r:id="rId255"/>
    <p:sldId id="5104" r:id="rId256"/>
    <p:sldId id="5111" r:id="rId257"/>
    <p:sldId id="4925" r:id="rId258"/>
    <p:sldId id="4927" r:id="rId259"/>
    <p:sldId id="5029" r:id="rId260"/>
    <p:sldId id="5030" r:id="rId261"/>
    <p:sldId id="5100" r:id="rId262"/>
    <p:sldId id="5101" r:id="rId263"/>
    <p:sldId id="4926" r:id="rId264"/>
    <p:sldId id="5032" r:id="rId265"/>
    <p:sldId id="5038" r:id="rId266"/>
    <p:sldId id="5112" r:id="rId267"/>
    <p:sldId id="4932" r:id="rId268"/>
    <p:sldId id="5033" r:id="rId269"/>
    <p:sldId id="5034" r:id="rId270"/>
    <p:sldId id="5103" r:id="rId271"/>
    <p:sldId id="5102" r:id="rId272"/>
    <p:sldId id="5064" r:id="rId273"/>
    <p:sldId id="4933" r:id="rId274"/>
    <p:sldId id="5035" r:id="rId275"/>
    <p:sldId id="5021" r:id="rId276"/>
    <p:sldId id="5057" r:id="rId277"/>
    <p:sldId id="5028" r:id="rId27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4862"/>
    <a:srgbClr val="275791"/>
    <a:srgbClr val="266CA2"/>
    <a:srgbClr val="B78739"/>
    <a:srgbClr val="2D6069"/>
    <a:srgbClr val="E7EAED"/>
    <a:srgbClr val="CCD2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0" d="100"/>
          <a:sy n="80" d="100"/>
        </p:scale>
        <p:origin x="342" y="84"/>
      </p:cViewPr>
      <p:guideLst/>
    </p:cSldViewPr>
  </p:slideViewPr>
  <p:notesTextViewPr>
    <p:cViewPr>
      <p:scale>
        <a:sx n="3" d="2"/>
        <a:sy n="3" d="2"/>
      </p:scale>
      <p:origin x="0" y="0"/>
    </p:cViewPr>
  </p:notesTextViewPr>
  <p:sorterViewPr>
    <p:cViewPr varScale="1">
      <p:scale>
        <a:sx n="1" d="1"/>
        <a:sy n="1" d="1"/>
      </p:scale>
      <p:origin x="0" y="-12096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presProps" Target="pres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viewProps" Target="viewProp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theme" Target="theme/theme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tableStyles" Target="tableStyle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s>
</file>

<file path=ppt/charts/_rels/chart1.xml.rels><?xml version="1.0" encoding="UTF-8" standalone="yes"?>
<Relationships xmlns="http://schemas.openxmlformats.org/package/2006/relationships"><Relationship Id="rId3" Type="http://schemas.openxmlformats.org/officeDocument/2006/relationships/oleObject" Target="file:///\\itfs01\Documents\tmiller\My%20Documents\Budget\FY25-26\Rainbow%20Sheet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itfs01\Documents\tmiller\My%20Documents\Budget\FY25-26\Rainbow%20Shee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itfs01\Documents\tmiller\My%20Documents\Budget\FY24-25%20Budget\Fund%20Pie%20Chart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tmiller\AppData\Local\Microsoft\Windows\INetCache\Content.Outlook\X6LFEW8X\Copy%20of%20Fund%20Pie%20Chart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itfs01\Documents\tmiller\My%20Documents\Budget\FY25-26\Rainbow%20Sheet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FY25-26</a:t>
            </a:r>
            <a:r>
              <a:rPr lang="en-US" b="1" baseline="0"/>
              <a:t> Proposed Budget - Revenues by Fund</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Revenues!$B$1</c:f>
              <c:strCache>
                <c:ptCount val="1"/>
                <c:pt idx="0">
                  <c:v>Proposed FY26</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6D9-4CF3-8BF3-05C7862E15F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D9-4CF3-8BF3-05C7862E15F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D9-4CF3-8BF3-05C7862E15F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D9-4CF3-8BF3-05C7862E15F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6D9-4CF3-8BF3-05C7862E15F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6D9-4CF3-8BF3-05C7862E15F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6D9-4CF3-8BF3-05C7862E15F3}"/>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6D9-4CF3-8BF3-05C7862E15F3}"/>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B6D9-4CF3-8BF3-05C7862E15F3}"/>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B6D9-4CF3-8BF3-05C7862E15F3}"/>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B6D9-4CF3-8BF3-05C7862E15F3}"/>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B6D9-4CF3-8BF3-05C7862E15F3}"/>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B6D9-4CF3-8BF3-05C7862E15F3}"/>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B6D9-4CF3-8BF3-05C7862E15F3}"/>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B6D9-4CF3-8BF3-05C7862E15F3}"/>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B6D9-4CF3-8BF3-05C7862E15F3}"/>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B6D9-4CF3-8BF3-05C7862E15F3}"/>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B6D9-4CF3-8BF3-05C7862E15F3}"/>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B6D9-4CF3-8BF3-05C7862E15F3}"/>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B6D9-4CF3-8BF3-05C7862E15F3}"/>
              </c:ext>
            </c:extLst>
          </c:dPt>
          <c:dLbls>
            <c:dLbl>
              <c:idx val="0"/>
              <c:layout>
                <c:manualLayout>
                  <c:x val="4.3303851631459611E-2"/>
                  <c:y val="2.1284356890008922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460093393353028"/>
                      <c:h val="6.7210558829585904E-2"/>
                    </c:manualLayout>
                  </c15:layout>
                </c:ext>
                <c:ext xmlns:c16="http://schemas.microsoft.com/office/drawing/2014/chart" uri="{C3380CC4-5D6E-409C-BE32-E72D297353CC}">
                  <c16:uniqueId val="{00000001-B6D9-4CF3-8BF3-05C7862E15F3}"/>
                </c:ext>
              </c:extLst>
            </c:dLbl>
            <c:dLbl>
              <c:idx val="1"/>
              <c:layout>
                <c:manualLayout>
                  <c:x val="2.7347963795058688E-2"/>
                  <c:y val="2.6708896755277944E-3"/>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4141776015076402"/>
                      <c:h val="6.351183063511831E-2"/>
                    </c:manualLayout>
                  </c15:layout>
                </c:ext>
                <c:ext xmlns:c16="http://schemas.microsoft.com/office/drawing/2014/chart" uri="{C3380CC4-5D6E-409C-BE32-E72D297353CC}">
                  <c16:uniqueId val="{00000003-B6D9-4CF3-8BF3-05C7862E15F3}"/>
                </c:ext>
              </c:extLst>
            </c:dLbl>
            <c:dLbl>
              <c:idx val="2"/>
              <c:layout>
                <c:manualLayout>
                  <c:x val="7.2129036148046666E-2"/>
                  <c:y val="3.5151449779860955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7452319000794031"/>
                      <c:h val="6.351183063511831E-2"/>
                    </c:manualLayout>
                  </c15:layout>
                </c:ext>
                <c:ext xmlns:c16="http://schemas.microsoft.com/office/drawing/2014/chart" uri="{C3380CC4-5D6E-409C-BE32-E72D297353CC}">
                  <c16:uniqueId val="{00000005-B6D9-4CF3-8BF3-05C7862E15F3}"/>
                </c:ext>
              </c:extLst>
            </c:dLbl>
            <c:dLbl>
              <c:idx val="3"/>
              <c:layout>
                <c:manualLayout>
                  <c:x val="2.0182581942455709E-2"/>
                  <c:y val="-2.7318814288936184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438142487311474"/>
                      <c:h val="7.7173198929212289E-2"/>
                    </c:manualLayout>
                  </c15:layout>
                </c:ext>
                <c:ext xmlns:c16="http://schemas.microsoft.com/office/drawing/2014/chart" uri="{C3380CC4-5D6E-409C-BE32-E72D297353CC}">
                  <c16:uniqueId val="{00000007-B6D9-4CF3-8BF3-05C7862E15F3}"/>
                </c:ext>
              </c:extLst>
            </c:dLbl>
            <c:dLbl>
              <c:idx val="4"/>
              <c:layout>
                <c:manualLayout>
                  <c:x val="2.5908597279529284E-2"/>
                  <c:y val="-3.384630470381738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2810361988211702"/>
                      <c:h val="6.2889165628891658E-2"/>
                    </c:manualLayout>
                  </c15:layout>
                </c:ext>
                <c:ext xmlns:c16="http://schemas.microsoft.com/office/drawing/2014/chart" uri="{C3380CC4-5D6E-409C-BE32-E72D297353CC}">
                  <c16:uniqueId val="{00000009-B6D9-4CF3-8BF3-05C7862E15F3}"/>
                </c:ext>
              </c:extLst>
            </c:dLbl>
            <c:dLbl>
              <c:idx val="5"/>
              <c:layout>
                <c:manualLayout>
                  <c:x val="9.3942919030760061E-2"/>
                  <c:y val="2.2321216697227916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6D9-4CF3-8BF3-05C7862E15F3}"/>
                </c:ext>
              </c:extLst>
            </c:dLbl>
            <c:dLbl>
              <c:idx val="6"/>
              <c:delete val="1"/>
              <c:extLst>
                <c:ext xmlns:c15="http://schemas.microsoft.com/office/drawing/2012/chart" uri="{CE6537A1-D6FC-4f65-9D91-7224C49458BB}"/>
                <c:ext xmlns:c16="http://schemas.microsoft.com/office/drawing/2014/chart" uri="{C3380CC4-5D6E-409C-BE32-E72D297353CC}">
                  <c16:uniqueId val="{0000000D-B6D9-4CF3-8BF3-05C7862E15F3}"/>
                </c:ext>
              </c:extLst>
            </c:dLbl>
            <c:dLbl>
              <c:idx val="7"/>
              <c:delete val="1"/>
              <c:extLst>
                <c:ext xmlns:c15="http://schemas.microsoft.com/office/drawing/2012/chart" uri="{CE6537A1-D6FC-4f65-9D91-7224C49458BB}"/>
                <c:ext xmlns:c16="http://schemas.microsoft.com/office/drawing/2014/chart" uri="{C3380CC4-5D6E-409C-BE32-E72D297353CC}">
                  <c16:uniqueId val="{0000000F-B6D9-4CF3-8BF3-05C7862E15F3}"/>
                </c:ext>
              </c:extLst>
            </c:dLbl>
            <c:dLbl>
              <c:idx val="8"/>
              <c:delete val="1"/>
              <c:extLst>
                <c:ext xmlns:c15="http://schemas.microsoft.com/office/drawing/2012/chart" uri="{CE6537A1-D6FC-4f65-9D91-7224C49458BB}"/>
                <c:ext xmlns:c16="http://schemas.microsoft.com/office/drawing/2014/chart" uri="{C3380CC4-5D6E-409C-BE32-E72D297353CC}">
                  <c16:uniqueId val="{00000011-B6D9-4CF3-8BF3-05C7862E15F3}"/>
                </c:ext>
              </c:extLst>
            </c:dLbl>
            <c:dLbl>
              <c:idx val="9"/>
              <c:layout>
                <c:manualLayout>
                  <c:x val="3.3105429857176308E-2"/>
                  <c:y val="1.261891921044116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6696651580141095"/>
                      <c:h val="6.787048567870485E-2"/>
                    </c:manualLayout>
                  </c15:layout>
                </c:ext>
                <c:ext xmlns:c16="http://schemas.microsoft.com/office/drawing/2014/chart" uri="{C3380CC4-5D6E-409C-BE32-E72D297353CC}">
                  <c16:uniqueId val="{00000013-B6D9-4CF3-8BF3-05C7862E15F3}"/>
                </c:ext>
              </c:extLst>
            </c:dLbl>
            <c:dLbl>
              <c:idx val="11"/>
              <c:layout>
                <c:manualLayout>
                  <c:x val="-8.2851353333198818E-2"/>
                  <c:y val="-7.0323099400868797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3415621274789122"/>
                      <c:h val="8.2154518979025495E-2"/>
                    </c:manualLayout>
                  </c15:layout>
                </c:ext>
                <c:ext xmlns:c16="http://schemas.microsoft.com/office/drawing/2014/chart" uri="{C3380CC4-5D6E-409C-BE32-E72D297353CC}">
                  <c16:uniqueId val="{00000017-B6D9-4CF3-8BF3-05C7862E15F3}"/>
                </c:ext>
              </c:extLst>
            </c:dLbl>
            <c:dLbl>
              <c:idx val="12"/>
              <c:layout>
                <c:manualLayout>
                  <c:x val="-2.4882453623497534E-2"/>
                  <c:y val="-3.0899481275923946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687657239458227"/>
                      <c:h val="7.5342465753424653E-2"/>
                    </c:manualLayout>
                  </c15:layout>
                </c:ext>
                <c:ext xmlns:c16="http://schemas.microsoft.com/office/drawing/2014/chart" uri="{C3380CC4-5D6E-409C-BE32-E72D297353CC}">
                  <c16:uniqueId val="{00000019-B6D9-4CF3-8BF3-05C7862E15F3}"/>
                </c:ext>
              </c:extLst>
            </c:dLbl>
            <c:dLbl>
              <c:idx val="13"/>
              <c:layout>
                <c:manualLayout>
                  <c:x val="-3.816633319453458E-2"/>
                  <c:y val="2.2302781890744354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4896004069213808"/>
                      <c:h val="9.9589139153371711E-2"/>
                    </c:manualLayout>
                  </c15:layout>
                </c:ext>
                <c:ext xmlns:c16="http://schemas.microsoft.com/office/drawing/2014/chart" uri="{C3380CC4-5D6E-409C-BE32-E72D297353CC}">
                  <c16:uniqueId val="{0000001B-B6D9-4CF3-8BF3-05C7862E15F3}"/>
                </c:ext>
              </c:extLst>
            </c:dLbl>
            <c:dLbl>
              <c:idx val="14"/>
              <c:layout>
                <c:manualLayout>
                  <c:x val="-5.6135294105646785E-2"/>
                  <c:y val="6.2895245192731986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5257285064611689"/>
                      <c:h val="8.1569115815691165E-2"/>
                    </c:manualLayout>
                  </c15:layout>
                </c:ext>
                <c:ext xmlns:c16="http://schemas.microsoft.com/office/drawing/2014/chart" uri="{C3380CC4-5D6E-409C-BE32-E72D297353CC}">
                  <c16:uniqueId val="{0000001D-B6D9-4CF3-8BF3-05C7862E15F3}"/>
                </c:ext>
              </c:extLst>
            </c:dLbl>
            <c:dLbl>
              <c:idx val="15"/>
              <c:delete val="1"/>
              <c:extLst>
                <c:ext xmlns:c15="http://schemas.microsoft.com/office/drawing/2012/chart" uri="{CE6537A1-D6FC-4f65-9D91-7224C49458BB}"/>
                <c:ext xmlns:c16="http://schemas.microsoft.com/office/drawing/2014/chart" uri="{C3380CC4-5D6E-409C-BE32-E72D297353CC}">
                  <c16:uniqueId val="{0000001F-B6D9-4CF3-8BF3-05C7862E15F3}"/>
                </c:ext>
              </c:extLst>
            </c:dLbl>
            <c:dLbl>
              <c:idx val="16"/>
              <c:layout>
                <c:manualLayout>
                  <c:x val="-2.4469230763999879E-2"/>
                  <c:y val="9.0075602318078624E-4"/>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7308382349241092"/>
                      <c:h val="7.2851805728518057E-2"/>
                    </c:manualLayout>
                  </c15:layout>
                </c:ext>
                <c:ext xmlns:c16="http://schemas.microsoft.com/office/drawing/2014/chart" uri="{C3380CC4-5D6E-409C-BE32-E72D297353CC}">
                  <c16:uniqueId val="{00000021-B6D9-4CF3-8BF3-05C7862E15F3}"/>
                </c:ext>
              </c:extLst>
            </c:dLbl>
            <c:dLbl>
              <c:idx val="17"/>
              <c:layout>
                <c:manualLayout>
                  <c:x val="0.13602013571752875"/>
                  <c:y val="2.4546533177748797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6588699091476389"/>
                      <c:h val="8.9663760896637607E-2"/>
                    </c:manualLayout>
                  </c15:layout>
                </c:ext>
                <c:ext xmlns:c16="http://schemas.microsoft.com/office/drawing/2014/chart" uri="{C3380CC4-5D6E-409C-BE32-E72D297353CC}">
                  <c16:uniqueId val="{00000023-B6D9-4CF3-8BF3-05C7862E15F3}"/>
                </c:ext>
              </c:extLst>
            </c:dLbl>
            <c:dLbl>
              <c:idx val="18"/>
              <c:delete val="1"/>
              <c:extLst>
                <c:ext xmlns:c15="http://schemas.microsoft.com/office/drawing/2012/chart" uri="{CE6537A1-D6FC-4f65-9D91-7224C49458BB}"/>
                <c:ext xmlns:c16="http://schemas.microsoft.com/office/drawing/2014/chart" uri="{C3380CC4-5D6E-409C-BE32-E72D297353CC}">
                  <c16:uniqueId val="{00000025-B6D9-4CF3-8BF3-05C7862E15F3}"/>
                </c:ext>
              </c:extLst>
            </c:dLbl>
            <c:dLbl>
              <c:idx val="19"/>
              <c:delete val="1"/>
              <c:extLst>
                <c:ext xmlns:c15="http://schemas.microsoft.com/office/drawing/2012/chart" uri="{CE6537A1-D6FC-4f65-9D91-7224C49458BB}"/>
                <c:ext xmlns:c16="http://schemas.microsoft.com/office/drawing/2014/chart" uri="{C3380CC4-5D6E-409C-BE32-E72D297353CC}">
                  <c16:uniqueId val="{00000027-B6D9-4CF3-8BF3-05C7862E15F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Revenues!$A$2:$A$21</c:f>
              <c:strCache>
                <c:ptCount val="20"/>
                <c:pt idx="0">
                  <c:v>General Fund</c:v>
                </c:pt>
                <c:pt idx="1">
                  <c:v>Transportation Fund</c:v>
                </c:pt>
                <c:pt idx="2">
                  <c:v>Fire Services Fund</c:v>
                </c:pt>
                <c:pt idx="3">
                  <c:v>CRA Fund</c:v>
                </c:pt>
                <c:pt idx="4">
                  <c:v>Building Fund</c:v>
                </c:pt>
                <c:pt idx="5">
                  <c:v>Municipal Impact Fee</c:v>
                </c:pt>
                <c:pt idx="6">
                  <c:v>Transportation Impact Fee</c:v>
                </c:pt>
                <c:pt idx="7">
                  <c:v>Fire Impact Fee</c:v>
                </c:pt>
                <c:pt idx="8">
                  <c:v>Police Impact Fee</c:v>
                </c:pt>
                <c:pt idx="9">
                  <c:v>Water Impact Fee</c:v>
                </c:pt>
                <c:pt idx="10">
                  <c:v>Wastewater Impact Fee</c:v>
                </c:pt>
                <c:pt idx="11">
                  <c:v>Electric Fund</c:v>
                </c:pt>
                <c:pt idx="12">
                  <c:v>Solid Waste Fund</c:v>
                </c:pt>
                <c:pt idx="13">
                  <c:v>Water Fund</c:v>
                </c:pt>
                <c:pt idx="14">
                  <c:v>Wastewater Fund</c:v>
                </c:pt>
                <c:pt idx="15">
                  <c:v>Fiber Optic Fund</c:v>
                </c:pt>
                <c:pt idx="16">
                  <c:v>Storm Water Fund</c:v>
                </c:pt>
                <c:pt idx="17">
                  <c:v>Fleet Maintenance Fund</c:v>
                </c:pt>
                <c:pt idx="18">
                  <c:v>Employee Benefit Fund</c:v>
                </c:pt>
                <c:pt idx="19">
                  <c:v>Workers Compensation Fund</c:v>
                </c:pt>
              </c:strCache>
            </c:strRef>
          </c:cat>
          <c:val>
            <c:numRef>
              <c:f>Revenues!$B$2:$B$21</c:f>
              <c:numCache>
                <c:formatCode>"$"#,##0.00</c:formatCode>
                <c:ptCount val="20"/>
                <c:pt idx="0">
                  <c:v>30191088</c:v>
                </c:pt>
                <c:pt idx="1">
                  <c:v>2021156</c:v>
                </c:pt>
                <c:pt idx="2">
                  <c:v>5861758</c:v>
                </c:pt>
                <c:pt idx="3">
                  <c:v>10740759</c:v>
                </c:pt>
                <c:pt idx="4">
                  <c:v>943955</c:v>
                </c:pt>
                <c:pt idx="5">
                  <c:v>2400000</c:v>
                </c:pt>
                <c:pt idx="6">
                  <c:v>422400</c:v>
                </c:pt>
                <c:pt idx="7">
                  <c:v>343600</c:v>
                </c:pt>
                <c:pt idx="8">
                  <c:v>379600</c:v>
                </c:pt>
                <c:pt idx="9">
                  <c:v>6844000</c:v>
                </c:pt>
                <c:pt idx="10">
                  <c:v>2415756</c:v>
                </c:pt>
                <c:pt idx="11">
                  <c:v>39450691</c:v>
                </c:pt>
                <c:pt idx="12">
                  <c:v>6481675</c:v>
                </c:pt>
                <c:pt idx="13">
                  <c:v>14851569</c:v>
                </c:pt>
                <c:pt idx="14">
                  <c:v>14220303</c:v>
                </c:pt>
                <c:pt idx="15">
                  <c:v>566333</c:v>
                </c:pt>
                <c:pt idx="16">
                  <c:v>3502267</c:v>
                </c:pt>
                <c:pt idx="17">
                  <c:v>2101544</c:v>
                </c:pt>
                <c:pt idx="18">
                  <c:v>322918</c:v>
                </c:pt>
                <c:pt idx="19">
                  <c:v>591901</c:v>
                </c:pt>
              </c:numCache>
            </c:numRef>
          </c:val>
          <c:extLst>
            <c:ext xmlns:c16="http://schemas.microsoft.com/office/drawing/2014/chart" uri="{C3380CC4-5D6E-409C-BE32-E72D297353CC}">
              <c16:uniqueId val="{00000028-B6D9-4CF3-8BF3-05C7862E15F3}"/>
            </c:ext>
          </c:extLst>
        </c:ser>
        <c:ser>
          <c:idx val="1"/>
          <c:order val="1"/>
          <c:tx>
            <c:strRef>
              <c:f>Revenues!$C$1</c:f>
              <c:strCache>
                <c:ptCount val="1"/>
                <c:pt idx="0">
                  <c:v>% to 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A-B6D9-4CF3-8BF3-05C7862E15F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C-B6D9-4CF3-8BF3-05C7862E15F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E-B6D9-4CF3-8BF3-05C7862E15F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30-B6D9-4CF3-8BF3-05C7862E15F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32-B6D9-4CF3-8BF3-05C7862E15F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34-B6D9-4CF3-8BF3-05C7862E15F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36-B6D9-4CF3-8BF3-05C7862E15F3}"/>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38-B6D9-4CF3-8BF3-05C7862E15F3}"/>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3A-B6D9-4CF3-8BF3-05C7862E15F3}"/>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3C-B6D9-4CF3-8BF3-05C7862E15F3}"/>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3E-B6D9-4CF3-8BF3-05C7862E15F3}"/>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40-B6D9-4CF3-8BF3-05C7862E15F3}"/>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42-B6D9-4CF3-8BF3-05C7862E15F3}"/>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44-B6D9-4CF3-8BF3-05C7862E15F3}"/>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46-B6D9-4CF3-8BF3-05C7862E15F3}"/>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48-B6D9-4CF3-8BF3-05C7862E15F3}"/>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4A-B6D9-4CF3-8BF3-05C7862E15F3}"/>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4C-B6D9-4CF3-8BF3-05C7862E15F3}"/>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4E-B6D9-4CF3-8BF3-05C7862E15F3}"/>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50-B6D9-4CF3-8BF3-05C7862E15F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Revenues!$A$2:$A$21</c:f>
              <c:strCache>
                <c:ptCount val="20"/>
                <c:pt idx="0">
                  <c:v>General Fund</c:v>
                </c:pt>
                <c:pt idx="1">
                  <c:v>Transportation Fund</c:v>
                </c:pt>
                <c:pt idx="2">
                  <c:v>Fire Services Fund</c:v>
                </c:pt>
                <c:pt idx="3">
                  <c:v>CRA Fund</c:v>
                </c:pt>
                <c:pt idx="4">
                  <c:v>Building Fund</c:v>
                </c:pt>
                <c:pt idx="5">
                  <c:v>Municipal Impact Fee</c:v>
                </c:pt>
                <c:pt idx="6">
                  <c:v>Transportation Impact Fee</c:v>
                </c:pt>
                <c:pt idx="7">
                  <c:v>Fire Impact Fee</c:v>
                </c:pt>
                <c:pt idx="8">
                  <c:v>Police Impact Fee</c:v>
                </c:pt>
                <c:pt idx="9">
                  <c:v>Water Impact Fee</c:v>
                </c:pt>
                <c:pt idx="10">
                  <c:v>Wastewater Impact Fee</c:v>
                </c:pt>
                <c:pt idx="11">
                  <c:v>Electric Fund</c:v>
                </c:pt>
                <c:pt idx="12">
                  <c:v>Solid Waste Fund</c:v>
                </c:pt>
                <c:pt idx="13">
                  <c:v>Water Fund</c:v>
                </c:pt>
                <c:pt idx="14">
                  <c:v>Wastewater Fund</c:v>
                </c:pt>
                <c:pt idx="15">
                  <c:v>Fiber Optic Fund</c:v>
                </c:pt>
                <c:pt idx="16">
                  <c:v>Storm Water Fund</c:v>
                </c:pt>
                <c:pt idx="17">
                  <c:v>Fleet Maintenance Fund</c:v>
                </c:pt>
                <c:pt idx="18">
                  <c:v>Employee Benefit Fund</c:v>
                </c:pt>
                <c:pt idx="19">
                  <c:v>Workers Compensation Fund</c:v>
                </c:pt>
              </c:strCache>
            </c:strRef>
          </c:cat>
          <c:val>
            <c:numRef>
              <c:f>Revenues!$C$2:$C$21</c:f>
              <c:numCache>
                <c:formatCode>0.00%</c:formatCode>
                <c:ptCount val="20"/>
                <c:pt idx="0">
                  <c:v>0.20871347999156575</c:v>
                </c:pt>
                <c:pt idx="1">
                  <c:v>1.3972418031633477E-2</c:v>
                </c:pt>
                <c:pt idx="2">
                  <c:v>4.0522816237970639E-2</c:v>
                </c:pt>
                <c:pt idx="3">
                  <c:v>7.4251752326406059E-2</c:v>
                </c:pt>
                <c:pt idx="4">
                  <c:v>6.5256387250912738E-3</c:v>
                </c:pt>
                <c:pt idx="5">
                  <c:v>1.6591397831696487E-2</c:v>
                </c:pt>
                <c:pt idx="6">
                  <c:v>2.9200860183785818E-3</c:v>
                </c:pt>
                <c:pt idx="7">
                  <c:v>2.3753351229045469E-3</c:v>
                </c:pt>
                <c:pt idx="8">
                  <c:v>2.6242060903799943E-3</c:v>
                </c:pt>
                <c:pt idx="9">
                  <c:v>4.7313136150054481E-2</c:v>
                </c:pt>
                <c:pt idx="10">
                  <c:v>1.6700320358461574E-2</c:v>
                </c:pt>
                <c:pt idx="11">
                  <c:v>0.27272587879847004</c:v>
                </c:pt>
                <c:pt idx="12">
                  <c:v>4.4808353558650552E-2</c:v>
                </c:pt>
                <c:pt idx="13">
                  <c:v>0.10267012070995449</c:v>
                </c:pt>
                <c:pt idx="14">
                  <c:v>9.8306126816777945E-2</c:v>
                </c:pt>
                <c:pt idx="15">
                  <c:v>3.9151067117575693E-3</c:v>
                </c:pt>
                <c:pt idx="16">
                  <c:v>2.42114604624259E-2</c:v>
                </c:pt>
                <c:pt idx="17">
                  <c:v>1.4528146902006151E-2</c:v>
                </c:pt>
                <c:pt idx="18">
                  <c:v>2.2323587520899028E-3</c:v>
                </c:pt>
                <c:pt idx="19">
                  <c:v>4.0918604033245761E-3</c:v>
                </c:pt>
              </c:numCache>
            </c:numRef>
          </c:val>
          <c:extLst>
            <c:ext xmlns:c16="http://schemas.microsoft.com/office/drawing/2014/chart" uri="{C3380CC4-5D6E-409C-BE32-E72D297353CC}">
              <c16:uniqueId val="{00000051-B6D9-4CF3-8BF3-05C7862E15F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of Time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776-4846-B38E-22B2E586ECB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B776-4846-B38E-22B2E586ECB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B776-4846-B38E-22B2E586ECB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4-B776-4846-B38E-22B2E586ECB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5-B776-4846-B38E-22B2E586ECB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6-B776-4846-B38E-22B2E586ECB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B776-4846-B38E-22B2E586ECBE}"/>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8-B776-4846-B38E-22B2E586ECBE}"/>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B776-4846-B38E-22B2E586ECBE}"/>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7C60-401F-9561-6A79A1B6CB6B}"/>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A-B776-4846-B38E-22B2E586ECBE}"/>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B776-4846-B38E-22B2E586ECBE}"/>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0C-B776-4846-B38E-22B2E586ECBE}"/>
              </c:ext>
            </c:extLst>
          </c:dPt>
          <c:dLbls>
            <c:dLbl>
              <c:idx val="0"/>
              <c:layout>
                <c:manualLayout>
                  <c:x val="4.5177070257522066E-2"/>
                  <c:y val="3.445553353823396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776-4846-B38E-22B2E586ECBE}"/>
                </c:ext>
              </c:extLst>
            </c:dLbl>
            <c:dLbl>
              <c:idx val="1"/>
              <c:layout>
                <c:manualLayout>
                  <c:x val="9.4891494541443105E-2"/>
                  <c:y val="-4.8717612151700999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776-4846-B38E-22B2E586ECBE}"/>
                </c:ext>
              </c:extLst>
            </c:dLbl>
            <c:dLbl>
              <c:idx val="2"/>
              <c:layout>
                <c:manualLayout>
                  <c:x val="5.8013570314580196E-2"/>
                  <c:y val="3.070936670353017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776-4846-B38E-22B2E586ECBE}"/>
                </c:ext>
              </c:extLst>
            </c:dLbl>
            <c:dLbl>
              <c:idx val="3"/>
              <c:layout>
                <c:manualLayout>
                  <c:x val="-2.004588421012591E-2"/>
                  <c:y val="4.5010256660724312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776-4846-B38E-22B2E586ECBE}"/>
                </c:ext>
              </c:extLst>
            </c:dLbl>
            <c:dLbl>
              <c:idx val="4"/>
              <c:layout>
                <c:manualLayout>
                  <c:x val="-1.6666856860283769E-2"/>
                  <c:y val="-7.6842099754747192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776-4846-B38E-22B2E586ECBE}"/>
                </c:ext>
              </c:extLst>
            </c:dLbl>
            <c:dLbl>
              <c:idx val="5"/>
              <c:layout>
                <c:manualLayout>
                  <c:x val="-1.8057362394918026E-2"/>
                  <c:y val="8.4890002546721879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776-4846-B38E-22B2E586ECBE}"/>
                </c:ext>
              </c:extLst>
            </c:dLbl>
            <c:dLbl>
              <c:idx val="6"/>
              <c:layout>
                <c:manualLayout>
                  <c:x val="-5.1042308570124387E-2"/>
                  <c:y val="4.3844172018852719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776-4846-B38E-22B2E586ECBE}"/>
                </c:ext>
              </c:extLst>
            </c:dLbl>
            <c:dLbl>
              <c:idx val="7"/>
              <c:layout>
                <c:manualLayout>
                  <c:x val="-2.1795903229487618E-2"/>
                  <c:y val="1.611804579215260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776-4846-B38E-22B2E586ECBE}"/>
                </c:ext>
              </c:extLst>
            </c:dLbl>
            <c:dLbl>
              <c:idx val="8"/>
              <c:layout>
                <c:manualLayout>
                  <c:x val="-0.17513013998250218"/>
                  <c:y val="1.672332832129164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776-4846-B38E-22B2E586ECBE}"/>
                </c:ext>
              </c:extLst>
            </c:dLbl>
            <c:dLbl>
              <c:idx val="10"/>
              <c:layout>
                <c:manualLayout>
                  <c:x val="1.8935296131461828E-2"/>
                  <c:y val="-4.052144130503797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776-4846-B38E-22B2E586ECBE}"/>
                </c:ext>
              </c:extLst>
            </c:dLbl>
            <c:dLbl>
              <c:idx val="11"/>
              <c:layout>
                <c:manualLayout>
                  <c:x val="8.4641342386549509E-2"/>
                  <c:y val="-3.056022648381436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776-4846-B38E-22B2E586ECBE}"/>
                </c:ext>
              </c:extLst>
            </c:dLbl>
            <c:dLbl>
              <c:idx val="12"/>
              <c:layout>
                <c:manualLayout>
                  <c:x val="0.17343389820837612"/>
                  <c:y val="3.348961077019149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776-4846-B38E-22B2E586ECB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Sheet1!$A$2:$A$14</c:f>
              <c:strCache>
                <c:ptCount val="13"/>
                <c:pt idx="0">
                  <c:v>Patrol and Incident Response</c:v>
                </c:pt>
                <c:pt idx="1">
                  <c:v>Investigations</c:v>
                </c:pt>
                <c:pt idx="2">
                  <c:v>Traffic Enforcement</c:v>
                </c:pt>
                <c:pt idx="3">
                  <c:v>Records/Report Management/Administrative</c:v>
                </c:pt>
                <c:pt idx="4">
                  <c:v>Interpersonal Communications</c:v>
                </c:pt>
                <c:pt idx="5">
                  <c:v>Community Relations</c:v>
                </c:pt>
                <c:pt idx="6">
                  <c:v>Search and Arrest Related Activities</c:v>
                </c:pt>
                <c:pt idx="7">
                  <c:v>Court Functions</c:v>
                </c:pt>
                <c:pt idx="8">
                  <c:v>Dept Procedures and Property Management</c:v>
                </c:pt>
                <c:pt idx="9">
                  <c:v>Professional Development</c:v>
                </c:pt>
                <c:pt idx="10">
                  <c:v>Emergency Medical</c:v>
                </c:pt>
                <c:pt idx="11">
                  <c:v>Use of Force</c:v>
                </c:pt>
                <c:pt idx="12">
                  <c:v>Controlling Civil Disorder</c:v>
                </c:pt>
              </c:strCache>
            </c:strRef>
          </c:cat>
          <c:val>
            <c:numRef>
              <c:f>Sheet1!$B$2:$B$14</c:f>
              <c:numCache>
                <c:formatCode>0%</c:formatCode>
                <c:ptCount val="13"/>
                <c:pt idx="0">
                  <c:v>0.31</c:v>
                </c:pt>
                <c:pt idx="1">
                  <c:v>0.16</c:v>
                </c:pt>
                <c:pt idx="2">
                  <c:v>0.12</c:v>
                </c:pt>
                <c:pt idx="3">
                  <c:v>0.1</c:v>
                </c:pt>
                <c:pt idx="4">
                  <c:v>7.0000000000000007E-2</c:v>
                </c:pt>
                <c:pt idx="5">
                  <c:v>0.06</c:v>
                </c:pt>
                <c:pt idx="6">
                  <c:v>0.04</c:v>
                </c:pt>
                <c:pt idx="7">
                  <c:v>0.03</c:v>
                </c:pt>
                <c:pt idx="8">
                  <c:v>0.03</c:v>
                </c:pt>
                <c:pt idx="9">
                  <c:v>0.03</c:v>
                </c:pt>
                <c:pt idx="10">
                  <c:v>0.02</c:v>
                </c:pt>
                <c:pt idx="11">
                  <c:v>0.02</c:v>
                </c:pt>
                <c:pt idx="12">
                  <c:v>0.01</c:v>
                </c:pt>
              </c:numCache>
            </c:numRef>
          </c:val>
          <c:extLst>
            <c:ext xmlns:c16="http://schemas.microsoft.com/office/drawing/2014/chart" uri="{C3380CC4-5D6E-409C-BE32-E72D297353CC}">
              <c16:uniqueId val="{00000000-B776-4846-B38E-22B2E586ECBE}"/>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Average Age of Fleet</a:t>
            </a:r>
          </a:p>
        </c:rich>
      </c:tx>
      <c:layout>
        <c:manualLayout>
          <c:xMode val="edge"/>
          <c:yMode val="edge"/>
          <c:x val="0.3862094540430015"/>
          <c:y val="3.6938534278959812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Average Age of Fleet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23-24</c:v>
                </c:pt>
                <c:pt idx="1">
                  <c:v>24-25</c:v>
                </c:pt>
                <c:pt idx="2">
                  <c:v>25-26</c:v>
                </c:pt>
              </c:strCache>
            </c:strRef>
          </c:cat>
          <c:val>
            <c:numRef>
              <c:f>Sheet1!$B$2:$B$4</c:f>
              <c:numCache>
                <c:formatCode>General</c:formatCode>
                <c:ptCount val="3"/>
                <c:pt idx="0">
                  <c:v>10</c:v>
                </c:pt>
                <c:pt idx="1">
                  <c:v>8</c:v>
                </c:pt>
                <c:pt idx="2">
                  <c:v>6.5</c:v>
                </c:pt>
              </c:numCache>
            </c:numRef>
          </c:val>
          <c:extLst>
            <c:ext xmlns:c16="http://schemas.microsoft.com/office/drawing/2014/chart" uri="{C3380CC4-5D6E-409C-BE32-E72D297353CC}">
              <c16:uniqueId val="{00000000-224A-44C9-B416-BCC362D5D2A4}"/>
            </c:ext>
          </c:extLst>
        </c:ser>
        <c:dLbls>
          <c:dLblPos val="outEnd"/>
          <c:showLegendKey val="0"/>
          <c:showVal val="1"/>
          <c:showCatName val="0"/>
          <c:showSerName val="0"/>
          <c:showPercent val="0"/>
          <c:showBubbleSize val="0"/>
        </c:dLbls>
        <c:gapWidth val="219"/>
        <c:overlap val="-27"/>
        <c:axId val="762839071"/>
        <c:axId val="762828511"/>
      </c:barChart>
      <c:catAx>
        <c:axId val="762839071"/>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Fiscal Year</a:t>
                </a:r>
              </a:p>
            </c:rich>
          </c:tx>
          <c:layout>
            <c:manualLayout>
              <c:xMode val="edge"/>
              <c:yMode val="edge"/>
              <c:x val="0.49029271658907958"/>
              <c:y val="0.9303944221068112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2828511"/>
        <c:crosses val="autoZero"/>
        <c:auto val="1"/>
        <c:lblAlgn val="ctr"/>
        <c:lblOffset val="100"/>
        <c:noMultiLvlLbl val="0"/>
      </c:catAx>
      <c:valAx>
        <c:axId val="7628285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Age in Years</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28390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Sheet1!$A$7</c:f>
              <c:strCache>
                <c:ptCount val="1"/>
                <c:pt idx="0">
                  <c:v>Oct-24</c:v>
                </c:pt>
              </c:strCache>
            </c:strRef>
          </c:tx>
          <c:spPr>
            <a:solidFill>
              <a:schemeClr val="accent1">
                <a:shade val="76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Sheet1!$B$7</c:f>
              <c:numCache>
                <c:formatCode>"$"#,##0.00_);[Red]\("$"#,##0.00\)</c:formatCode>
                <c:ptCount val="1"/>
                <c:pt idx="0">
                  <c:v>76973.7</c:v>
                </c:pt>
              </c:numCache>
            </c:numRef>
          </c:val>
          <c:extLst>
            <c:ext xmlns:c16="http://schemas.microsoft.com/office/drawing/2014/chart" uri="{C3380CC4-5D6E-409C-BE32-E72D297353CC}">
              <c16:uniqueId val="{00000000-1E04-4B2D-A544-4BF247F23BDC}"/>
            </c:ext>
          </c:extLst>
        </c:ser>
        <c:ser>
          <c:idx val="1"/>
          <c:order val="1"/>
          <c:tx>
            <c:strRef>
              <c:f>Sheet1!$A$8</c:f>
              <c:strCache>
                <c:ptCount val="1"/>
                <c:pt idx="0">
                  <c:v>Nov-24</c:v>
                </c:pt>
              </c:strCache>
            </c:strRef>
          </c:tx>
          <c:spPr>
            <a:solidFill>
              <a:schemeClr val="accent2">
                <a:shade val="76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Sheet1!$B$8</c:f>
              <c:numCache>
                <c:formatCode>"$"#,##0.00_);[Red]\("$"#,##0.00\)</c:formatCode>
                <c:ptCount val="1"/>
                <c:pt idx="0">
                  <c:v>82644.53</c:v>
                </c:pt>
              </c:numCache>
            </c:numRef>
          </c:val>
          <c:extLst>
            <c:ext xmlns:c16="http://schemas.microsoft.com/office/drawing/2014/chart" uri="{C3380CC4-5D6E-409C-BE32-E72D297353CC}">
              <c16:uniqueId val="{00000001-1E04-4B2D-A544-4BF247F23BDC}"/>
            </c:ext>
          </c:extLst>
        </c:ser>
        <c:ser>
          <c:idx val="2"/>
          <c:order val="2"/>
          <c:tx>
            <c:strRef>
              <c:f>Sheet1!$A$9</c:f>
              <c:strCache>
                <c:ptCount val="1"/>
                <c:pt idx="0">
                  <c:v>Dec-24</c:v>
                </c:pt>
              </c:strCache>
            </c:strRef>
          </c:tx>
          <c:spPr>
            <a:solidFill>
              <a:schemeClr val="accent3">
                <a:shade val="76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Sheet1!$B$9</c:f>
              <c:numCache>
                <c:formatCode>"$"#,##0.00_);[Red]\("$"#,##0.00\)</c:formatCode>
                <c:ptCount val="1"/>
                <c:pt idx="0">
                  <c:v>86839.38</c:v>
                </c:pt>
              </c:numCache>
            </c:numRef>
          </c:val>
          <c:extLst>
            <c:ext xmlns:c16="http://schemas.microsoft.com/office/drawing/2014/chart" uri="{C3380CC4-5D6E-409C-BE32-E72D297353CC}">
              <c16:uniqueId val="{00000002-1E04-4B2D-A544-4BF247F23BDC}"/>
            </c:ext>
          </c:extLst>
        </c:ser>
        <c:ser>
          <c:idx val="3"/>
          <c:order val="3"/>
          <c:tx>
            <c:strRef>
              <c:f>Sheet1!$A$10</c:f>
              <c:strCache>
                <c:ptCount val="1"/>
                <c:pt idx="0">
                  <c:v>Jan-25</c:v>
                </c:pt>
              </c:strCache>
            </c:strRef>
          </c:tx>
          <c:spPr>
            <a:solidFill>
              <a:schemeClr val="accent4">
                <a:shade val="76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Sheet1!$B$10</c:f>
              <c:numCache>
                <c:formatCode>"$"#,##0.00_);[Red]\("$"#,##0.00\)</c:formatCode>
                <c:ptCount val="1"/>
                <c:pt idx="0">
                  <c:v>103970.94</c:v>
                </c:pt>
              </c:numCache>
            </c:numRef>
          </c:val>
          <c:extLst>
            <c:ext xmlns:c16="http://schemas.microsoft.com/office/drawing/2014/chart" uri="{C3380CC4-5D6E-409C-BE32-E72D297353CC}">
              <c16:uniqueId val="{00000003-1E04-4B2D-A544-4BF247F23BDC}"/>
            </c:ext>
          </c:extLst>
        </c:ser>
        <c:ser>
          <c:idx val="4"/>
          <c:order val="4"/>
          <c:tx>
            <c:strRef>
              <c:f>Sheet1!$A$11</c:f>
              <c:strCache>
                <c:ptCount val="1"/>
                <c:pt idx="0">
                  <c:v>Feb-25</c:v>
                </c:pt>
              </c:strCache>
            </c:strRef>
          </c:tx>
          <c:spPr>
            <a:solidFill>
              <a:schemeClr val="accent5">
                <a:shade val="76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Sheet1!$B$11</c:f>
              <c:numCache>
                <c:formatCode>"$"#,##0.00_);[Red]\("$"#,##0.00\)</c:formatCode>
                <c:ptCount val="1"/>
                <c:pt idx="0">
                  <c:v>80999.649999999994</c:v>
                </c:pt>
              </c:numCache>
            </c:numRef>
          </c:val>
          <c:extLst>
            <c:ext xmlns:c16="http://schemas.microsoft.com/office/drawing/2014/chart" uri="{C3380CC4-5D6E-409C-BE32-E72D297353CC}">
              <c16:uniqueId val="{00000004-1E04-4B2D-A544-4BF247F23BDC}"/>
            </c:ext>
          </c:extLst>
        </c:ser>
        <c:ser>
          <c:idx val="5"/>
          <c:order val="5"/>
          <c:tx>
            <c:strRef>
              <c:f>Sheet1!$A$12</c:f>
              <c:strCache>
                <c:ptCount val="1"/>
                <c:pt idx="0">
                  <c:v>Mar-25</c:v>
                </c:pt>
              </c:strCache>
            </c:strRef>
          </c:tx>
          <c:spPr>
            <a:solidFill>
              <a:schemeClr val="accent6">
                <a:shade val="76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Sheet1!$B$12</c:f>
              <c:numCache>
                <c:formatCode>"$"#,##0.00_);[Red]\("$"#,##0.00\)</c:formatCode>
                <c:ptCount val="1"/>
                <c:pt idx="0">
                  <c:v>101512.4</c:v>
                </c:pt>
              </c:numCache>
            </c:numRef>
          </c:val>
          <c:extLst>
            <c:ext xmlns:c16="http://schemas.microsoft.com/office/drawing/2014/chart" uri="{C3380CC4-5D6E-409C-BE32-E72D297353CC}">
              <c16:uniqueId val="{00000005-1E04-4B2D-A544-4BF247F23BDC}"/>
            </c:ext>
          </c:extLst>
        </c:ser>
        <c:ser>
          <c:idx val="6"/>
          <c:order val="6"/>
          <c:tx>
            <c:strRef>
              <c:f>Sheet1!$A$13</c:f>
              <c:strCache>
                <c:ptCount val="1"/>
                <c:pt idx="0">
                  <c:v>Apr-25</c:v>
                </c:pt>
              </c:strCache>
            </c:strRef>
          </c:tx>
          <c:spPr>
            <a:solidFill>
              <a:schemeClr val="accent1">
                <a:tint val="77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Sheet1!$B$13</c:f>
              <c:numCache>
                <c:formatCode>"$"#,##0.00_);[Red]\("$"#,##0.00\)</c:formatCode>
                <c:ptCount val="1"/>
                <c:pt idx="0">
                  <c:v>95247.81</c:v>
                </c:pt>
              </c:numCache>
            </c:numRef>
          </c:val>
          <c:extLst>
            <c:ext xmlns:c16="http://schemas.microsoft.com/office/drawing/2014/chart" uri="{C3380CC4-5D6E-409C-BE32-E72D297353CC}">
              <c16:uniqueId val="{00000006-1E04-4B2D-A544-4BF247F23BDC}"/>
            </c:ext>
          </c:extLst>
        </c:ser>
        <c:ser>
          <c:idx val="7"/>
          <c:order val="7"/>
          <c:tx>
            <c:strRef>
              <c:f>Sheet1!$A$14</c:f>
              <c:strCache>
                <c:ptCount val="1"/>
                <c:pt idx="0">
                  <c:v>May-25</c:v>
                </c:pt>
              </c:strCache>
            </c:strRef>
          </c:tx>
          <c:spPr>
            <a:solidFill>
              <a:schemeClr val="accent2">
                <a:tint val="77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Sheet1!$B$14</c:f>
              <c:numCache>
                <c:formatCode>"$"#,##0.00_);[Red]\("$"#,##0.00\)</c:formatCode>
                <c:ptCount val="1"/>
                <c:pt idx="0">
                  <c:v>62794.16</c:v>
                </c:pt>
              </c:numCache>
            </c:numRef>
          </c:val>
          <c:extLst>
            <c:ext xmlns:c16="http://schemas.microsoft.com/office/drawing/2014/chart" uri="{C3380CC4-5D6E-409C-BE32-E72D297353CC}">
              <c16:uniqueId val="{00000007-1E04-4B2D-A544-4BF247F23BDC}"/>
            </c:ext>
          </c:extLst>
        </c:ser>
        <c:dLbls>
          <c:dLblPos val="inEnd"/>
          <c:showLegendKey val="0"/>
          <c:showVal val="1"/>
          <c:showCatName val="0"/>
          <c:showSerName val="0"/>
          <c:showPercent val="0"/>
          <c:showBubbleSize val="0"/>
        </c:dLbls>
        <c:gapWidth val="65"/>
        <c:axId val="850400639"/>
        <c:axId val="850398719"/>
      </c:barChart>
      <c:catAx>
        <c:axId val="850400639"/>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850398719"/>
        <c:crosses val="autoZero"/>
        <c:auto val="1"/>
        <c:lblAlgn val="ctr"/>
        <c:lblOffset val="100"/>
        <c:noMultiLvlLbl val="0"/>
      </c:catAx>
      <c:valAx>
        <c:axId val="850398719"/>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quot;$&quot;#,##0.00_);[Red]\(&quot;$&quot;#,##0.00\)" sourceLinked="1"/>
        <c:majorTickMark val="none"/>
        <c:minorTickMark val="none"/>
        <c:tickLblPos val="nextTo"/>
        <c:crossAx val="850400639"/>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FY25-26 Proposed Budget - Expenditures by Fund</a:t>
            </a:r>
          </a:p>
        </c:rich>
      </c:tx>
      <c:layout>
        <c:manualLayout>
          <c:xMode val="edge"/>
          <c:yMode val="edge"/>
          <c:x val="0.27172391627231463"/>
          <c:y val="1.526717557251908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'Expenditures by Fund'!$B$1</c:f>
              <c:strCache>
                <c:ptCount val="1"/>
                <c:pt idx="0">
                  <c:v>Proposed FY26</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464-4685-9294-A89094C46F8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464-4685-9294-A89094C46F8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464-4685-9294-A89094C46F8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464-4685-9294-A89094C46F8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464-4685-9294-A89094C46F8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464-4685-9294-A89094C46F8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464-4685-9294-A89094C46F8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464-4685-9294-A89094C46F8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464-4685-9294-A89094C46F8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464-4685-9294-A89094C46F81}"/>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3464-4685-9294-A89094C46F81}"/>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3464-4685-9294-A89094C46F81}"/>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3464-4685-9294-A89094C46F81}"/>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3464-4685-9294-A89094C46F81}"/>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3464-4685-9294-A89094C46F81}"/>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3464-4685-9294-A89094C46F81}"/>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3464-4685-9294-A89094C46F81}"/>
              </c:ext>
            </c:extLst>
          </c:dPt>
          <c:dLbls>
            <c:dLbl>
              <c:idx val="0"/>
              <c:layout>
                <c:manualLayout>
                  <c:x val="6.0770588438833546E-2"/>
                  <c:y val="3.4779914805731248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464-4685-9294-A89094C46F81}"/>
                </c:ext>
              </c:extLst>
            </c:dLbl>
            <c:dLbl>
              <c:idx val="1"/>
              <c:layout>
                <c:manualLayout>
                  <c:x val="1.6382133835984525E-2"/>
                  <c:y val="-9.8904350070995226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464-4685-9294-A89094C46F81}"/>
                </c:ext>
              </c:extLst>
            </c:dLbl>
            <c:dLbl>
              <c:idx val="2"/>
              <c:layout>
                <c:manualLayout>
                  <c:x val="0.10347100462358169"/>
                  <c:y val="-5.432761068800826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464-4685-9294-A89094C46F81}"/>
                </c:ext>
              </c:extLst>
            </c:dLbl>
            <c:dLbl>
              <c:idx val="3"/>
              <c:layout>
                <c:manualLayout>
                  <c:x val="4.2969289903051919E-2"/>
                  <c:y val="-6.6509587064975659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4597305681521508"/>
                      <c:h val="8.2351145038167942E-2"/>
                    </c:manualLayout>
                  </c15:layout>
                </c:ext>
                <c:ext xmlns:c16="http://schemas.microsoft.com/office/drawing/2014/chart" uri="{C3380CC4-5D6E-409C-BE32-E72D297353CC}">
                  <c16:uniqueId val="{00000007-3464-4685-9294-A89094C46F81}"/>
                </c:ext>
              </c:extLst>
            </c:dLbl>
            <c:dLbl>
              <c:idx val="4"/>
              <c:layout>
                <c:manualLayout>
                  <c:x val="0.1936824555572374"/>
                  <c:y val="-5.6049768588086794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5633425915565879"/>
                      <c:h val="7.6244274809160309E-2"/>
                    </c:manualLayout>
                  </c15:layout>
                </c:ext>
                <c:ext xmlns:c16="http://schemas.microsoft.com/office/drawing/2014/chart" uri="{C3380CC4-5D6E-409C-BE32-E72D297353CC}">
                  <c16:uniqueId val="{00000009-3464-4685-9294-A89094C46F81}"/>
                </c:ext>
              </c:extLst>
            </c:dLbl>
            <c:dLbl>
              <c:idx val="5"/>
              <c:layout>
                <c:manualLayout>
                  <c:x val="8.5820589564534422E-2"/>
                  <c:y val="6.6814930576426042E-4"/>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464-4685-9294-A89094C46F81}"/>
                </c:ext>
              </c:extLst>
            </c:dLbl>
            <c:dLbl>
              <c:idx val="7"/>
              <c:layout>
                <c:manualLayout>
                  <c:x val="-0.10254477091687139"/>
                  <c:y val="-3.4672518394217117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3464-4685-9294-A89094C46F81}"/>
                </c:ext>
              </c:extLst>
            </c:dLbl>
            <c:dLbl>
              <c:idx val="8"/>
              <c:layout>
                <c:manualLayout>
                  <c:x val="-4.5085161393647807E-2"/>
                  <c:y val="-2.5024463545110297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3464-4685-9294-A89094C46F81}"/>
                </c:ext>
              </c:extLst>
            </c:dLbl>
            <c:dLbl>
              <c:idx val="9"/>
              <c:layout>
                <c:manualLayout>
                  <c:x val="-6.4895249895241688E-2"/>
                  <c:y val="0.1066786079221013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6253937361841356"/>
                      <c:h val="9.7540983606557372E-2"/>
                    </c:manualLayout>
                  </c15:layout>
                </c:ext>
                <c:ext xmlns:c16="http://schemas.microsoft.com/office/drawing/2014/chart" uri="{C3380CC4-5D6E-409C-BE32-E72D297353CC}">
                  <c16:uniqueId val="{00000013-3464-4685-9294-A89094C46F81}"/>
                </c:ext>
              </c:extLst>
            </c:dLbl>
            <c:dLbl>
              <c:idx val="10"/>
              <c:layout>
                <c:manualLayout>
                  <c:x val="-6.6247852728433532E-2"/>
                  <c:y val="9.8636533028791246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5538944216949277"/>
                      <c:h val="8.18688524590164E-2"/>
                    </c:manualLayout>
                  </c15:layout>
                </c:ext>
                <c:ext xmlns:c16="http://schemas.microsoft.com/office/drawing/2014/chart" uri="{C3380CC4-5D6E-409C-BE32-E72D297353CC}">
                  <c16:uniqueId val="{00000015-3464-4685-9294-A89094C46F81}"/>
                </c:ext>
              </c:extLst>
            </c:dLbl>
            <c:dLbl>
              <c:idx val="11"/>
              <c:layout>
                <c:manualLayout>
                  <c:x val="-0.1279869836401491"/>
                  <c:y val="6.756698924084871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3464-4685-9294-A89094C46F81}"/>
                </c:ext>
              </c:extLst>
            </c:dLbl>
            <c:dLbl>
              <c:idx val="12"/>
              <c:delete val="1"/>
              <c:extLst>
                <c:ext xmlns:c15="http://schemas.microsoft.com/office/drawing/2012/chart" uri="{CE6537A1-D6FC-4f65-9D91-7224C49458BB}"/>
                <c:ext xmlns:c16="http://schemas.microsoft.com/office/drawing/2014/chart" uri="{C3380CC4-5D6E-409C-BE32-E72D297353CC}">
                  <c16:uniqueId val="{00000019-3464-4685-9294-A89094C46F81}"/>
                </c:ext>
              </c:extLst>
            </c:dLbl>
            <c:dLbl>
              <c:idx val="13"/>
              <c:layout>
                <c:manualLayout>
                  <c:x val="-0.17815121015069843"/>
                  <c:y val="2.2279257077598126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3670423882208996"/>
                      <c:h val="8.18688524590164E-2"/>
                    </c:manualLayout>
                  </c15:layout>
                </c:ext>
                <c:ext xmlns:c16="http://schemas.microsoft.com/office/drawing/2014/chart" uri="{C3380CC4-5D6E-409C-BE32-E72D297353CC}">
                  <c16:uniqueId val="{0000001B-3464-4685-9294-A89094C46F81}"/>
                </c:ext>
              </c:extLst>
            </c:dLbl>
            <c:dLbl>
              <c:idx val="14"/>
              <c:layout>
                <c:manualLayout>
                  <c:x val="0.16749209691426542"/>
                  <c:y val="4.5261133341938813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7154432506541709"/>
                      <c:h val="0.11803278688524591"/>
                    </c:manualLayout>
                  </c15:layout>
                </c:ext>
                <c:ext xmlns:c16="http://schemas.microsoft.com/office/drawing/2014/chart" uri="{C3380CC4-5D6E-409C-BE32-E72D297353CC}">
                  <c16:uniqueId val="{0000001D-3464-4685-9294-A89094C46F81}"/>
                </c:ext>
              </c:extLst>
            </c:dLbl>
            <c:dLbl>
              <c:idx val="15"/>
              <c:delete val="1"/>
              <c:extLst>
                <c:ext xmlns:c15="http://schemas.microsoft.com/office/drawing/2012/chart" uri="{CE6537A1-D6FC-4f65-9D91-7224C49458BB}"/>
                <c:ext xmlns:c16="http://schemas.microsoft.com/office/drawing/2014/chart" uri="{C3380CC4-5D6E-409C-BE32-E72D297353CC}">
                  <c16:uniqueId val="{0000001F-3464-4685-9294-A89094C46F81}"/>
                </c:ext>
              </c:extLst>
            </c:dLbl>
            <c:dLbl>
              <c:idx val="16"/>
              <c:delete val="1"/>
              <c:extLst>
                <c:ext xmlns:c15="http://schemas.microsoft.com/office/drawing/2012/chart" uri="{CE6537A1-D6FC-4f65-9D91-7224C49458BB}"/>
                <c:ext xmlns:c16="http://schemas.microsoft.com/office/drawing/2014/chart" uri="{C3380CC4-5D6E-409C-BE32-E72D297353CC}">
                  <c16:uniqueId val="{00000021-3464-4685-9294-A89094C46F8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'Expenditures by Fund'!$A$2:$A$18</c:f>
              <c:strCache>
                <c:ptCount val="17"/>
                <c:pt idx="0">
                  <c:v>General Fund</c:v>
                </c:pt>
                <c:pt idx="1">
                  <c:v>Transportation Fund</c:v>
                </c:pt>
                <c:pt idx="2">
                  <c:v>Fire Services Fund</c:v>
                </c:pt>
                <c:pt idx="3">
                  <c:v>CRA Fund</c:v>
                </c:pt>
                <c:pt idx="4">
                  <c:v>Building Fund</c:v>
                </c:pt>
                <c:pt idx="5">
                  <c:v>Municipal Impact Fee</c:v>
                </c:pt>
                <c:pt idx="6">
                  <c:v>Water Impact Fee </c:v>
                </c:pt>
                <c:pt idx="7">
                  <c:v>Waste Water Impact Fee</c:v>
                </c:pt>
                <c:pt idx="8">
                  <c:v>Electric Utilities</c:v>
                </c:pt>
                <c:pt idx="9">
                  <c:v>Solid Waste</c:v>
                </c:pt>
                <c:pt idx="10">
                  <c:v>Water Fund</c:v>
                </c:pt>
                <c:pt idx="11">
                  <c:v>Wastewater Fund</c:v>
                </c:pt>
                <c:pt idx="12">
                  <c:v>Fiber Optic Fund</c:v>
                </c:pt>
                <c:pt idx="13">
                  <c:v>Storm Water</c:v>
                </c:pt>
                <c:pt idx="14">
                  <c:v>Fleet Maintenance Fund</c:v>
                </c:pt>
                <c:pt idx="15">
                  <c:v>Employee Benefit Fund</c:v>
                </c:pt>
                <c:pt idx="16">
                  <c:v>Workers Compensation Fund</c:v>
                </c:pt>
              </c:strCache>
            </c:strRef>
          </c:cat>
          <c:val>
            <c:numRef>
              <c:f>'Expenditures by Fund'!$B$2:$B$18</c:f>
              <c:numCache>
                <c:formatCode>"$"#,##0.00</c:formatCode>
                <c:ptCount val="17"/>
                <c:pt idx="0">
                  <c:v>38018669</c:v>
                </c:pt>
                <c:pt idx="1">
                  <c:v>3021156</c:v>
                </c:pt>
                <c:pt idx="2">
                  <c:v>6291155</c:v>
                </c:pt>
                <c:pt idx="3">
                  <c:v>11909717</c:v>
                </c:pt>
                <c:pt idx="4">
                  <c:v>1451933</c:v>
                </c:pt>
                <c:pt idx="5">
                  <c:v>2400000</c:v>
                </c:pt>
                <c:pt idx="6">
                  <c:v>6844000</c:v>
                </c:pt>
                <c:pt idx="7">
                  <c:v>2415756</c:v>
                </c:pt>
                <c:pt idx="8">
                  <c:v>33450691</c:v>
                </c:pt>
                <c:pt idx="9">
                  <c:v>6481675</c:v>
                </c:pt>
                <c:pt idx="10">
                  <c:v>8852359</c:v>
                </c:pt>
                <c:pt idx="11">
                  <c:v>8946372</c:v>
                </c:pt>
                <c:pt idx="12">
                  <c:v>566333</c:v>
                </c:pt>
                <c:pt idx="13">
                  <c:v>1936210</c:v>
                </c:pt>
                <c:pt idx="14">
                  <c:v>2433683</c:v>
                </c:pt>
                <c:pt idx="15">
                  <c:v>322918</c:v>
                </c:pt>
                <c:pt idx="16">
                  <c:v>591901</c:v>
                </c:pt>
              </c:numCache>
            </c:numRef>
          </c:val>
          <c:extLst>
            <c:ext xmlns:c16="http://schemas.microsoft.com/office/drawing/2014/chart" uri="{C3380CC4-5D6E-409C-BE32-E72D297353CC}">
              <c16:uniqueId val="{00000022-3464-4685-9294-A89094C46F81}"/>
            </c:ext>
          </c:extLst>
        </c:ser>
        <c:ser>
          <c:idx val="1"/>
          <c:order val="1"/>
          <c:tx>
            <c:strRef>
              <c:f>'Expenditures by Fund'!$C$1</c:f>
              <c:strCache>
                <c:ptCount val="1"/>
                <c:pt idx="0">
                  <c:v>% to Budget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4-3464-4685-9294-A89094C46F8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6-3464-4685-9294-A89094C46F8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8-3464-4685-9294-A89094C46F8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A-3464-4685-9294-A89094C46F8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C-3464-4685-9294-A89094C46F8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E-3464-4685-9294-A89094C46F8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30-3464-4685-9294-A89094C46F8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32-3464-4685-9294-A89094C46F8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34-3464-4685-9294-A89094C46F8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36-3464-4685-9294-A89094C46F81}"/>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38-3464-4685-9294-A89094C46F81}"/>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3A-3464-4685-9294-A89094C46F81}"/>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3C-3464-4685-9294-A89094C46F81}"/>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3E-3464-4685-9294-A89094C46F81}"/>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40-3464-4685-9294-A89094C46F81}"/>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42-3464-4685-9294-A89094C46F81}"/>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44-3464-4685-9294-A89094C46F8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'Expenditures by Fund'!$A$2:$A$18</c:f>
              <c:strCache>
                <c:ptCount val="17"/>
                <c:pt idx="0">
                  <c:v>General Fund</c:v>
                </c:pt>
                <c:pt idx="1">
                  <c:v>Transportation Fund</c:v>
                </c:pt>
                <c:pt idx="2">
                  <c:v>Fire Services Fund</c:v>
                </c:pt>
                <c:pt idx="3">
                  <c:v>CRA Fund</c:v>
                </c:pt>
                <c:pt idx="4">
                  <c:v>Building Fund</c:v>
                </c:pt>
                <c:pt idx="5">
                  <c:v>Municipal Impact Fee</c:v>
                </c:pt>
                <c:pt idx="6">
                  <c:v>Water Impact Fee </c:v>
                </c:pt>
                <c:pt idx="7">
                  <c:v>Waste Water Impact Fee</c:v>
                </c:pt>
                <c:pt idx="8">
                  <c:v>Electric Utilities</c:v>
                </c:pt>
                <c:pt idx="9">
                  <c:v>Solid Waste</c:v>
                </c:pt>
                <c:pt idx="10">
                  <c:v>Water Fund</c:v>
                </c:pt>
                <c:pt idx="11">
                  <c:v>Wastewater Fund</c:v>
                </c:pt>
                <c:pt idx="12">
                  <c:v>Fiber Optic Fund</c:v>
                </c:pt>
                <c:pt idx="13">
                  <c:v>Storm Water</c:v>
                </c:pt>
                <c:pt idx="14">
                  <c:v>Fleet Maintenance Fund</c:v>
                </c:pt>
                <c:pt idx="15">
                  <c:v>Employee Benefit Fund</c:v>
                </c:pt>
                <c:pt idx="16">
                  <c:v>Workers Compensation Fund</c:v>
                </c:pt>
              </c:strCache>
            </c:strRef>
          </c:cat>
          <c:val>
            <c:numRef>
              <c:f>'Expenditures by Fund'!$C$2:$C$18</c:f>
              <c:numCache>
                <c:formatCode>0.00%</c:formatCode>
                <c:ptCount val="17"/>
                <c:pt idx="0">
                  <c:v>0.27968367977854752</c:v>
                </c:pt>
                <c:pt idx="1">
                  <c:v>2.2225081768776217E-2</c:v>
                </c:pt>
                <c:pt idx="2">
                  <c:v>4.6280772755543022E-2</c:v>
                </c:pt>
                <c:pt idx="3">
                  <c:v>8.7613626760082622E-2</c:v>
                </c:pt>
                <c:pt idx="4">
                  <c:v>1.0681119957984479E-2</c:v>
                </c:pt>
                <c:pt idx="5">
                  <c:v>1.7655558417063837E-2</c:v>
                </c:pt>
                <c:pt idx="6">
                  <c:v>5.0347767419327047E-2</c:v>
                </c:pt>
                <c:pt idx="7">
                  <c:v>1.7771467158071864E-2</c:v>
                </c:pt>
                <c:pt idx="8">
                  <c:v>0.24607942876735484</c:v>
                </c:pt>
                <c:pt idx="9">
                  <c:v>4.7682329834550938E-2</c:v>
                </c:pt>
                <c:pt idx="10">
                  <c:v>6.5122225605550338E-2</c:v>
                </c:pt>
                <c:pt idx="11">
                  <c:v>6.5813830611160098E-2</c:v>
                </c:pt>
                <c:pt idx="12">
                  <c:v>4.1662189020879228E-3</c:v>
                </c:pt>
                <c:pt idx="13">
                  <c:v>1.4243695317792989E-2</c:v>
                </c:pt>
                <c:pt idx="14">
                  <c:v>1.7903346822964655E-2</c:v>
                </c:pt>
                <c:pt idx="15">
                  <c:v>2.375540672050592E-3</c:v>
                </c:pt>
                <c:pt idx="16">
                  <c:v>4.3543094510910428E-3</c:v>
                </c:pt>
              </c:numCache>
            </c:numRef>
          </c:val>
          <c:extLst>
            <c:ext xmlns:c16="http://schemas.microsoft.com/office/drawing/2014/chart" uri="{C3380CC4-5D6E-409C-BE32-E72D297353CC}">
              <c16:uniqueId val="{00000045-3464-4685-9294-A89094C46F81}"/>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bestFit"/>
          <c:showLegendKey val="0"/>
          <c:showVal val="1"/>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FY25-26 Proposed Budget - Expenditures by Department</a:t>
            </a:r>
          </a:p>
        </c:rich>
      </c:tx>
      <c:layout>
        <c:manualLayout>
          <c:xMode val="edge"/>
          <c:yMode val="edge"/>
          <c:x val="0.57246684126865932"/>
          <c:y val="0.94511149228130364"/>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'Expenditures by Department'!$B$1</c:f>
              <c:strCache>
                <c:ptCount val="1"/>
                <c:pt idx="0">
                  <c:v>FY 26 Proposed</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792-40C4-921B-780DA9C2B108}"/>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792-40C4-921B-780DA9C2B108}"/>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792-40C4-921B-780DA9C2B108}"/>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792-40C4-921B-780DA9C2B108}"/>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8792-40C4-921B-780DA9C2B108}"/>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8792-40C4-921B-780DA9C2B108}"/>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8792-40C4-921B-780DA9C2B108}"/>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8792-40C4-921B-780DA9C2B108}"/>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8792-40C4-921B-780DA9C2B108}"/>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8792-40C4-921B-780DA9C2B108}"/>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8792-40C4-921B-780DA9C2B108}"/>
              </c:ext>
            </c:extLst>
          </c:dPt>
          <c:dPt>
            <c:idx val="11"/>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8792-40C4-921B-780DA9C2B108}"/>
              </c:ext>
            </c:extLst>
          </c:dPt>
          <c:dPt>
            <c:idx val="12"/>
            <c:bubble3D val="0"/>
            <c:spPr>
              <a:solidFill>
                <a:schemeClr val="accent1">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9-8792-40C4-921B-780DA9C2B108}"/>
              </c:ext>
            </c:extLst>
          </c:dPt>
          <c:dPt>
            <c:idx val="13"/>
            <c:bubble3D val="0"/>
            <c:spPr>
              <a:solidFill>
                <a:schemeClr val="accent2">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B-8792-40C4-921B-780DA9C2B108}"/>
              </c:ext>
            </c:extLst>
          </c:dPt>
          <c:dPt>
            <c:idx val="14"/>
            <c:bubble3D val="0"/>
            <c:spPr>
              <a:solidFill>
                <a:schemeClr val="accent3">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D-8792-40C4-921B-780DA9C2B108}"/>
              </c:ext>
            </c:extLst>
          </c:dPt>
          <c:dPt>
            <c:idx val="15"/>
            <c:bubble3D val="0"/>
            <c:spPr>
              <a:solidFill>
                <a:schemeClr val="accent4">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F-8792-40C4-921B-780DA9C2B108}"/>
              </c:ext>
            </c:extLst>
          </c:dPt>
          <c:dPt>
            <c:idx val="16"/>
            <c:bubble3D val="0"/>
            <c:spPr>
              <a:solidFill>
                <a:schemeClr val="accent5">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1-8792-40C4-921B-780DA9C2B108}"/>
              </c:ext>
            </c:extLst>
          </c:dPt>
          <c:dPt>
            <c:idx val="17"/>
            <c:bubble3D val="0"/>
            <c:spPr>
              <a:solidFill>
                <a:schemeClr val="accent6">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3-8792-40C4-921B-780DA9C2B108}"/>
              </c:ext>
            </c:extLst>
          </c:dPt>
          <c:dPt>
            <c:idx val="18"/>
            <c:bubble3D val="0"/>
            <c:spPr>
              <a:solidFill>
                <a:schemeClr val="accent1">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5-8792-40C4-921B-780DA9C2B108}"/>
              </c:ext>
            </c:extLst>
          </c:dPt>
          <c:dPt>
            <c:idx val="19"/>
            <c:bubble3D val="0"/>
            <c:spPr>
              <a:solidFill>
                <a:schemeClr val="accent2">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7-8792-40C4-921B-780DA9C2B108}"/>
              </c:ext>
            </c:extLst>
          </c:dPt>
          <c:dPt>
            <c:idx val="20"/>
            <c:bubble3D val="0"/>
            <c:spPr>
              <a:solidFill>
                <a:schemeClr val="accent3">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9-8792-40C4-921B-780DA9C2B108}"/>
              </c:ext>
            </c:extLst>
          </c:dPt>
          <c:dPt>
            <c:idx val="21"/>
            <c:bubble3D val="0"/>
            <c:spPr>
              <a:solidFill>
                <a:schemeClr val="accent4">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B-8792-40C4-921B-780DA9C2B108}"/>
              </c:ext>
            </c:extLst>
          </c:dPt>
          <c:dPt>
            <c:idx val="22"/>
            <c:bubble3D val="0"/>
            <c:spPr>
              <a:solidFill>
                <a:schemeClr val="accent5">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D-8792-40C4-921B-780DA9C2B108}"/>
              </c:ext>
            </c:extLst>
          </c:dPt>
          <c:dPt>
            <c:idx val="23"/>
            <c:bubble3D val="0"/>
            <c:spPr>
              <a:solidFill>
                <a:schemeClr val="accent6">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F-8792-40C4-921B-780DA9C2B108}"/>
              </c:ext>
            </c:extLst>
          </c:dPt>
          <c:dPt>
            <c:idx val="24"/>
            <c:bubble3D val="0"/>
            <c:spPr>
              <a:solidFill>
                <a:schemeClr val="accent1">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1-8792-40C4-921B-780DA9C2B108}"/>
              </c:ext>
            </c:extLst>
          </c:dPt>
          <c:dPt>
            <c:idx val="25"/>
            <c:bubble3D val="0"/>
            <c:spPr>
              <a:solidFill>
                <a:schemeClr val="accent2">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3-8792-40C4-921B-780DA9C2B108}"/>
              </c:ext>
            </c:extLst>
          </c:dPt>
          <c:dPt>
            <c:idx val="26"/>
            <c:bubble3D val="0"/>
            <c:spPr>
              <a:solidFill>
                <a:schemeClr val="accent3">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5-8792-40C4-921B-780DA9C2B108}"/>
              </c:ext>
            </c:extLst>
          </c:dPt>
          <c:dPt>
            <c:idx val="27"/>
            <c:bubble3D val="0"/>
            <c:spPr>
              <a:solidFill>
                <a:schemeClr val="accent4">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7-8792-40C4-921B-780DA9C2B108}"/>
              </c:ext>
            </c:extLst>
          </c:dPt>
          <c:dPt>
            <c:idx val="28"/>
            <c:bubble3D val="0"/>
            <c:spPr>
              <a:solidFill>
                <a:schemeClr val="accent5">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9-8792-40C4-921B-780DA9C2B108}"/>
              </c:ext>
            </c:extLst>
          </c:dPt>
          <c:dPt>
            <c:idx val="29"/>
            <c:bubble3D val="0"/>
            <c:spPr>
              <a:solidFill>
                <a:schemeClr val="accent6">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B-8792-40C4-921B-780DA9C2B108}"/>
              </c:ext>
            </c:extLst>
          </c:dPt>
          <c:dPt>
            <c:idx val="30"/>
            <c:bubble3D val="0"/>
            <c:spPr>
              <a:solidFill>
                <a:schemeClr val="accent1">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D-8792-40C4-921B-780DA9C2B108}"/>
              </c:ext>
            </c:extLst>
          </c:dPt>
          <c:dPt>
            <c:idx val="31"/>
            <c:bubble3D val="0"/>
            <c:spPr>
              <a:solidFill>
                <a:schemeClr val="accent2">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F-8792-40C4-921B-780DA9C2B108}"/>
              </c:ext>
            </c:extLst>
          </c:dPt>
          <c:dPt>
            <c:idx val="32"/>
            <c:bubble3D val="0"/>
            <c:spPr>
              <a:solidFill>
                <a:schemeClr val="accent3">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41-8792-40C4-921B-780DA9C2B108}"/>
              </c:ext>
            </c:extLst>
          </c:dPt>
          <c:dLbls>
            <c:dLbl>
              <c:idx val="0"/>
              <c:layout>
                <c:manualLayout>
                  <c:x val="-0.11747017344424868"/>
                  <c:y val="-2.2298388730568199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7.2479097015101399E-2"/>
                      <c:h val="5.6955470617630767E-2"/>
                    </c:manualLayout>
                  </c15:layout>
                </c:ext>
                <c:ext xmlns:c16="http://schemas.microsoft.com/office/drawing/2014/chart" uri="{C3380CC4-5D6E-409C-BE32-E72D297353CC}">
                  <c16:uniqueId val="{00000001-8792-40C4-921B-780DA9C2B108}"/>
                </c:ext>
              </c:extLst>
            </c:dLbl>
            <c:dLbl>
              <c:idx val="1"/>
              <c:layout>
                <c:manualLayout>
                  <c:x val="-0.16052360865289617"/>
                  <c:y val="-7.201861130994989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92-40C4-921B-780DA9C2B108}"/>
                </c:ext>
              </c:extLst>
            </c:dLbl>
            <c:dLbl>
              <c:idx val="2"/>
              <c:layout>
                <c:manualLayout>
                  <c:x val="-6.8960002022583566E-2"/>
                  <c:y val="-7.220607501249308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92-40C4-921B-780DA9C2B108}"/>
                </c:ext>
              </c:extLst>
            </c:dLbl>
            <c:dLbl>
              <c:idx val="3"/>
              <c:layout>
                <c:manualLayout>
                  <c:x val="1.2014678221908486E-2"/>
                  <c:y val="-4.648829702462149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4"/>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1138623591803171"/>
                      <c:h val="6.7247065814886348E-2"/>
                    </c:manualLayout>
                  </c15:layout>
                </c:ext>
                <c:ext xmlns:c16="http://schemas.microsoft.com/office/drawing/2014/chart" uri="{C3380CC4-5D6E-409C-BE32-E72D297353CC}">
                  <c16:uniqueId val="{00000007-8792-40C4-921B-780DA9C2B108}"/>
                </c:ext>
              </c:extLst>
            </c:dLbl>
            <c:dLbl>
              <c:idx val="4"/>
              <c:layout>
                <c:manualLayout>
                  <c:x val="8.610663917679616E-2"/>
                  <c:y val="-6.916168069042827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792-40C4-921B-780DA9C2B108}"/>
                </c:ext>
              </c:extLst>
            </c:dLbl>
            <c:dLbl>
              <c:idx val="5"/>
              <c:layout>
                <c:manualLayout>
                  <c:x val="0.14789322292803694"/>
                  <c:y val="-4.401197812305994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792-40C4-921B-780DA9C2B108}"/>
                </c:ext>
              </c:extLst>
            </c:dLbl>
            <c:dLbl>
              <c:idx val="6"/>
              <c:layout>
                <c:manualLayout>
                  <c:x val="0.16806048060004208"/>
                  <c:y val="-1.886227633845425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792-40C4-921B-780DA9C2B108}"/>
                </c:ext>
              </c:extLst>
            </c:dLbl>
            <c:dLbl>
              <c:idx val="7"/>
              <c:layout>
                <c:manualLayout>
                  <c:x val="0.13556878768403394"/>
                  <c:y val="-6.2874254461514189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792-40C4-921B-780DA9C2B108}"/>
                </c:ext>
              </c:extLst>
            </c:dLbl>
            <c:dLbl>
              <c:idx val="8"/>
              <c:layout>
                <c:manualLayout>
                  <c:x val="0.15461564215203871"/>
                  <c:y val="3.772455267690851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792-40C4-921B-780DA9C2B108}"/>
                </c:ext>
              </c:extLst>
            </c:dLbl>
            <c:dLbl>
              <c:idx val="9"/>
              <c:layout>
                <c:manualLayout>
                  <c:x val="9.1873062728022925E-2"/>
                  <c:y val="0.10688631509671909"/>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4">
                          <a:lumMod val="6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9.3738578173045831E-2"/>
                      <c:h val="6.959140315863091E-2"/>
                    </c:manualLayout>
                  </c15:layout>
                </c:ext>
                <c:ext xmlns:c16="http://schemas.microsoft.com/office/drawing/2014/chart" uri="{C3380CC4-5D6E-409C-BE32-E72D297353CC}">
                  <c16:uniqueId val="{00000013-8792-40C4-921B-780DA9C2B108}"/>
                </c:ext>
              </c:extLst>
            </c:dLbl>
            <c:dLbl>
              <c:idx val="10"/>
              <c:layout>
                <c:manualLayout>
                  <c:x val="0.10475774368438859"/>
                  <c:y val="7.7544996348012457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5">
                          <a:lumMod val="6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8.4142280620421062E-2"/>
                      <c:h val="6.959140315863091E-2"/>
                    </c:manualLayout>
                  </c15:layout>
                </c:ext>
                <c:ext xmlns:c16="http://schemas.microsoft.com/office/drawing/2014/chart" uri="{C3380CC4-5D6E-409C-BE32-E72D297353CC}">
                  <c16:uniqueId val="{00000015-8792-40C4-921B-780DA9C2B108}"/>
                </c:ext>
              </c:extLst>
            </c:dLbl>
            <c:dLbl>
              <c:idx val="11"/>
              <c:layout>
                <c:manualLayout>
                  <c:x val="5.7140651624739032E-2"/>
                  <c:y val="5.8682637497413169E-2"/>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fld id="{49F5A252-5484-44C9-AD87-963EE7036E63}" type="CATEGORYNAME">
                      <a:rPr lang="en-US"/>
                      <a:pPr>
                        <a:defRPr>
                          <a:solidFill>
                            <a:schemeClr val="accent1"/>
                          </a:solidFill>
                        </a:defRPr>
                      </a:pPr>
                      <a:t>[CATEGORY NAME]</a:t>
                    </a:fld>
                    <a:endParaRPr lang="en-US"/>
                  </a:p>
                  <a:p>
                    <a:pPr>
                      <a:defRPr>
                        <a:solidFill>
                          <a:schemeClr val="accent1"/>
                        </a:solidFill>
                      </a:defRPr>
                    </a:pPr>
                    <a:r>
                      <a:rPr lang="en-US" baseline="0"/>
                      <a:t>$579,874.00
</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6673275869293938"/>
                      <c:h val="0.10398362034907918"/>
                    </c:manualLayout>
                  </c15:layout>
                  <c15:dlblFieldTable/>
                  <c15:showDataLabelsRange val="0"/>
                </c:ext>
                <c:ext xmlns:c16="http://schemas.microsoft.com/office/drawing/2014/chart" uri="{C3380CC4-5D6E-409C-BE32-E72D297353CC}">
                  <c16:uniqueId val="{00000017-8792-40C4-921B-780DA9C2B108}"/>
                </c:ext>
              </c:extLst>
            </c:dLbl>
            <c:dLbl>
              <c:idx val="12"/>
              <c:layout>
                <c:manualLayout>
                  <c:x val="6.7784349731654606E-2"/>
                  <c:y val="7.2305475142886211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lumMod val="80000"/>
                          <a:lumOff val="2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8.0383371981362473E-2"/>
                      <c:h val="8.0500003795558647E-2"/>
                    </c:manualLayout>
                  </c15:layout>
                </c:ext>
                <c:ext xmlns:c16="http://schemas.microsoft.com/office/drawing/2014/chart" uri="{C3380CC4-5D6E-409C-BE32-E72D297353CC}">
                  <c16:uniqueId val="{00000019-8792-40C4-921B-780DA9C2B108}"/>
                </c:ext>
              </c:extLst>
            </c:dLbl>
            <c:dLbl>
              <c:idx val="13"/>
              <c:layout>
                <c:manualLayout>
                  <c:x val="1.6806048060004207E-2"/>
                  <c:y val="7.335329687176656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80000"/>
                          <a:lumOff val="2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792-40C4-921B-780DA9C2B108}"/>
                </c:ext>
              </c:extLst>
            </c:dLbl>
            <c:dLbl>
              <c:idx val="14"/>
              <c:layout>
                <c:manualLayout>
                  <c:x val="1.6806048060004207E-2"/>
                  <c:y val="6.916167990766561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80000"/>
                          <a:lumOff val="2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8792-40C4-921B-780DA9C2B108}"/>
                </c:ext>
              </c:extLst>
            </c:dLbl>
            <c:dLbl>
              <c:idx val="15"/>
              <c:layout>
                <c:manualLayout>
                  <c:x val="0.10643830438002673"/>
                  <c:y val="-6.4970062943564819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80000"/>
                          <a:lumOff val="2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792-40C4-921B-780DA9C2B108}"/>
                </c:ext>
              </c:extLst>
            </c:dLbl>
            <c:dLbl>
              <c:idx val="16"/>
              <c:layout>
                <c:manualLayout>
                  <c:x val="3.1371289712007817E-2"/>
                  <c:y val="6.0778445979463719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80000"/>
                          <a:lumOff val="2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8792-40C4-921B-780DA9C2B108}"/>
                </c:ext>
              </c:extLst>
            </c:dLbl>
            <c:dLbl>
              <c:idx val="17"/>
              <c:layout>
                <c:manualLayout>
                  <c:x val="-3.1371245601645496E-2"/>
                  <c:y val="6.2875079582962283E-3"/>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6">
                          <a:lumMod val="80000"/>
                          <a:lumOff val="2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1708778094441166"/>
                      <c:h val="6.959140315863091E-2"/>
                    </c:manualLayout>
                  </c15:layout>
                </c:ext>
                <c:ext xmlns:c16="http://schemas.microsoft.com/office/drawing/2014/chart" uri="{C3380CC4-5D6E-409C-BE32-E72D297353CC}">
                  <c16:uniqueId val="{00000023-8792-40C4-921B-780DA9C2B108}"/>
                </c:ext>
              </c:extLst>
            </c:dLbl>
            <c:dLbl>
              <c:idx val="18"/>
              <c:layout>
                <c:manualLayout>
                  <c:x val="-8.0669030688020213E-2"/>
                  <c:y val="1.0479042410252212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lumMod val="8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1796725334918953"/>
                      <c:h val="6.5399786194529977E-2"/>
                    </c:manualLayout>
                  </c15:layout>
                </c:ext>
                <c:ext xmlns:c16="http://schemas.microsoft.com/office/drawing/2014/chart" uri="{C3380CC4-5D6E-409C-BE32-E72D297353CC}">
                  <c16:uniqueId val="{00000025-8792-40C4-921B-780DA9C2B108}"/>
                </c:ext>
              </c:extLst>
            </c:dLbl>
            <c:dLbl>
              <c:idx val="19"/>
              <c:layout>
                <c:manualLayout>
                  <c:x val="-7.5066970557656459E-2"/>
                  <c:y val="1.6766467856403629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2">
                          <a:lumMod val="8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1618581225482907"/>
                      <c:h val="8.6357871015034698E-2"/>
                    </c:manualLayout>
                  </c15:layout>
                </c:ext>
                <c:ext xmlns:c16="http://schemas.microsoft.com/office/drawing/2014/chart" uri="{C3380CC4-5D6E-409C-BE32-E72D297353CC}">
                  <c16:uniqueId val="{00000027-8792-40C4-921B-780DA9C2B108}"/>
                </c:ext>
              </c:extLst>
            </c:dLbl>
            <c:dLbl>
              <c:idx val="20"/>
              <c:layout>
                <c:manualLayout>
                  <c:x val="-9.2993421821660927E-2"/>
                  <c:y val="3.7724635189053474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3">
                          <a:lumMod val="8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2796680783452966"/>
                      <c:h val="6.7495594676580437E-2"/>
                    </c:manualLayout>
                  </c15:layout>
                </c:ext>
                <c:ext xmlns:c16="http://schemas.microsoft.com/office/drawing/2014/chart" uri="{C3380CC4-5D6E-409C-BE32-E72D297353CC}">
                  <c16:uniqueId val="{00000029-8792-40C4-921B-780DA9C2B108}"/>
                </c:ext>
              </c:extLst>
            </c:dLbl>
            <c:dLbl>
              <c:idx val="21"/>
              <c:layout>
                <c:manualLayout>
                  <c:x val="-0.12324435244003086"/>
                  <c:y val="6.497014545570963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4">
                          <a:lumMod val="8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9.9906353700705011E-2"/>
                      <c:h val="6.959140315863091E-2"/>
                    </c:manualLayout>
                  </c15:layout>
                </c:ext>
                <c:ext xmlns:c16="http://schemas.microsoft.com/office/drawing/2014/chart" uri="{C3380CC4-5D6E-409C-BE32-E72D297353CC}">
                  <c16:uniqueId val="{0000002B-8792-40C4-921B-780DA9C2B108}"/>
                </c:ext>
              </c:extLst>
            </c:dLbl>
            <c:dLbl>
              <c:idx val="22"/>
              <c:layout>
                <c:manualLayout>
                  <c:x val="-6.386293851765365E-2"/>
                  <c:y val="9.0119847240315298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5">
                          <a:lumMod val="8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2122198054644798"/>
                      <c:h val="7.1687211640681384E-2"/>
                    </c:manualLayout>
                  </c15:layout>
                </c:ext>
                <c:ext xmlns:c16="http://schemas.microsoft.com/office/drawing/2014/chart" uri="{C3380CC4-5D6E-409C-BE32-E72D297353CC}">
                  <c16:uniqueId val="{0000002D-8792-40C4-921B-780DA9C2B108}"/>
                </c:ext>
              </c:extLst>
            </c:dLbl>
            <c:dLbl>
              <c:idx val="23"/>
              <c:layout>
                <c:manualLayout>
                  <c:x val="-6.7224148129654493E-2"/>
                  <c:y val="5.4491103045457262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6">
                          <a:lumMod val="8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4031929726899511"/>
                      <c:h val="7.1687211640681384E-2"/>
                    </c:manualLayout>
                  </c15:layout>
                </c:ext>
                <c:ext xmlns:c16="http://schemas.microsoft.com/office/drawing/2014/chart" uri="{C3380CC4-5D6E-409C-BE32-E72D297353CC}">
                  <c16:uniqueId val="{0000002F-8792-40C4-921B-780DA9C2B108}"/>
                </c:ext>
              </c:extLst>
            </c:dLbl>
            <c:dLbl>
              <c:idx val="24"/>
              <c:layout>
                <c:manualLayout>
                  <c:x val="-6.8344595444017109E-2"/>
                  <c:y val="3.7724635189053474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lumMod val="60000"/>
                          <a:lumOff val="4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2326111437772851"/>
                      <c:h val="7.5878828604782317E-2"/>
                    </c:manualLayout>
                  </c15:layout>
                </c:ext>
                <c:ext xmlns:c16="http://schemas.microsoft.com/office/drawing/2014/chart" uri="{C3380CC4-5D6E-409C-BE32-E72D297353CC}">
                  <c16:uniqueId val="{00000031-8792-40C4-921B-780DA9C2B108}"/>
                </c:ext>
              </c:extLst>
            </c:dLbl>
            <c:dLbl>
              <c:idx val="25"/>
              <c:layout>
                <c:manualLayout>
                  <c:x val="-4.5936531364011525E-2"/>
                  <c:y val="4.1916994762458701E-3"/>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2">
                          <a:lumMod val="60000"/>
                          <a:lumOff val="4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4921529870875735"/>
                      <c:h val="7.1687211640681384E-2"/>
                    </c:manualLayout>
                  </c15:layout>
                </c:ext>
                <c:ext xmlns:c16="http://schemas.microsoft.com/office/drawing/2014/chart" uri="{C3380CC4-5D6E-409C-BE32-E72D297353CC}">
                  <c16:uniqueId val="{00000033-8792-40C4-921B-780DA9C2B108}"/>
                </c:ext>
              </c:extLst>
            </c:dLbl>
            <c:dLbl>
              <c:idx val="26"/>
              <c:layout>
                <c:manualLayout>
                  <c:x val="-9.4113825025661221E-2"/>
                  <c:y val="5.2395294563406788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3">
                          <a:lumMod val="60000"/>
                          <a:lumOff val="4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9.2763739164840847E-2"/>
                      <c:h val="7.1687211640681384E-2"/>
                    </c:manualLayout>
                  </c15:layout>
                </c:ext>
                <c:ext xmlns:c16="http://schemas.microsoft.com/office/drawing/2014/chart" uri="{C3380CC4-5D6E-409C-BE32-E72D297353CC}">
                  <c16:uniqueId val="{00000035-8792-40C4-921B-780DA9C2B108}"/>
                </c:ext>
              </c:extLst>
            </c:dLbl>
            <c:dLbl>
              <c:idx val="27"/>
              <c:layout>
                <c:manualLayout>
                  <c:x val="-0.20279293581368843"/>
                  <c:y val="8.1736530799968454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4">
                          <a:lumMod val="60000"/>
                          <a:lumOff val="4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2108753216196794"/>
                      <c:h val="6.120816923042903E-2"/>
                    </c:manualLayout>
                  </c15:layout>
                </c:ext>
                <c:ext xmlns:c16="http://schemas.microsoft.com/office/drawing/2014/chart" uri="{C3380CC4-5D6E-409C-BE32-E72D297353CC}">
                  <c16:uniqueId val="{00000037-8792-40C4-921B-780DA9C2B108}"/>
                </c:ext>
              </c:extLst>
            </c:dLbl>
            <c:dLbl>
              <c:idx val="28"/>
              <c:layout>
                <c:manualLayout>
                  <c:x val="-0.19326950857968603"/>
                  <c:y val="3.9820278646814006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5">
                          <a:lumMod val="60000"/>
                          <a:lumOff val="4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5319273008295833"/>
                      <c:h val="7.3783020122731857E-2"/>
                    </c:manualLayout>
                  </c15:layout>
                </c:ext>
                <c:ext xmlns:c16="http://schemas.microsoft.com/office/drawing/2014/chart" uri="{C3380CC4-5D6E-409C-BE32-E72D297353CC}">
                  <c16:uniqueId val="{00000039-8792-40C4-921B-780DA9C2B108}"/>
                </c:ext>
              </c:extLst>
            </c:dLbl>
            <c:dLbl>
              <c:idx val="29"/>
              <c:layout>
                <c:manualLayout>
                  <c:x val="-0.2576927369200645"/>
                  <c:y val="-6.287425446151438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60000"/>
                          <a:lumOff val="4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B-8792-40C4-921B-780DA9C2B108}"/>
                </c:ext>
              </c:extLst>
            </c:dLbl>
            <c:dLbl>
              <c:idx val="30"/>
              <c:layout>
                <c:manualLayout>
                  <c:x val="-0.20279297992405076"/>
                  <c:y val="-3.982036115895899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5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D-8792-40C4-921B-780DA9C2B108}"/>
                </c:ext>
              </c:extLst>
            </c:dLbl>
            <c:dLbl>
              <c:idx val="31"/>
              <c:layout>
                <c:manualLayout>
                  <c:x val="-0.16357886778404096"/>
                  <c:y val="-6.916167990766561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5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F-8792-40C4-921B-780DA9C2B108}"/>
                </c:ext>
              </c:extLst>
            </c:dLbl>
            <c:dLbl>
              <c:idx val="32"/>
              <c:layout>
                <c:manualLayout>
                  <c:x val="-0.23528467284005891"/>
                  <c:y val="-8.173653079996845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5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41-8792-40C4-921B-780DA9C2B108}"/>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'Expenditures by Department'!$A$2:$A$34</c:f>
              <c:strCache>
                <c:ptCount val="33"/>
                <c:pt idx="0">
                  <c:v>City Clerk</c:v>
                </c:pt>
                <c:pt idx="1">
                  <c:v>City Manager</c:v>
                </c:pt>
                <c:pt idx="2">
                  <c:v>Commission</c:v>
                </c:pt>
                <c:pt idx="3">
                  <c:v>Customer Service</c:v>
                </c:pt>
                <c:pt idx="4">
                  <c:v>Finance Department</c:v>
                </c:pt>
                <c:pt idx="5">
                  <c:v>Fleet Management</c:v>
                </c:pt>
                <c:pt idx="6">
                  <c:v>IT Systems</c:v>
                </c:pt>
                <c:pt idx="7">
                  <c:v>Human Resources</c:v>
                </c:pt>
                <c:pt idx="8">
                  <c:v>Planning</c:v>
                </c:pt>
                <c:pt idx="9">
                  <c:v>Purchasing</c:v>
                </c:pt>
                <c:pt idx="10">
                  <c:v>Police</c:v>
                </c:pt>
                <c:pt idx="11">
                  <c:v>Code Compliance and Neighborhood Services</c:v>
                </c:pt>
                <c:pt idx="12">
                  <c:v>Fire</c:v>
                </c:pt>
                <c:pt idx="13">
                  <c:v>Building</c:v>
                </c:pt>
                <c:pt idx="14">
                  <c:v>Impact Fee</c:v>
                </c:pt>
                <c:pt idx="15">
                  <c:v>Electric</c:v>
                </c:pt>
                <c:pt idx="16">
                  <c:v>Fiber Optic</c:v>
                </c:pt>
                <c:pt idx="17">
                  <c:v>Public Works</c:v>
                </c:pt>
                <c:pt idx="18">
                  <c:v>Solid Waste</c:v>
                </c:pt>
                <c:pt idx="19">
                  <c:v>Stormwater</c:v>
                </c:pt>
                <c:pt idx="20">
                  <c:v>Waste Water</c:v>
                </c:pt>
                <c:pt idx="21">
                  <c:v>Water</c:v>
                </c:pt>
                <c:pt idx="22">
                  <c:v>Water TCS</c:v>
                </c:pt>
                <c:pt idx="23">
                  <c:v>Waste Water TCS</c:v>
                </c:pt>
                <c:pt idx="24">
                  <c:v>Transportation</c:v>
                </c:pt>
                <c:pt idx="25">
                  <c:v>Community Development</c:v>
                </c:pt>
                <c:pt idx="26">
                  <c:v>CRA</c:v>
                </c:pt>
                <c:pt idx="27">
                  <c:v>Golf Course</c:v>
                </c:pt>
                <c:pt idx="28">
                  <c:v>Golf Course Restaurant</c:v>
                </c:pt>
                <c:pt idx="29">
                  <c:v>Library</c:v>
                </c:pt>
                <c:pt idx="30">
                  <c:v>Library Coop-County</c:v>
                </c:pt>
                <c:pt idx="31">
                  <c:v>Library Coop-State Aid</c:v>
                </c:pt>
                <c:pt idx="32">
                  <c:v>Parks &amp; Recreation</c:v>
                </c:pt>
              </c:strCache>
            </c:strRef>
          </c:cat>
          <c:val>
            <c:numRef>
              <c:f>'Expenditures by Department'!$B$2:$B$34</c:f>
              <c:numCache>
                <c:formatCode>"$"#,##0.00</c:formatCode>
                <c:ptCount val="33"/>
                <c:pt idx="0">
                  <c:v>492544</c:v>
                </c:pt>
                <c:pt idx="1">
                  <c:v>1385760</c:v>
                </c:pt>
                <c:pt idx="2">
                  <c:v>2603251</c:v>
                </c:pt>
                <c:pt idx="3">
                  <c:v>1253713</c:v>
                </c:pt>
                <c:pt idx="4">
                  <c:v>1345145</c:v>
                </c:pt>
                <c:pt idx="5">
                  <c:v>2433683</c:v>
                </c:pt>
                <c:pt idx="6">
                  <c:v>2798497</c:v>
                </c:pt>
                <c:pt idx="7">
                  <c:v>1320837</c:v>
                </c:pt>
                <c:pt idx="8">
                  <c:v>624686</c:v>
                </c:pt>
                <c:pt idx="9">
                  <c:v>483492</c:v>
                </c:pt>
                <c:pt idx="10">
                  <c:v>10936904</c:v>
                </c:pt>
                <c:pt idx="11">
                  <c:v>579874</c:v>
                </c:pt>
                <c:pt idx="12">
                  <c:v>6291155</c:v>
                </c:pt>
                <c:pt idx="13">
                  <c:v>1451933</c:v>
                </c:pt>
                <c:pt idx="14">
                  <c:v>11659756</c:v>
                </c:pt>
                <c:pt idx="15">
                  <c:v>33450691</c:v>
                </c:pt>
                <c:pt idx="16">
                  <c:v>566333</c:v>
                </c:pt>
                <c:pt idx="17">
                  <c:v>2144294</c:v>
                </c:pt>
                <c:pt idx="18">
                  <c:v>6481675</c:v>
                </c:pt>
                <c:pt idx="19">
                  <c:v>1936210</c:v>
                </c:pt>
                <c:pt idx="20">
                  <c:v>6387049</c:v>
                </c:pt>
                <c:pt idx="21">
                  <c:v>6844925</c:v>
                </c:pt>
                <c:pt idx="22">
                  <c:v>2007434</c:v>
                </c:pt>
                <c:pt idx="23">
                  <c:v>2559323</c:v>
                </c:pt>
                <c:pt idx="24">
                  <c:v>3021156</c:v>
                </c:pt>
                <c:pt idx="25">
                  <c:v>397116</c:v>
                </c:pt>
                <c:pt idx="26">
                  <c:v>11909717</c:v>
                </c:pt>
                <c:pt idx="27">
                  <c:v>2077498</c:v>
                </c:pt>
                <c:pt idx="28">
                  <c:v>947990</c:v>
                </c:pt>
                <c:pt idx="29">
                  <c:v>924330</c:v>
                </c:pt>
                <c:pt idx="30">
                  <c:v>407425</c:v>
                </c:pt>
                <c:pt idx="31">
                  <c:v>712958</c:v>
                </c:pt>
                <c:pt idx="32">
                  <c:v>7497174</c:v>
                </c:pt>
              </c:numCache>
            </c:numRef>
          </c:val>
          <c:extLst>
            <c:ext xmlns:c16="http://schemas.microsoft.com/office/drawing/2014/chart" uri="{C3380CC4-5D6E-409C-BE32-E72D297353CC}">
              <c16:uniqueId val="{00000042-8792-40C4-921B-780DA9C2B108}"/>
            </c:ext>
          </c:extLst>
        </c:ser>
        <c:ser>
          <c:idx val="1"/>
          <c:order val="1"/>
          <c:tx>
            <c:strRef>
              <c:f>'Expenditures by Department'!$C$1</c:f>
              <c:strCache>
                <c:ptCount val="1"/>
                <c:pt idx="0">
                  <c:v>Percent to Budget</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44-8792-40C4-921B-780DA9C2B108}"/>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46-8792-40C4-921B-780DA9C2B108}"/>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48-8792-40C4-921B-780DA9C2B108}"/>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4A-8792-40C4-921B-780DA9C2B108}"/>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4C-8792-40C4-921B-780DA9C2B108}"/>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4E-8792-40C4-921B-780DA9C2B108}"/>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50-8792-40C4-921B-780DA9C2B108}"/>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52-8792-40C4-921B-780DA9C2B108}"/>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54-8792-40C4-921B-780DA9C2B108}"/>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56-8792-40C4-921B-780DA9C2B108}"/>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58-8792-40C4-921B-780DA9C2B108}"/>
              </c:ext>
            </c:extLst>
          </c:dPt>
          <c:dPt>
            <c:idx val="11"/>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5A-8792-40C4-921B-780DA9C2B108}"/>
              </c:ext>
            </c:extLst>
          </c:dPt>
          <c:dPt>
            <c:idx val="12"/>
            <c:bubble3D val="0"/>
            <c:spPr>
              <a:solidFill>
                <a:schemeClr val="accent1">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5C-8792-40C4-921B-780DA9C2B108}"/>
              </c:ext>
            </c:extLst>
          </c:dPt>
          <c:dPt>
            <c:idx val="13"/>
            <c:bubble3D val="0"/>
            <c:spPr>
              <a:solidFill>
                <a:schemeClr val="accent2">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5E-8792-40C4-921B-780DA9C2B108}"/>
              </c:ext>
            </c:extLst>
          </c:dPt>
          <c:dPt>
            <c:idx val="14"/>
            <c:bubble3D val="0"/>
            <c:spPr>
              <a:solidFill>
                <a:schemeClr val="accent3">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60-8792-40C4-921B-780DA9C2B108}"/>
              </c:ext>
            </c:extLst>
          </c:dPt>
          <c:dPt>
            <c:idx val="15"/>
            <c:bubble3D val="0"/>
            <c:spPr>
              <a:solidFill>
                <a:schemeClr val="accent4">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62-8792-40C4-921B-780DA9C2B108}"/>
              </c:ext>
            </c:extLst>
          </c:dPt>
          <c:dPt>
            <c:idx val="16"/>
            <c:bubble3D val="0"/>
            <c:spPr>
              <a:solidFill>
                <a:schemeClr val="accent5">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64-8792-40C4-921B-780DA9C2B108}"/>
              </c:ext>
            </c:extLst>
          </c:dPt>
          <c:dPt>
            <c:idx val="17"/>
            <c:bubble3D val="0"/>
            <c:spPr>
              <a:solidFill>
                <a:schemeClr val="accent6">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66-8792-40C4-921B-780DA9C2B108}"/>
              </c:ext>
            </c:extLst>
          </c:dPt>
          <c:dPt>
            <c:idx val="18"/>
            <c:bubble3D val="0"/>
            <c:spPr>
              <a:solidFill>
                <a:schemeClr val="accent1">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68-8792-40C4-921B-780DA9C2B108}"/>
              </c:ext>
            </c:extLst>
          </c:dPt>
          <c:dPt>
            <c:idx val="19"/>
            <c:bubble3D val="0"/>
            <c:spPr>
              <a:solidFill>
                <a:schemeClr val="accent2">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6A-8792-40C4-921B-780DA9C2B108}"/>
              </c:ext>
            </c:extLst>
          </c:dPt>
          <c:dPt>
            <c:idx val="20"/>
            <c:bubble3D val="0"/>
            <c:spPr>
              <a:solidFill>
                <a:schemeClr val="accent3">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6C-8792-40C4-921B-780DA9C2B108}"/>
              </c:ext>
            </c:extLst>
          </c:dPt>
          <c:dPt>
            <c:idx val="21"/>
            <c:bubble3D val="0"/>
            <c:spPr>
              <a:solidFill>
                <a:schemeClr val="accent4">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6E-8792-40C4-921B-780DA9C2B108}"/>
              </c:ext>
            </c:extLst>
          </c:dPt>
          <c:dPt>
            <c:idx val="22"/>
            <c:bubble3D val="0"/>
            <c:spPr>
              <a:solidFill>
                <a:schemeClr val="accent5">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70-8792-40C4-921B-780DA9C2B108}"/>
              </c:ext>
            </c:extLst>
          </c:dPt>
          <c:dPt>
            <c:idx val="23"/>
            <c:bubble3D val="0"/>
            <c:spPr>
              <a:solidFill>
                <a:schemeClr val="accent6">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72-8792-40C4-921B-780DA9C2B108}"/>
              </c:ext>
            </c:extLst>
          </c:dPt>
          <c:dPt>
            <c:idx val="24"/>
            <c:bubble3D val="0"/>
            <c:spPr>
              <a:solidFill>
                <a:schemeClr val="accent1">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74-8792-40C4-921B-780DA9C2B108}"/>
              </c:ext>
            </c:extLst>
          </c:dPt>
          <c:dPt>
            <c:idx val="25"/>
            <c:bubble3D val="0"/>
            <c:spPr>
              <a:solidFill>
                <a:schemeClr val="accent2">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76-8792-40C4-921B-780DA9C2B108}"/>
              </c:ext>
            </c:extLst>
          </c:dPt>
          <c:dPt>
            <c:idx val="26"/>
            <c:bubble3D val="0"/>
            <c:spPr>
              <a:solidFill>
                <a:schemeClr val="accent3">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78-8792-40C4-921B-780DA9C2B108}"/>
              </c:ext>
            </c:extLst>
          </c:dPt>
          <c:dPt>
            <c:idx val="27"/>
            <c:bubble3D val="0"/>
            <c:spPr>
              <a:solidFill>
                <a:schemeClr val="accent4">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7A-8792-40C4-921B-780DA9C2B108}"/>
              </c:ext>
            </c:extLst>
          </c:dPt>
          <c:dPt>
            <c:idx val="28"/>
            <c:bubble3D val="0"/>
            <c:spPr>
              <a:solidFill>
                <a:schemeClr val="accent5">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7C-8792-40C4-921B-780DA9C2B108}"/>
              </c:ext>
            </c:extLst>
          </c:dPt>
          <c:dPt>
            <c:idx val="29"/>
            <c:bubble3D val="0"/>
            <c:spPr>
              <a:solidFill>
                <a:schemeClr val="accent6">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7E-8792-40C4-921B-780DA9C2B108}"/>
              </c:ext>
            </c:extLst>
          </c:dPt>
          <c:dPt>
            <c:idx val="30"/>
            <c:bubble3D val="0"/>
            <c:spPr>
              <a:solidFill>
                <a:schemeClr val="accent1">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80-8792-40C4-921B-780DA9C2B108}"/>
              </c:ext>
            </c:extLst>
          </c:dPt>
          <c:dPt>
            <c:idx val="31"/>
            <c:bubble3D val="0"/>
            <c:spPr>
              <a:solidFill>
                <a:schemeClr val="accent2">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82-8792-40C4-921B-780DA9C2B108}"/>
              </c:ext>
            </c:extLst>
          </c:dPt>
          <c:dPt>
            <c:idx val="32"/>
            <c:bubble3D val="0"/>
            <c:spPr>
              <a:solidFill>
                <a:schemeClr val="accent3">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84-8792-40C4-921B-780DA9C2B108}"/>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44-8792-40C4-921B-780DA9C2B108}"/>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46-8792-40C4-921B-780DA9C2B108}"/>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48-8792-40C4-921B-780DA9C2B108}"/>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4A-8792-40C4-921B-780DA9C2B108}"/>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4C-8792-40C4-921B-780DA9C2B108}"/>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4E-8792-40C4-921B-780DA9C2B108}"/>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50-8792-40C4-921B-780DA9C2B108}"/>
                </c:ext>
              </c:extLst>
            </c:dLbl>
            <c:dLbl>
              <c:idx val="7"/>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52-8792-40C4-921B-780DA9C2B108}"/>
                </c:ext>
              </c:extLst>
            </c:dLbl>
            <c:dLbl>
              <c:idx val="8"/>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54-8792-40C4-921B-780DA9C2B108}"/>
                </c:ext>
              </c:extLst>
            </c:dLbl>
            <c:dLbl>
              <c:idx val="9"/>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56-8792-40C4-921B-780DA9C2B108}"/>
                </c:ext>
              </c:extLst>
            </c:dLbl>
            <c:dLbl>
              <c:idx val="1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58-8792-40C4-921B-780DA9C2B108}"/>
                </c:ext>
              </c:extLst>
            </c:dLbl>
            <c:dLbl>
              <c:idx val="1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5A-8792-40C4-921B-780DA9C2B108}"/>
                </c:ext>
              </c:extLst>
            </c:dLbl>
            <c:dLbl>
              <c:idx val="1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80000"/>
                          <a:lumOff val="2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5C-8792-40C4-921B-780DA9C2B108}"/>
                </c:ext>
              </c:extLst>
            </c:dLbl>
            <c:dLbl>
              <c:idx val="1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80000"/>
                          <a:lumOff val="2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5E-8792-40C4-921B-780DA9C2B108}"/>
                </c:ext>
              </c:extLst>
            </c:dLbl>
            <c:dLbl>
              <c:idx val="1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80000"/>
                          <a:lumOff val="2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60-8792-40C4-921B-780DA9C2B108}"/>
                </c:ext>
              </c:extLst>
            </c:dLbl>
            <c:dLbl>
              <c:idx val="1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80000"/>
                          <a:lumOff val="2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62-8792-40C4-921B-780DA9C2B108}"/>
                </c:ext>
              </c:extLst>
            </c:dLbl>
            <c:dLbl>
              <c:idx val="1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80000"/>
                          <a:lumOff val="2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64-8792-40C4-921B-780DA9C2B108}"/>
                </c:ext>
              </c:extLst>
            </c:dLbl>
            <c:dLbl>
              <c:idx val="17"/>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80000"/>
                          <a:lumOff val="2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66-8792-40C4-921B-780DA9C2B108}"/>
                </c:ext>
              </c:extLst>
            </c:dLbl>
            <c:dLbl>
              <c:idx val="18"/>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8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68-8792-40C4-921B-780DA9C2B108}"/>
                </c:ext>
              </c:extLst>
            </c:dLbl>
            <c:dLbl>
              <c:idx val="19"/>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8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6A-8792-40C4-921B-780DA9C2B108}"/>
                </c:ext>
              </c:extLst>
            </c:dLbl>
            <c:dLbl>
              <c:idx val="2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8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6C-8792-40C4-921B-780DA9C2B108}"/>
                </c:ext>
              </c:extLst>
            </c:dLbl>
            <c:dLbl>
              <c:idx val="2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8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6E-8792-40C4-921B-780DA9C2B108}"/>
                </c:ext>
              </c:extLst>
            </c:dLbl>
            <c:dLbl>
              <c:idx val="2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8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70-8792-40C4-921B-780DA9C2B108}"/>
                </c:ext>
              </c:extLst>
            </c:dLbl>
            <c:dLbl>
              <c:idx val="2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8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72-8792-40C4-921B-780DA9C2B108}"/>
                </c:ext>
              </c:extLst>
            </c:dLbl>
            <c:dLbl>
              <c:idx val="2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lumOff val="4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74-8792-40C4-921B-780DA9C2B108}"/>
                </c:ext>
              </c:extLst>
            </c:dLbl>
            <c:dLbl>
              <c:idx val="2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lumOff val="4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76-8792-40C4-921B-780DA9C2B108}"/>
                </c:ext>
              </c:extLst>
            </c:dLbl>
            <c:dLbl>
              <c:idx val="2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lumOff val="4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78-8792-40C4-921B-780DA9C2B108}"/>
                </c:ext>
              </c:extLst>
            </c:dLbl>
            <c:dLbl>
              <c:idx val="27"/>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lumOff val="4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7A-8792-40C4-921B-780DA9C2B108}"/>
                </c:ext>
              </c:extLst>
            </c:dLbl>
            <c:dLbl>
              <c:idx val="28"/>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lumOff val="4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7C-8792-40C4-921B-780DA9C2B108}"/>
                </c:ext>
              </c:extLst>
            </c:dLbl>
            <c:dLbl>
              <c:idx val="29"/>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60000"/>
                          <a:lumOff val="4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7E-8792-40C4-921B-780DA9C2B108}"/>
                </c:ext>
              </c:extLst>
            </c:dLbl>
            <c:dLbl>
              <c:idx val="3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5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80-8792-40C4-921B-780DA9C2B108}"/>
                </c:ext>
              </c:extLst>
            </c:dLbl>
            <c:dLbl>
              <c:idx val="3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5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82-8792-40C4-921B-780DA9C2B108}"/>
                </c:ext>
              </c:extLst>
            </c:dLbl>
            <c:dLbl>
              <c:idx val="3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5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84-8792-40C4-921B-780DA9C2B108}"/>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'Expenditures by Department'!$A$2:$A$34</c:f>
              <c:strCache>
                <c:ptCount val="33"/>
                <c:pt idx="0">
                  <c:v>City Clerk</c:v>
                </c:pt>
                <c:pt idx="1">
                  <c:v>City Manager</c:v>
                </c:pt>
                <c:pt idx="2">
                  <c:v>Commission</c:v>
                </c:pt>
                <c:pt idx="3">
                  <c:v>Customer Service</c:v>
                </c:pt>
                <c:pt idx="4">
                  <c:v>Finance Department</c:v>
                </c:pt>
                <c:pt idx="5">
                  <c:v>Fleet Management</c:v>
                </c:pt>
                <c:pt idx="6">
                  <c:v>IT Systems</c:v>
                </c:pt>
                <c:pt idx="7">
                  <c:v>Human Resources</c:v>
                </c:pt>
                <c:pt idx="8">
                  <c:v>Planning</c:v>
                </c:pt>
                <c:pt idx="9">
                  <c:v>Purchasing</c:v>
                </c:pt>
                <c:pt idx="10">
                  <c:v>Police</c:v>
                </c:pt>
                <c:pt idx="11">
                  <c:v>Code Compliance and Neighborhood Services</c:v>
                </c:pt>
                <c:pt idx="12">
                  <c:v>Fire</c:v>
                </c:pt>
                <c:pt idx="13">
                  <c:v>Building</c:v>
                </c:pt>
                <c:pt idx="14">
                  <c:v>Impact Fee</c:v>
                </c:pt>
                <c:pt idx="15">
                  <c:v>Electric</c:v>
                </c:pt>
                <c:pt idx="16">
                  <c:v>Fiber Optic</c:v>
                </c:pt>
                <c:pt idx="17">
                  <c:v>Public Works</c:v>
                </c:pt>
                <c:pt idx="18">
                  <c:v>Solid Waste</c:v>
                </c:pt>
                <c:pt idx="19">
                  <c:v>Stormwater</c:v>
                </c:pt>
                <c:pt idx="20">
                  <c:v>Waste Water</c:v>
                </c:pt>
                <c:pt idx="21">
                  <c:v>Water</c:v>
                </c:pt>
                <c:pt idx="22">
                  <c:v>Water TCS</c:v>
                </c:pt>
                <c:pt idx="23">
                  <c:v>Waste Water TCS</c:v>
                </c:pt>
                <c:pt idx="24">
                  <c:v>Transportation</c:v>
                </c:pt>
                <c:pt idx="25">
                  <c:v>Community Development</c:v>
                </c:pt>
                <c:pt idx="26">
                  <c:v>CRA</c:v>
                </c:pt>
                <c:pt idx="27">
                  <c:v>Golf Course</c:v>
                </c:pt>
                <c:pt idx="28">
                  <c:v>Golf Course Restaurant</c:v>
                </c:pt>
                <c:pt idx="29">
                  <c:v>Library</c:v>
                </c:pt>
                <c:pt idx="30">
                  <c:v>Library Coop-County</c:v>
                </c:pt>
                <c:pt idx="31">
                  <c:v>Library Coop-State Aid</c:v>
                </c:pt>
                <c:pt idx="32">
                  <c:v>Parks &amp; Recreation</c:v>
                </c:pt>
              </c:strCache>
            </c:strRef>
          </c:cat>
          <c:val>
            <c:numRef>
              <c:f>'Expenditures by Department'!$C$2:$C$34</c:f>
              <c:numCache>
                <c:formatCode>0.00%</c:formatCode>
                <c:ptCount val="33"/>
                <c:pt idx="0">
                  <c:v>3.6233914020726214E-3</c:v>
                </c:pt>
                <c:pt idx="1">
                  <c:v>1.0194319430012659E-2</c:v>
                </c:pt>
                <c:pt idx="2">
                  <c:v>1.9150770876991605E-2</c:v>
                </c:pt>
                <c:pt idx="3">
                  <c:v>9.222917962388482E-3</c:v>
                </c:pt>
                <c:pt idx="4">
                  <c:v>9.8955358862172233E-3</c:v>
                </c:pt>
                <c:pt idx="5">
                  <c:v>1.7903346822964655E-2</c:v>
                </c:pt>
                <c:pt idx="6">
                  <c:v>2.0587094693115791E-2</c:v>
                </c:pt>
                <c:pt idx="7">
                  <c:v>9.7167145053830613E-3</c:v>
                </c:pt>
                <c:pt idx="8">
                  <c:v>4.5954917355508088E-3</c:v>
                </c:pt>
                <c:pt idx="9">
                  <c:v>3.5568005209095956E-3</c:v>
                </c:pt>
                <c:pt idx="10">
                  <c:v>8.045714478075798E-2</c:v>
                </c:pt>
                <c:pt idx="11">
                  <c:v>4.2658330339735316E-3</c:v>
                </c:pt>
                <c:pt idx="12">
                  <c:v>4.6280772755543022E-2</c:v>
                </c:pt>
                <c:pt idx="13">
                  <c:v>1.0681119957984479E-2</c:v>
                </c:pt>
                <c:pt idx="14">
                  <c:v>8.5774792994462751E-2</c:v>
                </c:pt>
                <c:pt idx="15">
                  <c:v>0.24607942876735484</c:v>
                </c:pt>
                <c:pt idx="16">
                  <c:v>4.1662189020879228E-3</c:v>
                </c:pt>
                <c:pt idx="17">
                  <c:v>1.5774461658483119E-2</c:v>
                </c:pt>
                <c:pt idx="18">
                  <c:v>4.7682329834550938E-2</c:v>
                </c:pt>
                <c:pt idx="19">
                  <c:v>1.4243695317792989E-2</c:v>
                </c:pt>
                <c:pt idx="20">
                  <c:v>4.6986215305062154E-2</c:v>
                </c:pt>
                <c:pt idx="21">
                  <c:v>5.035457216580029E-2</c:v>
                </c:pt>
                <c:pt idx="22">
                  <c:v>1.4767653439750054E-2</c:v>
                </c:pt>
                <c:pt idx="23">
                  <c:v>1.8827615306097948E-2</c:v>
                </c:pt>
                <c:pt idx="24">
                  <c:v>2.2225081768776217E-2</c:v>
                </c:pt>
                <c:pt idx="25">
                  <c:v>2.9213769734794679E-3</c:v>
                </c:pt>
                <c:pt idx="26">
                  <c:v>8.7613626760082622E-2</c:v>
                </c:pt>
                <c:pt idx="27">
                  <c:v>1.5283078041805537E-2</c:v>
                </c:pt>
                <c:pt idx="28">
                  <c:v>6.9738720099134788E-3</c:v>
                </c:pt>
                <c:pt idx="29">
                  <c:v>6.7998176298519238E-3</c:v>
                </c:pt>
                <c:pt idx="30">
                  <c:v>2.9972149533634309E-3</c:v>
                </c:pt>
                <c:pt idx="31">
                  <c:v>5.2448631741304165E-3</c:v>
                </c:pt>
                <c:pt idx="32">
                  <c:v>5.5152830633288401E-2</c:v>
                </c:pt>
              </c:numCache>
            </c:numRef>
          </c:val>
          <c:extLst>
            <c:ext xmlns:c16="http://schemas.microsoft.com/office/drawing/2014/chart" uri="{C3380CC4-5D6E-409C-BE32-E72D297353CC}">
              <c16:uniqueId val="{00000085-8792-40C4-921B-780DA9C2B108}"/>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Millage Rate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numCache>
            </c:numRef>
          </c:cat>
          <c:val>
            <c:numRef>
              <c:f>Sheet1!$B$2:$B$17</c:f>
              <c:numCache>
                <c:formatCode>General</c:formatCode>
                <c:ptCount val="16"/>
                <c:pt idx="0">
                  <c:v>3.9962</c:v>
                </c:pt>
                <c:pt idx="1">
                  <c:v>3.9962</c:v>
                </c:pt>
                <c:pt idx="2">
                  <c:v>3.9962</c:v>
                </c:pt>
                <c:pt idx="3">
                  <c:v>3.9962</c:v>
                </c:pt>
                <c:pt idx="4" formatCode="0.0000">
                  <c:v>3.9660000000000002</c:v>
                </c:pt>
                <c:pt idx="5">
                  <c:v>3.9075000000000002</c:v>
                </c:pt>
                <c:pt idx="6">
                  <c:v>3.8386999999999998</c:v>
                </c:pt>
                <c:pt idx="7">
                  <c:v>3.8043999999999998</c:v>
                </c:pt>
                <c:pt idx="8">
                  <c:v>3.6541000000000001</c:v>
                </c:pt>
                <c:pt idx="9">
                  <c:v>3.5377999999999998</c:v>
                </c:pt>
                <c:pt idx="10">
                  <c:v>3.2768000000000002</c:v>
                </c:pt>
                <c:pt idx="11">
                  <c:v>3.0861999999999998</c:v>
                </c:pt>
                <c:pt idx="12" formatCode="0.0000">
                  <c:v>4</c:v>
                </c:pt>
                <c:pt idx="13" formatCode="0.0000">
                  <c:v>4.6079999999999997</c:v>
                </c:pt>
                <c:pt idx="14" formatCode="0.0000">
                  <c:v>6.1079999999999997</c:v>
                </c:pt>
                <c:pt idx="15" formatCode="0.0000">
                  <c:v>6.1079999999999997</c:v>
                </c:pt>
              </c:numCache>
            </c:numRef>
          </c:val>
          <c:extLst>
            <c:ext xmlns:c16="http://schemas.microsoft.com/office/drawing/2014/chart" uri="{C3380CC4-5D6E-409C-BE32-E72D297353CC}">
              <c16:uniqueId val="{00000000-A4DD-497F-837A-94A3F69DC9A7}"/>
            </c:ext>
          </c:extLst>
        </c:ser>
        <c:dLbls>
          <c:dLblPos val="outEnd"/>
          <c:showLegendKey val="0"/>
          <c:showVal val="1"/>
          <c:showCatName val="0"/>
          <c:showSerName val="0"/>
          <c:showPercent val="0"/>
          <c:showBubbleSize val="0"/>
        </c:dLbls>
        <c:gapWidth val="219"/>
        <c:overlap val="-27"/>
        <c:axId val="1746856447"/>
        <c:axId val="1746855487"/>
      </c:barChart>
      <c:catAx>
        <c:axId val="174685644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6855487"/>
        <c:crosses val="autoZero"/>
        <c:auto val="1"/>
        <c:lblAlgn val="ctr"/>
        <c:lblOffset val="100"/>
        <c:noMultiLvlLbl val="0"/>
      </c:catAx>
      <c:valAx>
        <c:axId val="1746855487"/>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468564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Taxable Value</c:v>
                </c:pt>
              </c:strCache>
            </c:strRef>
          </c:cat>
          <c:val>
            <c:numRef>
              <c:f>Sheet1!$B$2</c:f>
              <c:numCache>
                <c:formatCode>"$"#,##0_);[Red]\("$"#,##0\)</c:formatCode>
                <c:ptCount val="1"/>
                <c:pt idx="0">
                  <c:v>796006311</c:v>
                </c:pt>
              </c:numCache>
            </c:numRef>
          </c:val>
          <c:extLst>
            <c:ext xmlns:c16="http://schemas.microsoft.com/office/drawing/2014/chart" uri="{C3380CC4-5D6E-409C-BE32-E72D297353CC}">
              <c16:uniqueId val="{00000000-5EDE-43F4-907B-565B800EFB18}"/>
            </c:ext>
          </c:extLst>
        </c:ser>
        <c:ser>
          <c:idx val="1"/>
          <c:order val="1"/>
          <c:tx>
            <c:strRef>
              <c:f>Sheet1!$C$1</c:f>
              <c:strCache>
                <c:ptCount val="1"/>
                <c:pt idx="0">
                  <c:v>2021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Taxable Value</c:v>
                </c:pt>
              </c:strCache>
            </c:strRef>
          </c:cat>
          <c:val>
            <c:numRef>
              <c:f>Sheet1!$C$2</c:f>
              <c:numCache>
                <c:formatCode>"$"#,##0_);[Red]\("$"#,##0\)</c:formatCode>
                <c:ptCount val="1"/>
                <c:pt idx="0">
                  <c:v>840106490</c:v>
                </c:pt>
              </c:numCache>
            </c:numRef>
          </c:val>
          <c:extLst>
            <c:ext xmlns:c16="http://schemas.microsoft.com/office/drawing/2014/chart" uri="{C3380CC4-5D6E-409C-BE32-E72D297353CC}">
              <c16:uniqueId val="{00000001-5EDE-43F4-907B-565B800EFB18}"/>
            </c:ext>
          </c:extLst>
        </c:ser>
        <c:ser>
          <c:idx val="2"/>
          <c:order val="2"/>
          <c:tx>
            <c:strRef>
              <c:f>Sheet1!$D$1</c:f>
              <c:strCache>
                <c:ptCount val="1"/>
                <c:pt idx="0">
                  <c:v>2022</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Taxable Value</c:v>
                </c:pt>
              </c:strCache>
            </c:strRef>
          </c:cat>
          <c:val>
            <c:numRef>
              <c:f>Sheet1!$D$2</c:f>
              <c:numCache>
                <c:formatCode>"$"#,##0_);[Red]\("$"#,##0\)</c:formatCode>
                <c:ptCount val="1"/>
                <c:pt idx="0">
                  <c:v>980404847</c:v>
                </c:pt>
              </c:numCache>
            </c:numRef>
          </c:val>
          <c:extLst>
            <c:ext xmlns:c16="http://schemas.microsoft.com/office/drawing/2014/chart" uri="{C3380CC4-5D6E-409C-BE32-E72D297353CC}">
              <c16:uniqueId val="{00000002-5EDE-43F4-907B-565B800EFB18}"/>
            </c:ext>
          </c:extLst>
        </c:ser>
        <c:ser>
          <c:idx val="3"/>
          <c:order val="3"/>
          <c:tx>
            <c:strRef>
              <c:f>Sheet1!$E$1</c:f>
              <c:strCache>
                <c:ptCount val="1"/>
                <c:pt idx="0">
                  <c:v>2023</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Taxable Value</c:v>
                </c:pt>
              </c:strCache>
            </c:strRef>
          </c:cat>
          <c:val>
            <c:numRef>
              <c:f>Sheet1!$E$2</c:f>
              <c:numCache>
                <c:formatCode>"$"#,##0_);[Red]\("$"#,##0\)</c:formatCode>
                <c:ptCount val="1"/>
                <c:pt idx="0">
                  <c:v>1159362873</c:v>
                </c:pt>
              </c:numCache>
            </c:numRef>
          </c:val>
          <c:extLst>
            <c:ext xmlns:c16="http://schemas.microsoft.com/office/drawing/2014/chart" uri="{C3380CC4-5D6E-409C-BE32-E72D297353CC}">
              <c16:uniqueId val="{00000003-5EDE-43F4-907B-565B800EFB18}"/>
            </c:ext>
          </c:extLst>
        </c:ser>
        <c:ser>
          <c:idx val="4"/>
          <c:order val="4"/>
          <c:tx>
            <c:strRef>
              <c:f>Sheet1!$F$1</c:f>
              <c:strCache>
                <c:ptCount val="1"/>
                <c:pt idx="0">
                  <c:v>2024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Taxable Value</c:v>
                </c:pt>
              </c:strCache>
            </c:strRef>
          </c:cat>
          <c:val>
            <c:numRef>
              <c:f>Sheet1!$F$2</c:f>
              <c:numCache>
                <c:formatCode>"$"#,##0_);[Red]\("$"#,##0\)</c:formatCode>
                <c:ptCount val="1"/>
                <c:pt idx="0">
                  <c:v>1348616762</c:v>
                </c:pt>
              </c:numCache>
            </c:numRef>
          </c:val>
          <c:extLst>
            <c:ext xmlns:c16="http://schemas.microsoft.com/office/drawing/2014/chart" uri="{C3380CC4-5D6E-409C-BE32-E72D297353CC}">
              <c16:uniqueId val="{00000000-59B9-4945-B0D4-840F98D7F37C}"/>
            </c:ext>
          </c:extLst>
        </c:ser>
        <c:ser>
          <c:idx val="5"/>
          <c:order val="5"/>
          <c:tx>
            <c:strRef>
              <c:f>Sheet1!$G$1</c:f>
              <c:strCache>
                <c:ptCount val="1"/>
                <c:pt idx="0">
                  <c:v>2025</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Taxable Value</c:v>
                </c:pt>
              </c:strCache>
            </c:strRef>
          </c:cat>
          <c:val>
            <c:numRef>
              <c:f>Sheet1!$G$2</c:f>
              <c:numCache>
                <c:formatCode>"$"#,##0_);[Red]\("$"#,##0\)</c:formatCode>
                <c:ptCount val="1"/>
                <c:pt idx="0">
                  <c:v>1554629533</c:v>
                </c:pt>
              </c:numCache>
            </c:numRef>
          </c:val>
          <c:extLst>
            <c:ext xmlns:c16="http://schemas.microsoft.com/office/drawing/2014/chart" uri="{C3380CC4-5D6E-409C-BE32-E72D297353CC}">
              <c16:uniqueId val="{00000000-0ED0-4B60-8A14-AD5A7DA0C40B}"/>
            </c:ext>
          </c:extLst>
        </c:ser>
        <c:dLbls>
          <c:dLblPos val="outEnd"/>
          <c:showLegendKey val="0"/>
          <c:showVal val="1"/>
          <c:showCatName val="0"/>
          <c:showSerName val="0"/>
          <c:showPercent val="0"/>
          <c:showBubbleSize val="0"/>
        </c:dLbls>
        <c:gapWidth val="219"/>
        <c:overlap val="-27"/>
        <c:axId val="1848058464"/>
        <c:axId val="1848061344"/>
      </c:barChart>
      <c:catAx>
        <c:axId val="1848058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848061344"/>
        <c:crosses val="autoZero"/>
        <c:auto val="1"/>
        <c:lblAlgn val="ctr"/>
        <c:lblOffset val="100"/>
        <c:noMultiLvlLbl val="0"/>
      </c:catAx>
      <c:valAx>
        <c:axId val="184806134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848058464"/>
        <c:crosses val="autoZero"/>
        <c:crossBetween val="between"/>
      </c:valAx>
      <c:spPr>
        <a:noFill/>
        <a:ln>
          <a:noFill/>
        </a:ln>
        <a:effectLst/>
      </c:spPr>
    </c:plotArea>
    <c:legend>
      <c:legendPos val="b"/>
      <c:layout>
        <c:manualLayout>
          <c:xMode val="edge"/>
          <c:yMode val="edge"/>
          <c:x val="0.43625347103351214"/>
          <c:y val="0.92567987134072316"/>
          <c:w val="0.33677507702841497"/>
          <c:h val="5.9726686366354434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bestFit"/>
          <c:showLegendKey val="0"/>
          <c:showVal val="1"/>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bestFit"/>
          <c:showLegendKey val="0"/>
          <c:showVal val="1"/>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rgbClr val="275791"/>
                </a:solidFill>
                <a:latin typeface="+mn-lt"/>
                <a:ea typeface="+mn-ea"/>
                <a:cs typeface="+mn-cs"/>
              </a:defRPr>
            </a:pPr>
            <a:r>
              <a:rPr lang="en-US" sz="2400" b="1" dirty="0">
                <a:solidFill>
                  <a:srgbClr val="275791"/>
                </a:solidFill>
              </a:rPr>
              <a:t>General Fund Major Revenues</a:t>
            </a:r>
          </a:p>
        </c:rich>
      </c:tx>
      <c:layout>
        <c:manualLayout>
          <c:xMode val="edge"/>
          <c:yMode val="edge"/>
          <c:x val="9.4144886859452335E-4"/>
          <c:y val="1.1350462986117903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rgbClr val="275791"/>
              </a:solidFill>
              <a:latin typeface="+mn-lt"/>
              <a:ea typeface="+mn-ea"/>
              <a:cs typeface="+mn-cs"/>
            </a:defRPr>
          </a:pPr>
          <a:endParaRPr lang="en-US"/>
        </a:p>
      </c:txPr>
    </c:title>
    <c:autoTitleDeleted val="0"/>
    <c:plotArea>
      <c:layout/>
      <c:pieChart>
        <c:varyColors val="1"/>
        <c:ser>
          <c:idx val="0"/>
          <c:order val="0"/>
          <c:tx>
            <c:strRef>
              <c:f>Sheet1!$B$1</c:f>
              <c:strCache>
                <c:ptCount val="1"/>
                <c:pt idx="0">
                  <c:v>Amount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BC1-4232-97DC-A7694E930B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BC1-4232-97DC-A7694E930B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BC1-4232-97DC-A7694E930B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BC1-4232-97DC-A7694E930B9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BC1-4232-97DC-A7694E930B9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BC1-4232-97DC-A7694E930B9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BC1-4232-97DC-A7694E930B9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BC1-4232-97DC-A7694E930B9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BC1-4232-97DC-A7694E930B9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BC1-4232-97DC-A7694E930B9F}"/>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3BC1-4232-97DC-A7694E930B9F}"/>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3BC1-4232-97DC-A7694E930B9F}"/>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3BC1-4232-97DC-A7694E930B9F}"/>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3BC1-4232-97DC-A7694E930B9F}"/>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3BC1-4232-97DC-A7694E930B9F}"/>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3BC1-4232-97DC-A7694E930B9F}"/>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3BC1-4232-97DC-A7694E930B9F}"/>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3BC1-4232-97DC-A7694E930B9F}"/>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3BC1-4232-97DC-A7694E930B9F}"/>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3BC1-4232-97DC-A7694E930B9F}"/>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3BC1-4232-97DC-A7694E930B9F}"/>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B-3BC1-4232-97DC-A7694E930B9F}"/>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D-3BC1-4232-97DC-A7694E930B9F}"/>
              </c:ext>
            </c:extLst>
          </c:dPt>
          <c:dPt>
            <c:idx val="23"/>
            <c:bubble3D val="0"/>
            <c:spPr>
              <a:solidFill>
                <a:schemeClr val="accent6">
                  <a:lumMod val="80000"/>
                </a:schemeClr>
              </a:solidFill>
              <a:ln w="19050">
                <a:solidFill>
                  <a:schemeClr val="lt1"/>
                </a:solidFill>
              </a:ln>
              <a:effectLst/>
            </c:spPr>
            <c:extLst>
              <c:ext xmlns:c16="http://schemas.microsoft.com/office/drawing/2014/chart" uri="{C3380CC4-5D6E-409C-BE32-E72D297353CC}">
                <c16:uniqueId val="{0000002F-3BC1-4232-97DC-A7694E930B9F}"/>
              </c:ext>
            </c:extLst>
          </c:dPt>
          <c:dPt>
            <c:idx val="24"/>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31-3BC1-4232-97DC-A7694E930B9F}"/>
              </c:ext>
            </c:extLst>
          </c:dPt>
          <c:dLbls>
            <c:dLbl>
              <c:idx val="0"/>
              <c:layout>
                <c:manualLayout>
                  <c:x val="9.100597148190652E-2"/>
                  <c:y val="3.0112763770869765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2753612259621683"/>
                      <c:h val="6.0403385833870379E-2"/>
                    </c:manualLayout>
                  </c15:layout>
                </c:ext>
                <c:ext xmlns:c16="http://schemas.microsoft.com/office/drawing/2014/chart" uri="{C3380CC4-5D6E-409C-BE32-E72D297353CC}">
                  <c16:uniqueId val="{00000001-3BC1-4232-97DC-A7694E930B9F}"/>
                </c:ext>
              </c:extLst>
            </c:dLbl>
            <c:dLbl>
              <c:idx val="1"/>
              <c:layout>
                <c:manualLayout>
                  <c:x val="0.11241796722075734"/>
                  <c:y val="-4.1359888224147025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BC1-4232-97DC-A7694E930B9F}"/>
                </c:ext>
              </c:extLst>
            </c:dLbl>
            <c:dLbl>
              <c:idx val="2"/>
              <c:layout>
                <c:manualLayout>
                  <c:x val="0.14685380384054861"/>
                  <c:y val="-4.60577585554331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BC1-4232-97DC-A7694E930B9F}"/>
                </c:ext>
              </c:extLst>
            </c:dLbl>
            <c:dLbl>
              <c:idx val="3"/>
              <c:layout>
                <c:manualLayout>
                  <c:x val="0.17361513029116407"/>
                  <c:y val="-5.7753679994149473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BC1-4232-97DC-A7694E930B9F}"/>
                </c:ext>
              </c:extLst>
            </c:dLbl>
            <c:dLbl>
              <c:idx val="4"/>
              <c:delete val="1"/>
              <c:extLst>
                <c:ext xmlns:c15="http://schemas.microsoft.com/office/drawing/2012/chart" uri="{CE6537A1-D6FC-4f65-9D91-7224C49458BB}"/>
                <c:ext xmlns:c16="http://schemas.microsoft.com/office/drawing/2014/chart" uri="{C3380CC4-5D6E-409C-BE32-E72D297353CC}">
                  <c16:uniqueId val="{00000009-3BC1-4232-97DC-A7694E930B9F}"/>
                </c:ext>
              </c:extLst>
            </c:dLbl>
            <c:dLbl>
              <c:idx val="5"/>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6="http://schemas.microsoft.com/office/drawing/2014/chart" uri="{C3380CC4-5D6E-409C-BE32-E72D297353CC}">
                  <c16:uniqueId val="{0000000B-3BC1-4232-97DC-A7694E930B9F}"/>
                </c:ext>
              </c:extLst>
            </c:dLbl>
            <c:dLbl>
              <c:idx val="6"/>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6="http://schemas.microsoft.com/office/drawing/2014/chart" uri="{C3380CC4-5D6E-409C-BE32-E72D297353CC}">
                  <c16:uniqueId val="{0000000D-3BC1-4232-97DC-A7694E930B9F}"/>
                </c:ext>
              </c:extLst>
            </c:dLbl>
            <c:dLbl>
              <c:idx val="7"/>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6="http://schemas.microsoft.com/office/drawing/2014/chart" uri="{C3380CC4-5D6E-409C-BE32-E72D297353CC}">
                  <c16:uniqueId val="{0000000F-3BC1-4232-97DC-A7694E930B9F}"/>
                </c:ext>
              </c:extLst>
            </c:dLbl>
            <c:dLbl>
              <c:idx val="8"/>
              <c:layout>
                <c:manualLayout>
                  <c:x val="-8.7496806721670387E-2"/>
                  <c:y val="-6.8594960496374891E-3"/>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3BC1-4232-97DC-A7694E930B9F}"/>
                </c:ext>
              </c:extLst>
            </c:dLbl>
            <c:dLbl>
              <c:idx val="9"/>
              <c:layout>
                <c:manualLayout>
                  <c:x val="-6.0765452438664005E-2"/>
                  <c:y val="-2.5592205456129388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3443012750472908"/>
                      <c:h val="6.0403385833870379E-2"/>
                    </c:manualLayout>
                  </c15:layout>
                </c:ext>
                <c:ext xmlns:c16="http://schemas.microsoft.com/office/drawing/2014/chart" uri="{C3380CC4-5D6E-409C-BE32-E72D297353CC}">
                  <c16:uniqueId val="{00000013-3BC1-4232-97DC-A7694E930B9F}"/>
                </c:ext>
              </c:extLst>
            </c:dLbl>
            <c:dLbl>
              <c:idx val="10"/>
              <c:delete val="1"/>
              <c:extLst>
                <c:ext xmlns:c15="http://schemas.microsoft.com/office/drawing/2012/chart" uri="{CE6537A1-D6FC-4f65-9D91-7224C49458BB}"/>
                <c:ext xmlns:c16="http://schemas.microsoft.com/office/drawing/2014/chart" uri="{C3380CC4-5D6E-409C-BE32-E72D297353CC}">
                  <c16:uniqueId val="{00000015-3BC1-4232-97DC-A7694E930B9F}"/>
                </c:ext>
              </c:extLst>
            </c:dLbl>
            <c:dLbl>
              <c:idx val="11"/>
              <c:delete val="1"/>
              <c:extLst>
                <c:ext xmlns:c15="http://schemas.microsoft.com/office/drawing/2012/chart" uri="{CE6537A1-D6FC-4f65-9D91-7224C49458BB}"/>
                <c:ext xmlns:c16="http://schemas.microsoft.com/office/drawing/2014/chart" uri="{C3380CC4-5D6E-409C-BE32-E72D297353CC}">
                  <c16:uniqueId val="{00000017-3BC1-4232-97DC-A7694E930B9F}"/>
                </c:ext>
              </c:extLst>
            </c:dLbl>
            <c:dLbl>
              <c:idx val="12"/>
              <c:layout>
                <c:manualLayout>
                  <c:x val="-5.7403022511946317E-2"/>
                  <c:y val="1.4168538792456413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9-3BC1-4232-97DC-A7694E930B9F}"/>
                </c:ext>
              </c:extLst>
            </c:dLbl>
            <c:dLbl>
              <c:idx val="13"/>
              <c:delete val="1"/>
              <c:extLst>
                <c:ext xmlns:c15="http://schemas.microsoft.com/office/drawing/2012/chart" uri="{CE6537A1-D6FC-4f65-9D91-7224C49458BB}"/>
                <c:ext xmlns:c16="http://schemas.microsoft.com/office/drawing/2014/chart" uri="{C3380CC4-5D6E-409C-BE32-E72D297353CC}">
                  <c16:uniqueId val="{0000001B-3BC1-4232-97DC-A7694E930B9F}"/>
                </c:ext>
              </c:extLst>
            </c:dLbl>
            <c:dLbl>
              <c:idx val="14"/>
              <c:delete val="1"/>
              <c:extLst>
                <c:ext xmlns:c15="http://schemas.microsoft.com/office/drawing/2012/chart" uri="{CE6537A1-D6FC-4f65-9D91-7224C49458BB}"/>
                <c:ext xmlns:c16="http://schemas.microsoft.com/office/drawing/2014/chart" uri="{C3380CC4-5D6E-409C-BE32-E72D297353CC}">
                  <c16:uniqueId val="{0000001D-3BC1-4232-97DC-A7694E930B9F}"/>
                </c:ext>
              </c:extLst>
            </c:dLbl>
            <c:dLbl>
              <c:idx val="15"/>
              <c:delete val="1"/>
              <c:extLst>
                <c:ext xmlns:c15="http://schemas.microsoft.com/office/drawing/2012/chart" uri="{CE6537A1-D6FC-4f65-9D91-7224C49458BB}"/>
                <c:ext xmlns:c16="http://schemas.microsoft.com/office/drawing/2014/chart" uri="{C3380CC4-5D6E-409C-BE32-E72D297353CC}">
                  <c16:uniqueId val="{0000001F-3BC1-4232-97DC-A7694E930B9F}"/>
                </c:ext>
              </c:extLst>
            </c:dLbl>
            <c:dLbl>
              <c:idx val="16"/>
              <c:delete val="1"/>
              <c:extLst>
                <c:ext xmlns:c15="http://schemas.microsoft.com/office/drawing/2012/chart" uri="{CE6537A1-D6FC-4f65-9D91-7224C49458BB}"/>
                <c:ext xmlns:c16="http://schemas.microsoft.com/office/drawing/2014/chart" uri="{C3380CC4-5D6E-409C-BE32-E72D297353CC}">
                  <c16:uniqueId val="{00000021-3BC1-4232-97DC-A7694E930B9F}"/>
                </c:ext>
              </c:extLst>
            </c:dLbl>
            <c:dLbl>
              <c:idx val="17"/>
              <c:delete val="1"/>
              <c:extLst>
                <c:ext xmlns:c15="http://schemas.microsoft.com/office/drawing/2012/chart" uri="{CE6537A1-D6FC-4f65-9D91-7224C49458BB}"/>
                <c:ext xmlns:c16="http://schemas.microsoft.com/office/drawing/2014/chart" uri="{C3380CC4-5D6E-409C-BE32-E72D297353CC}">
                  <c16:uniqueId val="{00000023-3BC1-4232-97DC-A7694E930B9F}"/>
                </c:ext>
              </c:extLst>
            </c:dLbl>
            <c:dLbl>
              <c:idx val="18"/>
              <c:layout>
                <c:manualLayout>
                  <c:x val="-6.1450220592057292E-2"/>
                  <c:y val="6.1066925663669128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0790688694537904"/>
                      <c:h val="6.0403385833870379E-2"/>
                    </c:manualLayout>
                  </c15:layout>
                </c:ext>
                <c:ext xmlns:c16="http://schemas.microsoft.com/office/drawing/2014/chart" uri="{C3380CC4-5D6E-409C-BE32-E72D297353CC}">
                  <c16:uniqueId val="{00000025-3BC1-4232-97DC-A7694E930B9F}"/>
                </c:ext>
              </c:extLst>
            </c:dLbl>
            <c:dLbl>
              <c:idx val="19"/>
              <c:delete val="1"/>
              <c:extLst>
                <c:ext xmlns:c15="http://schemas.microsoft.com/office/drawing/2012/chart" uri="{CE6537A1-D6FC-4f65-9D91-7224C49458BB}"/>
                <c:ext xmlns:c16="http://schemas.microsoft.com/office/drawing/2014/chart" uri="{C3380CC4-5D6E-409C-BE32-E72D297353CC}">
                  <c16:uniqueId val="{00000027-3BC1-4232-97DC-A7694E930B9F}"/>
                </c:ext>
              </c:extLst>
            </c:dLbl>
            <c:dLbl>
              <c:idx val="20"/>
              <c:layout>
                <c:manualLayout>
                  <c:x val="-9.8538514066106364E-2"/>
                  <c:y val="-2.0161223068011092E-3"/>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9-3BC1-4232-97DC-A7694E930B9F}"/>
                </c:ext>
              </c:extLst>
            </c:dLbl>
            <c:dLbl>
              <c:idx val="21"/>
              <c:delete val="1"/>
              <c:extLst>
                <c:ext xmlns:c15="http://schemas.microsoft.com/office/drawing/2012/chart" uri="{CE6537A1-D6FC-4f65-9D91-7224C49458BB}"/>
                <c:ext xmlns:c16="http://schemas.microsoft.com/office/drawing/2014/chart" uri="{C3380CC4-5D6E-409C-BE32-E72D297353CC}">
                  <c16:uniqueId val="{0000002B-3BC1-4232-97DC-A7694E930B9F}"/>
                </c:ext>
              </c:extLst>
            </c:dLbl>
            <c:dLbl>
              <c:idx val="22"/>
              <c:delete val="1"/>
              <c:extLst>
                <c:ext xmlns:c15="http://schemas.microsoft.com/office/drawing/2012/chart" uri="{CE6537A1-D6FC-4f65-9D91-7224C49458BB}"/>
                <c:ext xmlns:c16="http://schemas.microsoft.com/office/drawing/2014/chart" uri="{C3380CC4-5D6E-409C-BE32-E72D297353CC}">
                  <c16:uniqueId val="{0000002D-3BC1-4232-97DC-A7694E930B9F}"/>
                </c:ext>
              </c:extLst>
            </c:dLbl>
            <c:dLbl>
              <c:idx val="23"/>
              <c:layout>
                <c:manualLayout>
                  <c:x val="-6.6084821266811034E-2"/>
                  <c:y val="-2.6431294159609042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1835543625663814"/>
                      <c:h val="6.0403385833870379E-2"/>
                    </c:manualLayout>
                  </c15:layout>
                </c:ext>
                <c:ext xmlns:c16="http://schemas.microsoft.com/office/drawing/2014/chart" uri="{C3380CC4-5D6E-409C-BE32-E72D297353CC}">
                  <c16:uniqueId val="{0000002F-3BC1-4232-97DC-A7694E930B9F}"/>
                </c:ext>
              </c:extLst>
            </c:dLbl>
            <c:dLbl>
              <c:idx val="24"/>
              <c:layout>
                <c:manualLayout>
                  <c:x val="0.22417523934943573"/>
                  <c:y val="-4.4238193418927221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31-3BC1-4232-97DC-A7694E930B9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Sheet1!$A$2:$A$26</c:f>
              <c:strCache>
                <c:ptCount val="25"/>
                <c:pt idx="0">
                  <c:v>Ad Valorem Taxes</c:v>
                </c:pt>
                <c:pt idx="1">
                  <c:v>Sales, Use &amp; Fuel Taxes</c:v>
                </c:pt>
                <c:pt idx="2">
                  <c:v>Utility Service Taxes</c:v>
                </c:pt>
                <c:pt idx="3">
                  <c:v>Communications Svc Tax</c:v>
                </c:pt>
                <c:pt idx="4">
                  <c:v>Local Business Tax</c:v>
                </c:pt>
                <c:pt idx="5">
                  <c:v>Franchise Fees</c:v>
                </c:pt>
                <c:pt idx="6">
                  <c:v>Impact Fees</c:v>
                </c:pt>
                <c:pt idx="7">
                  <c:v>Shared Revenue from Other Agencies</c:v>
                </c:pt>
                <c:pt idx="8">
                  <c:v>State Shared Revenues</c:v>
                </c:pt>
                <c:pt idx="9">
                  <c:v>Culture/Recreation</c:v>
                </c:pt>
                <c:pt idx="10">
                  <c:v>Economic Environment</c:v>
                </c:pt>
                <c:pt idx="11">
                  <c:v>General Government</c:v>
                </c:pt>
                <c:pt idx="12">
                  <c:v>Other Charges for Services</c:v>
                </c:pt>
                <c:pt idx="13">
                  <c:v>Physical Environment</c:v>
                </c:pt>
                <c:pt idx="14">
                  <c:v>Public Safety</c:v>
                </c:pt>
                <c:pt idx="15">
                  <c:v>Court Fines</c:v>
                </c:pt>
                <c:pt idx="16">
                  <c:v>Library Fines</c:v>
                </c:pt>
                <c:pt idx="17">
                  <c:v>Other Fines</c:v>
                </c:pt>
                <c:pt idx="18">
                  <c:v>Public Svc Fines</c:v>
                </c:pt>
                <c:pt idx="19">
                  <c:v>Contributions and Donations</c:v>
                </c:pt>
                <c:pt idx="20">
                  <c:v>Interest</c:v>
                </c:pt>
                <c:pt idx="21">
                  <c:v>Other Misc. Revenue</c:v>
                </c:pt>
                <c:pt idx="22">
                  <c:v>Sale of Surplus Material</c:v>
                </c:pt>
                <c:pt idx="23">
                  <c:v>Interfund Transfers</c:v>
                </c:pt>
                <c:pt idx="24">
                  <c:v>Nonoperating Sources</c:v>
                </c:pt>
              </c:strCache>
            </c:strRef>
          </c:cat>
          <c:val>
            <c:numRef>
              <c:f>Sheet1!$B$2:$B$26</c:f>
              <c:numCache>
                <c:formatCode>"$"#,##0.00</c:formatCode>
                <c:ptCount val="25"/>
                <c:pt idx="0">
                  <c:v>9096087</c:v>
                </c:pt>
                <c:pt idx="1">
                  <c:v>229051</c:v>
                </c:pt>
                <c:pt idx="2">
                  <c:v>2374087</c:v>
                </c:pt>
                <c:pt idx="3">
                  <c:v>636297</c:v>
                </c:pt>
                <c:pt idx="4">
                  <c:v>21848</c:v>
                </c:pt>
                <c:pt idx="5">
                  <c:v>1062539</c:v>
                </c:pt>
                <c:pt idx="6">
                  <c:v>286400</c:v>
                </c:pt>
                <c:pt idx="7">
                  <c:v>1023190</c:v>
                </c:pt>
                <c:pt idx="8">
                  <c:v>2375498</c:v>
                </c:pt>
                <c:pt idx="9">
                  <c:v>1690481</c:v>
                </c:pt>
                <c:pt idx="10">
                  <c:v>28112</c:v>
                </c:pt>
                <c:pt idx="11">
                  <c:v>4499</c:v>
                </c:pt>
                <c:pt idx="12">
                  <c:v>7674192</c:v>
                </c:pt>
                <c:pt idx="13">
                  <c:v>13000</c:v>
                </c:pt>
                <c:pt idx="14">
                  <c:v>34112</c:v>
                </c:pt>
                <c:pt idx="15">
                  <c:v>65122</c:v>
                </c:pt>
                <c:pt idx="16">
                  <c:v>1237</c:v>
                </c:pt>
                <c:pt idx="17">
                  <c:v>722</c:v>
                </c:pt>
                <c:pt idx="18">
                  <c:v>1310150</c:v>
                </c:pt>
                <c:pt idx="19">
                  <c:v>3000</c:v>
                </c:pt>
                <c:pt idx="20">
                  <c:v>624516</c:v>
                </c:pt>
                <c:pt idx="21">
                  <c:v>122043</c:v>
                </c:pt>
                <c:pt idx="22">
                  <c:v>15000</c:v>
                </c:pt>
                <c:pt idx="23">
                  <c:v>498892</c:v>
                </c:pt>
                <c:pt idx="24">
                  <c:v>1001013</c:v>
                </c:pt>
              </c:numCache>
            </c:numRef>
          </c:val>
          <c:extLst>
            <c:ext xmlns:c16="http://schemas.microsoft.com/office/drawing/2014/chart" uri="{C3380CC4-5D6E-409C-BE32-E72D297353CC}">
              <c16:uniqueId val="{00000032-3BC1-4232-97DC-A7694E930B9F}"/>
            </c:ext>
          </c:extLst>
        </c:ser>
        <c:ser>
          <c:idx val="1"/>
          <c:order val="1"/>
          <c:tx>
            <c:strRef>
              <c:f>Sheet1!$C$1</c:f>
              <c:strCache>
                <c:ptCount val="1"/>
                <c:pt idx="0">
                  <c:v>% to Budget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34-3BC1-4232-97DC-A7694E930B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36-3BC1-4232-97DC-A7694E930B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38-3BC1-4232-97DC-A7694E930B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3A-3BC1-4232-97DC-A7694E930B9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3C-3BC1-4232-97DC-A7694E930B9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3E-3BC1-4232-97DC-A7694E930B9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40-3BC1-4232-97DC-A7694E930B9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42-3BC1-4232-97DC-A7694E930B9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44-3BC1-4232-97DC-A7694E930B9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46-3BC1-4232-97DC-A7694E930B9F}"/>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48-3BC1-4232-97DC-A7694E930B9F}"/>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4A-3BC1-4232-97DC-A7694E930B9F}"/>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4C-3BC1-4232-97DC-A7694E930B9F}"/>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4E-3BC1-4232-97DC-A7694E930B9F}"/>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50-3BC1-4232-97DC-A7694E930B9F}"/>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52-3BC1-4232-97DC-A7694E930B9F}"/>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54-3BC1-4232-97DC-A7694E930B9F}"/>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56-3BC1-4232-97DC-A7694E930B9F}"/>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58-3BC1-4232-97DC-A7694E930B9F}"/>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5A-3BC1-4232-97DC-A7694E930B9F}"/>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5C-3BC1-4232-97DC-A7694E930B9F}"/>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5E-3BC1-4232-97DC-A7694E930B9F}"/>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60-3BC1-4232-97DC-A7694E930B9F}"/>
              </c:ext>
            </c:extLst>
          </c:dPt>
          <c:dPt>
            <c:idx val="23"/>
            <c:bubble3D val="0"/>
            <c:spPr>
              <a:solidFill>
                <a:schemeClr val="accent6">
                  <a:lumMod val="80000"/>
                </a:schemeClr>
              </a:solidFill>
              <a:ln w="19050">
                <a:solidFill>
                  <a:schemeClr val="lt1"/>
                </a:solidFill>
              </a:ln>
              <a:effectLst/>
            </c:spPr>
            <c:extLst>
              <c:ext xmlns:c16="http://schemas.microsoft.com/office/drawing/2014/chart" uri="{C3380CC4-5D6E-409C-BE32-E72D297353CC}">
                <c16:uniqueId val="{00000062-3BC1-4232-97DC-A7694E930B9F}"/>
              </c:ext>
            </c:extLst>
          </c:dPt>
          <c:dPt>
            <c:idx val="24"/>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64-3BC1-4232-97DC-A7694E930B9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Sheet1!$A$2:$A$26</c:f>
              <c:strCache>
                <c:ptCount val="25"/>
                <c:pt idx="0">
                  <c:v>Ad Valorem Taxes</c:v>
                </c:pt>
                <c:pt idx="1">
                  <c:v>Sales, Use &amp; Fuel Taxes</c:v>
                </c:pt>
                <c:pt idx="2">
                  <c:v>Utility Service Taxes</c:v>
                </c:pt>
                <c:pt idx="3">
                  <c:v>Communications Svc Tax</c:v>
                </c:pt>
                <c:pt idx="4">
                  <c:v>Local Business Tax</c:v>
                </c:pt>
                <c:pt idx="5">
                  <c:v>Franchise Fees</c:v>
                </c:pt>
                <c:pt idx="6">
                  <c:v>Impact Fees</c:v>
                </c:pt>
                <c:pt idx="7">
                  <c:v>Shared Revenue from Other Agencies</c:v>
                </c:pt>
                <c:pt idx="8">
                  <c:v>State Shared Revenues</c:v>
                </c:pt>
                <c:pt idx="9">
                  <c:v>Culture/Recreation</c:v>
                </c:pt>
                <c:pt idx="10">
                  <c:v>Economic Environment</c:v>
                </c:pt>
                <c:pt idx="11">
                  <c:v>General Government</c:v>
                </c:pt>
                <c:pt idx="12">
                  <c:v>Other Charges for Services</c:v>
                </c:pt>
                <c:pt idx="13">
                  <c:v>Physical Environment</c:v>
                </c:pt>
                <c:pt idx="14">
                  <c:v>Public Safety</c:v>
                </c:pt>
                <c:pt idx="15">
                  <c:v>Court Fines</c:v>
                </c:pt>
                <c:pt idx="16">
                  <c:v>Library Fines</c:v>
                </c:pt>
                <c:pt idx="17">
                  <c:v>Other Fines</c:v>
                </c:pt>
                <c:pt idx="18">
                  <c:v>Public Svc Fines</c:v>
                </c:pt>
                <c:pt idx="19">
                  <c:v>Contributions and Donations</c:v>
                </c:pt>
                <c:pt idx="20">
                  <c:v>Interest</c:v>
                </c:pt>
                <c:pt idx="21">
                  <c:v>Other Misc. Revenue</c:v>
                </c:pt>
                <c:pt idx="22">
                  <c:v>Sale of Surplus Material</c:v>
                </c:pt>
                <c:pt idx="23">
                  <c:v>Interfund Transfers</c:v>
                </c:pt>
                <c:pt idx="24">
                  <c:v>Nonoperating Sources</c:v>
                </c:pt>
              </c:strCache>
            </c:strRef>
          </c:cat>
          <c:val>
            <c:numRef>
              <c:f>Sheet1!$C$2:$C$26</c:f>
              <c:numCache>
                <c:formatCode>0.00%</c:formatCode>
                <c:ptCount val="25"/>
                <c:pt idx="0">
                  <c:v>0.30128384243721196</c:v>
                </c:pt>
                <c:pt idx="1">
                  <c:v>7.5867090314863774E-3</c:v>
                </c:pt>
                <c:pt idx="2">
                  <c:v>7.8635357559820304E-2</c:v>
                </c:pt>
                <c:pt idx="3">
                  <c:v>2.1075656498367994E-2</c:v>
                </c:pt>
                <c:pt idx="4">
                  <c:v>7.2365725938727354E-4</c:v>
                </c:pt>
                <c:pt idx="5">
                  <c:v>3.5193796261996257E-2</c:v>
                </c:pt>
                <c:pt idx="6">
                  <c:v>9.4862430926636356E-3</c:v>
                </c:pt>
                <c:pt idx="7">
                  <c:v>3.3890464629827186E-2</c:v>
                </c:pt>
                <c:pt idx="8">
                  <c:v>7.8682093205783107E-2</c:v>
                </c:pt>
                <c:pt idx="9">
                  <c:v>5.5992715466232947E-2</c:v>
                </c:pt>
                <c:pt idx="10">
                  <c:v>9.3113570468212345E-4</c:v>
                </c:pt>
                <c:pt idx="11">
                  <c:v>1.4901748489488023E-4</c:v>
                </c:pt>
                <c:pt idx="12">
                  <c:v>0.25418732839306751</c:v>
                </c:pt>
                <c:pt idx="13">
                  <c:v>4.3059064317258128E-4</c:v>
                </c:pt>
                <c:pt idx="14">
                  <c:v>1.1298698476848532E-3</c:v>
                </c:pt>
                <c:pt idx="15">
                  <c:v>2.1569941434372952E-3</c:v>
                </c:pt>
                <c:pt idx="16">
                  <c:v>4.097235581572946E-5</c:v>
                </c:pt>
                <c:pt idx="17">
                  <c:v>2.3914341874661822E-5</c:v>
                </c:pt>
                <c:pt idx="18">
                  <c:v>4.3395256242504412E-2</c:v>
                </c:pt>
                <c:pt idx="19">
                  <c:v>9.93670715013649E-5</c:v>
                </c:pt>
                <c:pt idx="20">
                  <c:v>2.0685442008582137E-2</c:v>
                </c:pt>
                <c:pt idx="21">
                  <c:v>4.0423518357470259E-3</c:v>
                </c:pt>
                <c:pt idx="22">
                  <c:v>4.9683535750682454E-4</c:v>
                </c:pt>
                <c:pt idx="23">
                  <c:v>1.6524479011819648E-2</c:v>
                </c:pt>
                <c:pt idx="24">
                  <c:v>3.3155910114931929E-2</c:v>
                </c:pt>
              </c:numCache>
            </c:numRef>
          </c:val>
          <c:extLst>
            <c:ext xmlns:c16="http://schemas.microsoft.com/office/drawing/2014/chart" uri="{C3380CC4-5D6E-409C-BE32-E72D297353CC}">
              <c16:uniqueId val="{00000065-3BC1-4232-97DC-A7694E930B9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12.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FFF102-770B-41E7-947E-2E9C7A0BED8E}"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7E4AD8E6-B9F8-49DB-B1DB-954742069D12}">
      <dgm:prSet phldrT="[Text]"/>
      <dgm:spPr/>
      <dgm:t>
        <a:bodyPr/>
        <a:lstStyle/>
        <a:p>
          <a:r>
            <a:rPr lang="en-US" b="1" dirty="0"/>
            <a:t>Budget Overview</a:t>
          </a:r>
        </a:p>
      </dgm:t>
    </dgm:pt>
    <dgm:pt modelId="{D0EB4A98-B690-42D3-A3A8-DF3BBFC49FA7}" type="parTrans" cxnId="{7FD6C1BA-9132-4A3C-A6C3-AD0D4BCF3AEE}">
      <dgm:prSet/>
      <dgm:spPr/>
      <dgm:t>
        <a:bodyPr/>
        <a:lstStyle/>
        <a:p>
          <a:endParaRPr lang="en-US"/>
        </a:p>
      </dgm:t>
    </dgm:pt>
    <dgm:pt modelId="{DB3F13ED-1C0B-4C7A-B51E-13E883990565}" type="sibTrans" cxnId="{7FD6C1BA-9132-4A3C-A6C3-AD0D4BCF3AEE}">
      <dgm:prSet/>
      <dgm:spPr/>
      <dgm:t>
        <a:bodyPr/>
        <a:lstStyle/>
        <a:p>
          <a:endParaRPr lang="en-US"/>
        </a:p>
      </dgm:t>
    </dgm:pt>
    <dgm:pt modelId="{13986108-A265-4ED6-AE57-29D7C7EE3C14}">
      <dgm:prSet phldrT="[Text]"/>
      <dgm:spPr/>
      <dgm:t>
        <a:bodyPr/>
        <a:lstStyle/>
        <a:p>
          <a:r>
            <a:rPr lang="en-US" b="1" dirty="0"/>
            <a:t>General Fund Overview</a:t>
          </a:r>
        </a:p>
      </dgm:t>
    </dgm:pt>
    <dgm:pt modelId="{F8D4DD87-85AD-475E-8CE2-82E1CBA332D6}" type="parTrans" cxnId="{02B09FB2-E57A-46EC-A3D9-AA152B61F23F}">
      <dgm:prSet/>
      <dgm:spPr/>
      <dgm:t>
        <a:bodyPr/>
        <a:lstStyle/>
        <a:p>
          <a:endParaRPr lang="en-US"/>
        </a:p>
      </dgm:t>
    </dgm:pt>
    <dgm:pt modelId="{A5E66A7D-88B7-41C3-988F-B2CB7046993B}" type="sibTrans" cxnId="{02B09FB2-E57A-46EC-A3D9-AA152B61F23F}">
      <dgm:prSet/>
      <dgm:spPr/>
      <dgm:t>
        <a:bodyPr/>
        <a:lstStyle/>
        <a:p>
          <a:endParaRPr lang="en-US"/>
        </a:p>
      </dgm:t>
    </dgm:pt>
    <dgm:pt modelId="{D27FF0ED-C419-4B64-8C42-842E3D7EB4FA}">
      <dgm:prSet phldrT="[Text]"/>
      <dgm:spPr/>
      <dgm:t>
        <a:bodyPr/>
        <a:lstStyle/>
        <a:p>
          <a:pPr algn="r"/>
          <a:r>
            <a:rPr lang="en-US" b="1" dirty="0">
              <a:solidFill>
                <a:srgbClr val="B78739"/>
              </a:solidFill>
            </a:rPr>
            <a:t>Department Presentations</a:t>
          </a:r>
        </a:p>
      </dgm:t>
    </dgm:pt>
    <dgm:pt modelId="{358DD802-C052-4871-A106-A03981C3271C}" type="parTrans" cxnId="{618A7BC1-5337-4CF1-80B1-170620789E16}">
      <dgm:prSet/>
      <dgm:spPr/>
      <dgm:t>
        <a:bodyPr/>
        <a:lstStyle/>
        <a:p>
          <a:endParaRPr lang="en-US"/>
        </a:p>
      </dgm:t>
    </dgm:pt>
    <dgm:pt modelId="{83FECBB9-8CBC-4FB7-B86B-DF8A4C72829D}" type="sibTrans" cxnId="{618A7BC1-5337-4CF1-80B1-170620789E16}">
      <dgm:prSet/>
      <dgm:spPr/>
      <dgm:t>
        <a:bodyPr/>
        <a:lstStyle/>
        <a:p>
          <a:endParaRPr lang="en-US"/>
        </a:p>
      </dgm:t>
    </dgm:pt>
    <dgm:pt modelId="{A8D7DE5A-B598-4A41-AA1F-FCA9770D788C}">
      <dgm:prSet phldrT="[Text]" custT="1"/>
      <dgm:spPr/>
      <dgm:t>
        <a:bodyPr/>
        <a:lstStyle/>
        <a:p>
          <a:r>
            <a:rPr lang="en-US" sz="1800" dirty="0"/>
            <a:t>Personnel Services</a:t>
          </a:r>
        </a:p>
      </dgm:t>
    </dgm:pt>
    <dgm:pt modelId="{B96498F6-245F-4691-86BD-65B8C2DFA356}" type="parTrans" cxnId="{6CBC30D0-514C-4B4D-A506-719EB433C0FE}">
      <dgm:prSet/>
      <dgm:spPr/>
      <dgm:t>
        <a:bodyPr/>
        <a:lstStyle/>
        <a:p>
          <a:endParaRPr lang="en-US"/>
        </a:p>
      </dgm:t>
    </dgm:pt>
    <dgm:pt modelId="{7903B097-FD70-4F7C-83D3-65C4235DA9D0}" type="sibTrans" cxnId="{6CBC30D0-514C-4B4D-A506-719EB433C0FE}">
      <dgm:prSet/>
      <dgm:spPr/>
      <dgm:t>
        <a:bodyPr/>
        <a:lstStyle/>
        <a:p>
          <a:endParaRPr lang="en-US"/>
        </a:p>
      </dgm:t>
    </dgm:pt>
    <dgm:pt modelId="{BEBB90AB-B4F5-4A2E-B074-7006268AE5E5}">
      <dgm:prSet phldrT="[Text]" custT="1"/>
      <dgm:spPr/>
      <dgm:t>
        <a:bodyPr/>
        <a:lstStyle/>
        <a:p>
          <a:r>
            <a:rPr lang="en-US" sz="1800" dirty="0"/>
            <a:t>Capital Improvement Program</a:t>
          </a:r>
        </a:p>
      </dgm:t>
    </dgm:pt>
    <dgm:pt modelId="{68FE1434-2689-4C1A-B142-9FA78C4672C8}" type="parTrans" cxnId="{848B6CE1-4C7E-4C2F-8864-39507E66E723}">
      <dgm:prSet/>
      <dgm:spPr/>
      <dgm:t>
        <a:bodyPr/>
        <a:lstStyle/>
        <a:p>
          <a:endParaRPr lang="en-US"/>
        </a:p>
      </dgm:t>
    </dgm:pt>
    <dgm:pt modelId="{82074A3C-F7AB-4F81-BA8D-B2D4134D2A1A}" type="sibTrans" cxnId="{848B6CE1-4C7E-4C2F-8864-39507E66E723}">
      <dgm:prSet/>
      <dgm:spPr/>
      <dgm:t>
        <a:bodyPr/>
        <a:lstStyle/>
        <a:p>
          <a:endParaRPr lang="en-US"/>
        </a:p>
      </dgm:t>
    </dgm:pt>
    <dgm:pt modelId="{E840D5B5-BBFD-4D1E-8C53-3453193CD0C5}">
      <dgm:prSet phldrT="[Text]" custT="1"/>
      <dgm:spPr/>
      <dgm:t>
        <a:bodyPr/>
        <a:lstStyle/>
        <a:p>
          <a:r>
            <a:rPr lang="en-US" sz="1800" dirty="0"/>
            <a:t>City Manager’s Office</a:t>
          </a:r>
        </a:p>
      </dgm:t>
    </dgm:pt>
    <dgm:pt modelId="{848C542F-9824-480C-9A6E-9E83B3EA4477}" type="parTrans" cxnId="{968F20FC-358A-48EC-9358-367356156993}">
      <dgm:prSet/>
      <dgm:spPr/>
      <dgm:t>
        <a:bodyPr/>
        <a:lstStyle/>
        <a:p>
          <a:endParaRPr lang="en-US"/>
        </a:p>
      </dgm:t>
    </dgm:pt>
    <dgm:pt modelId="{94AA1942-D363-45CB-923E-F0997376C581}" type="sibTrans" cxnId="{968F20FC-358A-48EC-9358-367356156993}">
      <dgm:prSet/>
      <dgm:spPr/>
      <dgm:t>
        <a:bodyPr/>
        <a:lstStyle/>
        <a:p>
          <a:endParaRPr lang="en-US"/>
        </a:p>
      </dgm:t>
    </dgm:pt>
    <dgm:pt modelId="{96359346-A9EF-4FA7-A364-C06A356B8777}">
      <dgm:prSet phldrT="[Text]" custT="1"/>
      <dgm:spPr/>
      <dgm:t>
        <a:bodyPr/>
        <a:lstStyle/>
        <a:p>
          <a:r>
            <a:rPr lang="en-US" sz="1800" dirty="0"/>
            <a:t>Code Compliance and Neighborhood Services</a:t>
          </a:r>
        </a:p>
      </dgm:t>
    </dgm:pt>
    <dgm:pt modelId="{E95D95C7-634C-4F13-B354-2E7EF30C210C}" type="parTrans" cxnId="{9476C5E8-00C7-45E4-969D-BEAAE9621B02}">
      <dgm:prSet/>
      <dgm:spPr/>
      <dgm:t>
        <a:bodyPr/>
        <a:lstStyle/>
        <a:p>
          <a:endParaRPr lang="en-US"/>
        </a:p>
      </dgm:t>
    </dgm:pt>
    <dgm:pt modelId="{FCB87958-647C-40E0-8AB4-D5D8D307ABEC}" type="sibTrans" cxnId="{9476C5E8-00C7-45E4-969D-BEAAE9621B02}">
      <dgm:prSet/>
      <dgm:spPr/>
      <dgm:t>
        <a:bodyPr/>
        <a:lstStyle/>
        <a:p>
          <a:endParaRPr lang="en-US"/>
        </a:p>
      </dgm:t>
    </dgm:pt>
    <dgm:pt modelId="{CF0E985B-6F3E-486C-B43C-2CA109B7096C}">
      <dgm:prSet phldrT="[Text]" custT="1"/>
      <dgm:spPr/>
      <dgm:t>
        <a:bodyPr/>
        <a:lstStyle/>
        <a:p>
          <a:r>
            <a:rPr lang="en-US" sz="1800" dirty="0"/>
            <a:t>Finance Department</a:t>
          </a:r>
        </a:p>
      </dgm:t>
    </dgm:pt>
    <dgm:pt modelId="{32DF8C6A-699C-494E-ACF3-0D3FCC6CC340}" type="parTrans" cxnId="{01FF70AB-CCE5-403F-8637-8A0A3DCA837D}">
      <dgm:prSet/>
      <dgm:spPr/>
      <dgm:t>
        <a:bodyPr/>
        <a:lstStyle/>
        <a:p>
          <a:endParaRPr lang="en-US"/>
        </a:p>
      </dgm:t>
    </dgm:pt>
    <dgm:pt modelId="{EE6DC153-9FA8-4C02-A036-F2AF47BD496C}" type="sibTrans" cxnId="{01FF70AB-CCE5-403F-8637-8A0A3DCA837D}">
      <dgm:prSet/>
      <dgm:spPr/>
      <dgm:t>
        <a:bodyPr/>
        <a:lstStyle/>
        <a:p>
          <a:endParaRPr lang="en-US"/>
        </a:p>
      </dgm:t>
    </dgm:pt>
    <dgm:pt modelId="{8C75142D-3475-4350-8ACD-594E76AE16CA}">
      <dgm:prSet phldrT="[Text]" custT="1"/>
      <dgm:spPr/>
      <dgm:t>
        <a:bodyPr/>
        <a:lstStyle/>
        <a:p>
          <a:r>
            <a:rPr lang="en-US" sz="1800" dirty="0"/>
            <a:t>Human Resources</a:t>
          </a:r>
        </a:p>
      </dgm:t>
    </dgm:pt>
    <dgm:pt modelId="{8B84961F-E2B9-4276-A503-F79B153BFB2B}" type="parTrans" cxnId="{10F2E77B-2C6B-4C56-8670-02DF73CA52FB}">
      <dgm:prSet/>
      <dgm:spPr/>
      <dgm:t>
        <a:bodyPr/>
        <a:lstStyle/>
        <a:p>
          <a:endParaRPr lang="en-US"/>
        </a:p>
      </dgm:t>
    </dgm:pt>
    <dgm:pt modelId="{A60A1230-819F-4FB2-830B-0FEF373D9C9C}" type="sibTrans" cxnId="{10F2E77B-2C6B-4C56-8670-02DF73CA52FB}">
      <dgm:prSet/>
      <dgm:spPr/>
      <dgm:t>
        <a:bodyPr/>
        <a:lstStyle/>
        <a:p>
          <a:endParaRPr lang="en-US"/>
        </a:p>
      </dgm:t>
    </dgm:pt>
    <dgm:pt modelId="{1E2338D6-7698-4092-8EB2-981466B991EF}">
      <dgm:prSet phldrT="[Text]" custT="1"/>
      <dgm:spPr/>
      <dgm:t>
        <a:bodyPr/>
        <a:lstStyle/>
        <a:p>
          <a:r>
            <a:rPr lang="en-US" sz="1800" dirty="0"/>
            <a:t>Information Technology</a:t>
          </a:r>
        </a:p>
      </dgm:t>
    </dgm:pt>
    <dgm:pt modelId="{A660C014-1A2D-4016-81EB-E0C6DF3D96B4}" type="parTrans" cxnId="{93BD8762-A877-45C7-B0CA-C4CF645C2407}">
      <dgm:prSet/>
      <dgm:spPr/>
      <dgm:t>
        <a:bodyPr/>
        <a:lstStyle/>
        <a:p>
          <a:endParaRPr lang="en-US"/>
        </a:p>
      </dgm:t>
    </dgm:pt>
    <dgm:pt modelId="{4071490C-EF04-4AF2-8EF8-16353A07B742}" type="sibTrans" cxnId="{93BD8762-A877-45C7-B0CA-C4CF645C2407}">
      <dgm:prSet/>
      <dgm:spPr/>
      <dgm:t>
        <a:bodyPr/>
        <a:lstStyle/>
        <a:p>
          <a:endParaRPr lang="en-US"/>
        </a:p>
      </dgm:t>
    </dgm:pt>
    <dgm:pt modelId="{875ED7CB-CC10-4C9E-ABEE-3365DA74E5FB}">
      <dgm:prSet phldrT="[Text]" custT="1"/>
      <dgm:spPr/>
      <dgm:t>
        <a:bodyPr/>
        <a:lstStyle/>
        <a:p>
          <a:r>
            <a:rPr lang="en-US" sz="1800" dirty="0"/>
            <a:t>Parks, Recreation and Cultural Arts</a:t>
          </a:r>
        </a:p>
      </dgm:t>
    </dgm:pt>
    <dgm:pt modelId="{628345FC-09FD-46EF-80FA-8C4A0A155B78}" type="parTrans" cxnId="{FEB51C1B-F2DC-4B8D-BA11-491778FF5742}">
      <dgm:prSet/>
      <dgm:spPr/>
      <dgm:t>
        <a:bodyPr/>
        <a:lstStyle/>
        <a:p>
          <a:endParaRPr lang="en-US"/>
        </a:p>
      </dgm:t>
    </dgm:pt>
    <dgm:pt modelId="{0850B4A9-36A8-4541-BF09-3F20644FD07C}" type="sibTrans" cxnId="{FEB51C1B-F2DC-4B8D-BA11-491778FF5742}">
      <dgm:prSet/>
      <dgm:spPr/>
      <dgm:t>
        <a:bodyPr/>
        <a:lstStyle/>
        <a:p>
          <a:endParaRPr lang="en-US"/>
        </a:p>
      </dgm:t>
    </dgm:pt>
    <dgm:pt modelId="{BEE39F17-9533-4DE3-A67E-A5F0285B2656}">
      <dgm:prSet phldrT="[Text]" custT="1"/>
      <dgm:spPr/>
      <dgm:t>
        <a:bodyPr/>
        <a:lstStyle/>
        <a:p>
          <a:r>
            <a:rPr lang="en-US" sz="1800" dirty="0"/>
            <a:t>Golf Course</a:t>
          </a:r>
        </a:p>
      </dgm:t>
    </dgm:pt>
    <dgm:pt modelId="{F897543F-9651-442F-860A-1418910F0C7C}" type="parTrans" cxnId="{A28267C7-C924-4DEB-A80D-583800A2E92E}">
      <dgm:prSet/>
      <dgm:spPr/>
      <dgm:t>
        <a:bodyPr/>
        <a:lstStyle/>
        <a:p>
          <a:endParaRPr lang="en-US"/>
        </a:p>
      </dgm:t>
    </dgm:pt>
    <dgm:pt modelId="{CF65F73C-1618-49E2-8C0A-E3F8F0650926}" type="sibTrans" cxnId="{A28267C7-C924-4DEB-A80D-583800A2E92E}">
      <dgm:prSet/>
      <dgm:spPr/>
      <dgm:t>
        <a:bodyPr/>
        <a:lstStyle/>
        <a:p>
          <a:endParaRPr lang="en-US"/>
        </a:p>
      </dgm:t>
    </dgm:pt>
    <dgm:pt modelId="{DDF93E3D-7915-4A44-88BC-5B4AB44BACA8}">
      <dgm:prSet phldrT="[Text]" custT="1"/>
      <dgm:spPr/>
      <dgm:t>
        <a:bodyPr/>
        <a:lstStyle/>
        <a:p>
          <a:r>
            <a:rPr lang="en-US" sz="1800" dirty="0"/>
            <a:t>Library</a:t>
          </a:r>
        </a:p>
      </dgm:t>
    </dgm:pt>
    <dgm:pt modelId="{AD01A08E-DEE3-4330-BF5E-4FB427F41E2F}" type="parTrans" cxnId="{FACCE4E8-4940-454D-9DFF-FFDDB4DD694F}">
      <dgm:prSet/>
      <dgm:spPr/>
      <dgm:t>
        <a:bodyPr/>
        <a:lstStyle/>
        <a:p>
          <a:endParaRPr lang="en-US"/>
        </a:p>
      </dgm:t>
    </dgm:pt>
    <dgm:pt modelId="{DB820936-20D9-4AD5-809C-F4377897DDF7}" type="sibTrans" cxnId="{FACCE4E8-4940-454D-9DFF-FFDDB4DD694F}">
      <dgm:prSet/>
      <dgm:spPr/>
      <dgm:t>
        <a:bodyPr/>
        <a:lstStyle/>
        <a:p>
          <a:endParaRPr lang="en-US"/>
        </a:p>
      </dgm:t>
    </dgm:pt>
    <dgm:pt modelId="{D38C5F15-A573-49F2-ACEE-9EB519EE7FCB}">
      <dgm:prSet phldrT="[Text]" custT="1"/>
      <dgm:spPr/>
      <dgm:t>
        <a:bodyPr/>
        <a:lstStyle/>
        <a:p>
          <a:r>
            <a:rPr lang="en-US" sz="1800" dirty="0"/>
            <a:t>Parks and Recreation</a:t>
          </a:r>
        </a:p>
      </dgm:t>
    </dgm:pt>
    <dgm:pt modelId="{5D603121-E120-4BA7-8CAB-816ED57DD7F1}" type="parTrans" cxnId="{3DB878C9-260E-41E9-9559-24FA218218E1}">
      <dgm:prSet/>
      <dgm:spPr/>
      <dgm:t>
        <a:bodyPr/>
        <a:lstStyle/>
        <a:p>
          <a:endParaRPr lang="en-US"/>
        </a:p>
      </dgm:t>
    </dgm:pt>
    <dgm:pt modelId="{37ADF557-E3E7-4E91-BD93-74653BCFEB61}" type="sibTrans" cxnId="{3DB878C9-260E-41E9-9559-24FA218218E1}">
      <dgm:prSet/>
      <dgm:spPr/>
      <dgm:t>
        <a:bodyPr/>
        <a:lstStyle/>
        <a:p>
          <a:endParaRPr lang="en-US"/>
        </a:p>
      </dgm:t>
    </dgm:pt>
    <dgm:pt modelId="{ADBB3DF2-EE54-4E39-B07E-2B0AF32BCC9A}">
      <dgm:prSet phldrT="[Text]" custT="1"/>
      <dgm:spPr/>
      <dgm:t>
        <a:bodyPr/>
        <a:lstStyle/>
        <a:p>
          <a:r>
            <a:rPr lang="en-US" sz="1800" dirty="0"/>
            <a:t>Planning</a:t>
          </a:r>
        </a:p>
      </dgm:t>
    </dgm:pt>
    <dgm:pt modelId="{568B8342-94AE-4C50-9850-115B934572D8}" type="parTrans" cxnId="{5497783D-A96D-4777-8F25-00CB76251DBA}">
      <dgm:prSet/>
      <dgm:spPr/>
      <dgm:t>
        <a:bodyPr/>
        <a:lstStyle/>
        <a:p>
          <a:endParaRPr lang="en-US"/>
        </a:p>
      </dgm:t>
    </dgm:pt>
    <dgm:pt modelId="{57EB9870-EEC3-4C53-B8D9-5D788BBE82E9}" type="sibTrans" cxnId="{5497783D-A96D-4777-8F25-00CB76251DBA}">
      <dgm:prSet/>
      <dgm:spPr/>
      <dgm:t>
        <a:bodyPr/>
        <a:lstStyle/>
        <a:p>
          <a:endParaRPr lang="en-US"/>
        </a:p>
      </dgm:t>
    </dgm:pt>
    <dgm:pt modelId="{CDDE7D86-7930-4C8E-B70E-58AD1C17C672}">
      <dgm:prSet phldrT="[Text]" custT="1"/>
      <dgm:spPr/>
      <dgm:t>
        <a:bodyPr/>
        <a:lstStyle/>
        <a:p>
          <a:r>
            <a:rPr lang="en-US" sz="1800" dirty="0"/>
            <a:t>Police</a:t>
          </a:r>
        </a:p>
      </dgm:t>
    </dgm:pt>
    <dgm:pt modelId="{CC7AC932-8BF9-48E1-8CE0-0B0ABF11EB17}" type="parTrans" cxnId="{A6F7A57C-42B1-45A2-8AF4-A9920FDD1804}">
      <dgm:prSet/>
      <dgm:spPr/>
      <dgm:t>
        <a:bodyPr/>
        <a:lstStyle/>
        <a:p>
          <a:endParaRPr lang="en-US"/>
        </a:p>
      </dgm:t>
    </dgm:pt>
    <dgm:pt modelId="{8213F7BE-B0A4-46A0-8050-D5528F9FE208}" type="sibTrans" cxnId="{A6F7A57C-42B1-45A2-8AF4-A9920FDD1804}">
      <dgm:prSet/>
      <dgm:spPr/>
      <dgm:t>
        <a:bodyPr/>
        <a:lstStyle/>
        <a:p>
          <a:endParaRPr lang="en-US"/>
        </a:p>
      </dgm:t>
    </dgm:pt>
    <dgm:pt modelId="{5E757826-2FD5-4C77-983C-EB72BE89D5E1}">
      <dgm:prSet phldrT="[Text]"/>
      <dgm:spPr/>
      <dgm:t>
        <a:bodyPr/>
        <a:lstStyle/>
        <a:p>
          <a:pPr algn="r"/>
          <a:r>
            <a:rPr lang="en-US" b="1" dirty="0">
              <a:solidFill>
                <a:srgbClr val="B78739"/>
              </a:solidFill>
            </a:rPr>
            <a:t>FY 2025-2026 Proposed Budget</a:t>
          </a:r>
        </a:p>
      </dgm:t>
    </dgm:pt>
    <dgm:pt modelId="{6FD4FCFA-EB2B-4C91-96BF-CA768EAC0098}" type="sibTrans" cxnId="{80A0563A-2E59-4CAF-B6BF-299B78DD9B4F}">
      <dgm:prSet/>
      <dgm:spPr/>
      <dgm:t>
        <a:bodyPr/>
        <a:lstStyle/>
        <a:p>
          <a:endParaRPr lang="en-US"/>
        </a:p>
      </dgm:t>
    </dgm:pt>
    <dgm:pt modelId="{EFA1815C-8446-49E4-89CB-11BAD0817CF0}" type="parTrans" cxnId="{80A0563A-2E59-4CAF-B6BF-299B78DD9B4F}">
      <dgm:prSet/>
      <dgm:spPr/>
      <dgm:t>
        <a:bodyPr/>
        <a:lstStyle/>
        <a:p>
          <a:endParaRPr lang="en-US"/>
        </a:p>
      </dgm:t>
    </dgm:pt>
    <dgm:pt modelId="{E3777519-96E7-4D40-9FBD-9DFD7D71E670}">
      <dgm:prSet phldrT="[Text]" custT="1"/>
      <dgm:spPr/>
      <dgm:t>
        <a:bodyPr/>
        <a:lstStyle/>
        <a:p>
          <a:r>
            <a:rPr lang="en-US" sz="1800" dirty="0"/>
            <a:t>City Clerk’s Office</a:t>
          </a:r>
        </a:p>
      </dgm:t>
    </dgm:pt>
    <dgm:pt modelId="{64A0755A-94BE-4B57-B282-9A5D97B4A30C}" type="sibTrans" cxnId="{59DED370-3C22-41EE-BB85-9F9D7BCD4FFB}">
      <dgm:prSet/>
      <dgm:spPr/>
      <dgm:t>
        <a:bodyPr/>
        <a:lstStyle/>
        <a:p>
          <a:endParaRPr lang="en-US"/>
        </a:p>
      </dgm:t>
    </dgm:pt>
    <dgm:pt modelId="{DF29F7C0-E653-469A-BFAA-1AC0028DB0A5}" type="parTrans" cxnId="{59DED370-3C22-41EE-BB85-9F9D7BCD4FFB}">
      <dgm:prSet/>
      <dgm:spPr/>
      <dgm:t>
        <a:bodyPr/>
        <a:lstStyle/>
        <a:p>
          <a:endParaRPr lang="en-US"/>
        </a:p>
      </dgm:t>
    </dgm:pt>
    <dgm:pt modelId="{637E1BFA-F388-4D33-BF46-7BC426B01F1B}">
      <dgm:prSet phldrT="[Text]" custT="1"/>
      <dgm:spPr/>
      <dgm:t>
        <a:bodyPr/>
        <a:lstStyle/>
        <a:p>
          <a:r>
            <a:rPr lang="en-US" sz="1800" dirty="0"/>
            <a:t>Total Budget</a:t>
          </a:r>
        </a:p>
      </dgm:t>
    </dgm:pt>
    <dgm:pt modelId="{6F24D430-F7AB-4BCB-9E2B-DD772B12BF9C}" type="parTrans" cxnId="{95AFD1ED-6CD9-4D49-A68A-08381060B3CC}">
      <dgm:prSet/>
      <dgm:spPr/>
      <dgm:t>
        <a:bodyPr/>
        <a:lstStyle/>
        <a:p>
          <a:endParaRPr lang="en-US"/>
        </a:p>
      </dgm:t>
    </dgm:pt>
    <dgm:pt modelId="{1A906403-E14D-4CCE-B9A5-00FDF7581326}" type="sibTrans" cxnId="{95AFD1ED-6CD9-4D49-A68A-08381060B3CC}">
      <dgm:prSet/>
      <dgm:spPr/>
      <dgm:t>
        <a:bodyPr/>
        <a:lstStyle/>
        <a:p>
          <a:endParaRPr lang="en-US"/>
        </a:p>
      </dgm:t>
    </dgm:pt>
    <dgm:pt modelId="{BA13DE86-2D26-487A-8AA4-8916784F23FF}">
      <dgm:prSet phldrT="[Text]" custT="1"/>
      <dgm:spPr/>
      <dgm:t>
        <a:bodyPr/>
        <a:lstStyle/>
        <a:p>
          <a:r>
            <a:rPr lang="en-US" sz="1800" dirty="0"/>
            <a:t>Funds | Revenues | Expenditures</a:t>
          </a:r>
        </a:p>
      </dgm:t>
    </dgm:pt>
    <dgm:pt modelId="{3013601A-729A-4FAF-B235-0693A2E1FE2E}" type="parTrans" cxnId="{8202AA00-4B94-47B4-9017-4142F165732F}">
      <dgm:prSet/>
      <dgm:spPr/>
      <dgm:t>
        <a:bodyPr/>
        <a:lstStyle/>
        <a:p>
          <a:endParaRPr lang="en-US"/>
        </a:p>
      </dgm:t>
    </dgm:pt>
    <dgm:pt modelId="{98343484-CDEC-40E3-99BC-8467BB59B91F}" type="sibTrans" cxnId="{8202AA00-4B94-47B4-9017-4142F165732F}">
      <dgm:prSet/>
      <dgm:spPr/>
      <dgm:t>
        <a:bodyPr/>
        <a:lstStyle/>
        <a:p>
          <a:endParaRPr lang="en-US"/>
        </a:p>
      </dgm:t>
    </dgm:pt>
    <dgm:pt modelId="{D3AAB740-24ED-4013-870C-97128C53CB7D}">
      <dgm:prSet phldrT="[Text]" custT="1"/>
      <dgm:spPr/>
      <dgm:t>
        <a:bodyPr/>
        <a:lstStyle/>
        <a:p>
          <a:r>
            <a:rPr lang="en-US" sz="1800" dirty="0"/>
            <a:t>Public Works – General Fund Portion</a:t>
          </a:r>
        </a:p>
      </dgm:t>
    </dgm:pt>
    <dgm:pt modelId="{B887A696-C491-4AC7-8855-70FFA8357E2E}" type="parTrans" cxnId="{8B37522E-2455-4147-989A-CFB132480A20}">
      <dgm:prSet/>
      <dgm:spPr/>
      <dgm:t>
        <a:bodyPr/>
        <a:lstStyle/>
        <a:p>
          <a:endParaRPr lang="en-US"/>
        </a:p>
      </dgm:t>
    </dgm:pt>
    <dgm:pt modelId="{7513C83A-9902-4CA1-AD95-59543943F151}" type="sibTrans" cxnId="{8B37522E-2455-4147-989A-CFB132480A20}">
      <dgm:prSet/>
      <dgm:spPr/>
      <dgm:t>
        <a:bodyPr/>
        <a:lstStyle/>
        <a:p>
          <a:endParaRPr lang="en-US"/>
        </a:p>
      </dgm:t>
    </dgm:pt>
    <dgm:pt modelId="{20B3A482-E2A4-4F2C-A35E-7DD901B62542}" type="pres">
      <dgm:prSet presAssocID="{E7FFF102-770B-41E7-947E-2E9C7A0BED8E}" presName="Name0" presStyleCnt="0">
        <dgm:presLayoutVars>
          <dgm:chMax/>
          <dgm:chPref val="3"/>
          <dgm:dir/>
          <dgm:animOne val="branch"/>
          <dgm:animLvl val="lvl"/>
        </dgm:presLayoutVars>
      </dgm:prSet>
      <dgm:spPr/>
    </dgm:pt>
    <dgm:pt modelId="{7E7BCE14-6C85-4B9C-9543-A4B323F48C9F}" type="pres">
      <dgm:prSet presAssocID="{7E4AD8E6-B9F8-49DB-B1DB-954742069D12}" presName="composite" presStyleCnt="0"/>
      <dgm:spPr/>
    </dgm:pt>
    <dgm:pt modelId="{EC91E9FE-003A-498B-909D-6165BD585216}" type="pres">
      <dgm:prSet presAssocID="{7E4AD8E6-B9F8-49DB-B1DB-954742069D12}" presName="FirstChild" presStyleLbl="revTx" presStyleIdx="0" presStyleCnt="4" custScaleX="68866" custScaleY="44897" custLinFactNeighborX="6902" custLinFactNeighborY="11673">
        <dgm:presLayoutVars>
          <dgm:chMax val="0"/>
          <dgm:chPref val="0"/>
          <dgm:bulletEnabled val="1"/>
        </dgm:presLayoutVars>
      </dgm:prSet>
      <dgm:spPr/>
    </dgm:pt>
    <dgm:pt modelId="{83801B53-D892-4E13-BFDA-8B70DF160C7A}" type="pres">
      <dgm:prSet presAssocID="{7E4AD8E6-B9F8-49DB-B1DB-954742069D12}" presName="Parent" presStyleLbl="alignNode1" presStyleIdx="0" presStyleCnt="2" custScaleX="181250" custScaleY="44897" custLinFactNeighborX="30694" custLinFactNeighborY="13793">
        <dgm:presLayoutVars>
          <dgm:chMax val="3"/>
          <dgm:chPref val="3"/>
          <dgm:bulletEnabled val="1"/>
        </dgm:presLayoutVars>
      </dgm:prSet>
      <dgm:spPr/>
    </dgm:pt>
    <dgm:pt modelId="{F916B7A9-D6D5-4A0B-9073-147C55EB63AE}" type="pres">
      <dgm:prSet presAssocID="{7E4AD8E6-B9F8-49DB-B1DB-954742069D12}" presName="Accent" presStyleLbl="parChTrans1D1" presStyleIdx="0" presStyleCnt="2" custLinFactY="-18126" custLinFactNeighborX="-5281" custLinFactNeighborY="-100000"/>
      <dgm:spPr/>
    </dgm:pt>
    <dgm:pt modelId="{54527E3E-3E4B-4DFD-8439-124D9D7992DA}" type="pres">
      <dgm:prSet presAssocID="{7E4AD8E6-B9F8-49DB-B1DB-954742069D12}" presName="Child" presStyleLbl="revTx" presStyleIdx="1" presStyleCnt="4" custScaleX="91977" custScaleY="63550" custLinFactNeighborY="42527">
        <dgm:presLayoutVars>
          <dgm:chMax val="0"/>
          <dgm:chPref val="0"/>
          <dgm:bulletEnabled val="1"/>
        </dgm:presLayoutVars>
      </dgm:prSet>
      <dgm:spPr/>
    </dgm:pt>
    <dgm:pt modelId="{78AACAC9-DA6D-4C33-B998-11D14D6C48A2}" type="pres">
      <dgm:prSet presAssocID="{DB3F13ED-1C0B-4C7A-B51E-13E883990565}" presName="sibTrans" presStyleCnt="0"/>
      <dgm:spPr/>
    </dgm:pt>
    <dgm:pt modelId="{7ECF3DAD-3A2B-4365-9319-72BCF83C874D}" type="pres">
      <dgm:prSet presAssocID="{13986108-A265-4ED6-AE57-29D7C7EE3C14}" presName="composite" presStyleCnt="0"/>
      <dgm:spPr/>
    </dgm:pt>
    <dgm:pt modelId="{61F3D17F-135E-4028-93CC-C864D3E096AB}" type="pres">
      <dgm:prSet presAssocID="{13986108-A265-4ED6-AE57-29D7C7EE3C14}" presName="FirstChild" presStyleLbl="revTx" presStyleIdx="2" presStyleCnt="4" custScaleX="75912" custScaleY="59507" custLinFactNeighborX="-5135" custLinFactNeighborY="-12735">
        <dgm:presLayoutVars>
          <dgm:chMax val="0"/>
          <dgm:chPref val="0"/>
          <dgm:bulletEnabled val="1"/>
        </dgm:presLayoutVars>
      </dgm:prSet>
      <dgm:spPr/>
    </dgm:pt>
    <dgm:pt modelId="{4AABEBEC-CEEC-4290-93BB-3A16E4BA6FB6}" type="pres">
      <dgm:prSet presAssocID="{13986108-A265-4ED6-AE57-29D7C7EE3C14}" presName="Parent" presStyleLbl="alignNode1" presStyleIdx="1" presStyleCnt="2" custScaleX="180875" custScaleY="51721" custLinFactNeighborX="30169" custLinFactNeighborY="-7457">
        <dgm:presLayoutVars>
          <dgm:chMax val="3"/>
          <dgm:chPref val="3"/>
          <dgm:bulletEnabled val="1"/>
        </dgm:presLayoutVars>
      </dgm:prSet>
      <dgm:spPr/>
    </dgm:pt>
    <dgm:pt modelId="{E8A2B1A1-C2D0-45ED-9B4C-450DA62230F8}" type="pres">
      <dgm:prSet presAssocID="{13986108-A265-4ED6-AE57-29D7C7EE3C14}" presName="Accent" presStyleLbl="parChTrans1D1" presStyleIdx="1" presStyleCnt="2" custLinFactY="-300000" custLinFactNeighborX="-5257" custLinFactNeighborY="-379323"/>
      <dgm:spPr/>
    </dgm:pt>
    <dgm:pt modelId="{DC6806C9-4D74-46DC-9BD8-008CBFC54AE7}" type="pres">
      <dgm:prSet presAssocID="{13986108-A265-4ED6-AE57-29D7C7EE3C14}" presName="Child" presStyleLbl="revTx" presStyleIdx="3" presStyleCnt="4" custScaleX="94855" custLinFactNeighborY="-25138">
        <dgm:presLayoutVars>
          <dgm:chMax val="0"/>
          <dgm:chPref val="0"/>
          <dgm:bulletEnabled val="1"/>
        </dgm:presLayoutVars>
      </dgm:prSet>
      <dgm:spPr/>
    </dgm:pt>
  </dgm:ptLst>
  <dgm:cxnLst>
    <dgm:cxn modelId="{8202AA00-4B94-47B4-9017-4142F165732F}" srcId="{7E4AD8E6-B9F8-49DB-B1DB-954742069D12}" destId="{BA13DE86-2D26-487A-8AA4-8916784F23FF}" srcOrd="2" destOrd="0" parTransId="{3013601A-729A-4FAF-B235-0693A2E1FE2E}" sibTransId="{98343484-CDEC-40E3-99BC-8467BB59B91F}"/>
    <dgm:cxn modelId="{EA056206-A69A-442B-A9D0-CB4E3DAF70E9}" type="presOf" srcId="{1E2338D6-7698-4092-8EB2-981466B991EF}" destId="{DC6806C9-4D74-46DC-9BD8-008CBFC54AE7}" srcOrd="0" destOrd="5" presId="urn:microsoft.com/office/officeart/2011/layout/TabList"/>
    <dgm:cxn modelId="{FEB51C1B-F2DC-4B8D-BA11-491778FF5742}" srcId="{13986108-A265-4ED6-AE57-29D7C7EE3C14}" destId="{875ED7CB-CC10-4C9E-ABEE-3365DA74E5FB}" srcOrd="7" destOrd="0" parTransId="{628345FC-09FD-46EF-80FA-8C4A0A155B78}" sibTransId="{0850B4A9-36A8-4541-BF09-3F20644FD07C}"/>
    <dgm:cxn modelId="{C138D41B-DC35-4867-A4F3-13664E1F55E5}" type="presOf" srcId="{96359346-A9EF-4FA7-A364-C06A356B8777}" destId="{DC6806C9-4D74-46DC-9BD8-008CBFC54AE7}" srcOrd="0" destOrd="2" presId="urn:microsoft.com/office/officeart/2011/layout/TabList"/>
    <dgm:cxn modelId="{34604120-F693-4BD9-8CBE-71C3C9F03484}" type="presOf" srcId="{5E757826-2FD5-4C77-983C-EB72BE89D5E1}" destId="{EC91E9FE-003A-498B-909D-6165BD585216}" srcOrd="0" destOrd="0" presId="urn:microsoft.com/office/officeart/2011/layout/TabList"/>
    <dgm:cxn modelId="{8B37522E-2455-4147-989A-CFB132480A20}" srcId="{13986108-A265-4ED6-AE57-29D7C7EE3C14}" destId="{D3AAB740-24ED-4013-870C-97128C53CB7D}" srcOrd="10" destOrd="0" parTransId="{B887A696-C491-4AC7-8855-70FFA8357E2E}" sibTransId="{7513C83A-9902-4CA1-AD95-59543943F151}"/>
    <dgm:cxn modelId="{70E49439-73F4-4D31-8C00-675A179219EC}" type="presOf" srcId="{E7FFF102-770B-41E7-947E-2E9C7A0BED8E}" destId="{20B3A482-E2A4-4F2C-A35E-7DD901B62542}" srcOrd="0" destOrd="0" presId="urn:microsoft.com/office/officeart/2011/layout/TabList"/>
    <dgm:cxn modelId="{80A0563A-2E59-4CAF-B6BF-299B78DD9B4F}" srcId="{7E4AD8E6-B9F8-49DB-B1DB-954742069D12}" destId="{5E757826-2FD5-4C77-983C-EB72BE89D5E1}" srcOrd="0" destOrd="0" parTransId="{EFA1815C-8446-49E4-89CB-11BAD0817CF0}" sibTransId="{6FD4FCFA-EB2B-4C91-96BF-CA768EAC0098}"/>
    <dgm:cxn modelId="{5497783D-A96D-4777-8F25-00CB76251DBA}" srcId="{13986108-A265-4ED6-AE57-29D7C7EE3C14}" destId="{ADBB3DF2-EE54-4E39-B07E-2B0AF32BCC9A}" srcOrd="8" destOrd="0" parTransId="{568B8342-94AE-4C50-9850-115B934572D8}" sibTransId="{57EB9870-EEC3-4C53-B8D9-5D788BBE82E9}"/>
    <dgm:cxn modelId="{25A05660-EE1D-4CED-A14C-29569D5DFC47}" type="presOf" srcId="{BA13DE86-2D26-487A-8AA4-8916784F23FF}" destId="{54527E3E-3E4B-4DFD-8439-124D9D7992DA}" srcOrd="0" destOrd="1" presId="urn:microsoft.com/office/officeart/2011/layout/TabList"/>
    <dgm:cxn modelId="{93BD8762-A877-45C7-B0CA-C4CF645C2407}" srcId="{13986108-A265-4ED6-AE57-29D7C7EE3C14}" destId="{1E2338D6-7698-4092-8EB2-981466B991EF}" srcOrd="6" destOrd="0" parTransId="{A660C014-1A2D-4016-81EB-E0C6DF3D96B4}" sibTransId="{4071490C-EF04-4AF2-8EF8-16353A07B742}"/>
    <dgm:cxn modelId="{7F33E165-C991-4E22-AA89-69CA560BD628}" type="presOf" srcId="{BEBB90AB-B4F5-4A2E-B074-7006268AE5E5}" destId="{54527E3E-3E4B-4DFD-8439-124D9D7992DA}" srcOrd="0" destOrd="3" presId="urn:microsoft.com/office/officeart/2011/layout/TabList"/>
    <dgm:cxn modelId="{59DED370-3C22-41EE-BB85-9F9D7BCD4FFB}" srcId="{13986108-A265-4ED6-AE57-29D7C7EE3C14}" destId="{E3777519-96E7-4D40-9FBD-9DFD7D71E670}" srcOrd="1" destOrd="0" parTransId="{DF29F7C0-E653-469A-BFAA-1AC0028DB0A5}" sibTransId="{64A0755A-94BE-4B57-B282-9A5D97B4A30C}"/>
    <dgm:cxn modelId="{D3F76772-AB47-44CD-BEBC-E77C02F449BC}" type="presOf" srcId="{DDF93E3D-7915-4A44-88BC-5B4AB44BACA8}" destId="{DC6806C9-4D74-46DC-9BD8-008CBFC54AE7}" srcOrd="0" destOrd="8" presId="urn:microsoft.com/office/officeart/2011/layout/TabList"/>
    <dgm:cxn modelId="{1B6E3377-7009-43D8-95B9-EA99950DCE1F}" type="presOf" srcId="{CF0E985B-6F3E-486C-B43C-2CA109B7096C}" destId="{DC6806C9-4D74-46DC-9BD8-008CBFC54AE7}" srcOrd="0" destOrd="3" presId="urn:microsoft.com/office/officeart/2011/layout/TabList"/>
    <dgm:cxn modelId="{10F2E77B-2C6B-4C56-8670-02DF73CA52FB}" srcId="{13986108-A265-4ED6-AE57-29D7C7EE3C14}" destId="{8C75142D-3475-4350-8ACD-594E76AE16CA}" srcOrd="5" destOrd="0" parTransId="{8B84961F-E2B9-4276-A503-F79B153BFB2B}" sibTransId="{A60A1230-819F-4FB2-830B-0FEF373D9C9C}"/>
    <dgm:cxn modelId="{A6F7A57C-42B1-45A2-8AF4-A9920FDD1804}" srcId="{13986108-A265-4ED6-AE57-29D7C7EE3C14}" destId="{CDDE7D86-7930-4C8E-B70E-58AD1C17C672}" srcOrd="9" destOrd="0" parTransId="{CC7AC932-8BF9-48E1-8CE0-0B0ABF11EB17}" sibTransId="{8213F7BE-B0A4-46A0-8050-D5528F9FE208}"/>
    <dgm:cxn modelId="{28E14B83-FC68-4501-BB5F-97B1DCEFD932}" type="presOf" srcId="{E3777519-96E7-4D40-9FBD-9DFD7D71E670}" destId="{DC6806C9-4D74-46DC-9BD8-008CBFC54AE7}" srcOrd="0" destOrd="0" presId="urn:microsoft.com/office/officeart/2011/layout/TabList"/>
    <dgm:cxn modelId="{BD2BCD85-C246-4D2E-B21B-FE91479B0235}" type="presOf" srcId="{BEE39F17-9533-4DE3-A67E-A5F0285B2656}" destId="{DC6806C9-4D74-46DC-9BD8-008CBFC54AE7}" srcOrd="0" destOrd="7" presId="urn:microsoft.com/office/officeart/2011/layout/TabList"/>
    <dgm:cxn modelId="{1DFBDA96-63AB-4AF3-9D8B-C2542B42A61A}" type="presOf" srcId="{D3AAB740-24ED-4013-870C-97128C53CB7D}" destId="{DC6806C9-4D74-46DC-9BD8-008CBFC54AE7}" srcOrd="0" destOrd="12" presId="urn:microsoft.com/office/officeart/2011/layout/TabList"/>
    <dgm:cxn modelId="{0C9E809B-EB42-46A5-A1E1-3B4C979F9D40}" type="presOf" srcId="{D38C5F15-A573-49F2-ACEE-9EB519EE7FCB}" destId="{DC6806C9-4D74-46DC-9BD8-008CBFC54AE7}" srcOrd="0" destOrd="9" presId="urn:microsoft.com/office/officeart/2011/layout/TabList"/>
    <dgm:cxn modelId="{01FF70AB-CCE5-403F-8637-8A0A3DCA837D}" srcId="{13986108-A265-4ED6-AE57-29D7C7EE3C14}" destId="{CF0E985B-6F3E-486C-B43C-2CA109B7096C}" srcOrd="4" destOrd="0" parTransId="{32DF8C6A-699C-494E-ACF3-0D3FCC6CC340}" sibTransId="{EE6DC153-9FA8-4C02-A036-F2AF47BD496C}"/>
    <dgm:cxn modelId="{3755C1AB-8C8E-41DD-9EA6-837866A0148C}" type="presOf" srcId="{8C75142D-3475-4350-8ACD-594E76AE16CA}" destId="{DC6806C9-4D74-46DC-9BD8-008CBFC54AE7}" srcOrd="0" destOrd="4" presId="urn:microsoft.com/office/officeart/2011/layout/TabList"/>
    <dgm:cxn modelId="{02B09FB2-E57A-46EC-A3D9-AA152B61F23F}" srcId="{E7FFF102-770B-41E7-947E-2E9C7A0BED8E}" destId="{13986108-A265-4ED6-AE57-29D7C7EE3C14}" srcOrd="1" destOrd="0" parTransId="{F8D4DD87-85AD-475E-8CE2-82E1CBA332D6}" sibTransId="{A5E66A7D-88B7-41C3-988F-B2CB7046993B}"/>
    <dgm:cxn modelId="{FFE154B5-D666-4A53-B800-504747E40A73}" type="presOf" srcId="{CDDE7D86-7930-4C8E-B70E-58AD1C17C672}" destId="{DC6806C9-4D74-46DC-9BD8-008CBFC54AE7}" srcOrd="0" destOrd="11" presId="urn:microsoft.com/office/officeart/2011/layout/TabList"/>
    <dgm:cxn modelId="{7FD6C1BA-9132-4A3C-A6C3-AD0D4BCF3AEE}" srcId="{E7FFF102-770B-41E7-947E-2E9C7A0BED8E}" destId="{7E4AD8E6-B9F8-49DB-B1DB-954742069D12}" srcOrd="0" destOrd="0" parTransId="{D0EB4A98-B690-42D3-A3A8-DF3BBFC49FA7}" sibTransId="{DB3F13ED-1C0B-4C7A-B51E-13E883990565}"/>
    <dgm:cxn modelId="{28AACABA-BA47-4B9A-B9D9-4BBE41B7464E}" type="presOf" srcId="{A8D7DE5A-B598-4A41-AA1F-FCA9770D788C}" destId="{54527E3E-3E4B-4DFD-8439-124D9D7992DA}" srcOrd="0" destOrd="2" presId="urn:microsoft.com/office/officeart/2011/layout/TabList"/>
    <dgm:cxn modelId="{618A7BC1-5337-4CF1-80B1-170620789E16}" srcId="{13986108-A265-4ED6-AE57-29D7C7EE3C14}" destId="{D27FF0ED-C419-4B64-8C42-842E3D7EB4FA}" srcOrd="0" destOrd="0" parTransId="{358DD802-C052-4871-A106-A03981C3271C}" sibTransId="{83FECBB9-8CBC-4FB7-B86B-DF8A4C72829D}"/>
    <dgm:cxn modelId="{A28267C7-C924-4DEB-A80D-583800A2E92E}" srcId="{875ED7CB-CC10-4C9E-ABEE-3365DA74E5FB}" destId="{BEE39F17-9533-4DE3-A67E-A5F0285B2656}" srcOrd="0" destOrd="0" parTransId="{F897543F-9651-442F-860A-1418910F0C7C}" sibTransId="{CF65F73C-1618-49E2-8C0A-E3F8F0650926}"/>
    <dgm:cxn modelId="{3DB878C9-260E-41E9-9559-24FA218218E1}" srcId="{875ED7CB-CC10-4C9E-ABEE-3365DA74E5FB}" destId="{D38C5F15-A573-49F2-ACEE-9EB519EE7FCB}" srcOrd="2" destOrd="0" parTransId="{5D603121-E120-4BA7-8CAB-816ED57DD7F1}" sibTransId="{37ADF557-E3E7-4E91-BD93-74653BCFEB61}"/>
    <dgm:cxn modelId="{869262CA-0387-4CB4-B1A7-1D97AF52AF5E}" type="presOf" srcId="{E840D5B5-BBFD-4D1E-8C53-3453193CD0C5}" destId="{DC6806C9-4D74-46DC-9BD8-008CBFC54AE7}" srcOrd="0" destOrd="1" presId="urn:microsoft.com/office/officeart/2011/layout/TabList"/>
    <dgm:cxn modelId="{FD6933CE-1994-447A-913E-F4DB3C60E117}" type="presOf" srcId="{875ED7CB-CC10-4C9E-ABEE-3365DA74E5FB}" destId="{DC6806C9-4D74-46DC-9BD8-008CBFC54AE7}" srcOrd="0" destOrd="6" presId="urn:microsoft.com/office/officeart/2011/layout/TabList"/>
    <dgm:cxn modelId="{6CBC30D0-514C-4B4D-A506-719EB433C0FE}" srcId="{7E4AD8E6-B9F8-49DB-B1DB-954742069D12}" destId="{A8D7DE5A-B598-4A41-AA1F-FCA9770D788C}" srcOrd="3" destOrd="0" parTransId="{B96498F6-245F-4691-86BD-65B8C2DFA356}" sibTransId="{7903B097-FD70-4F7C-83D3-65C4235DA9D0}"/>
    <dgm:cxn modelId="{EA29A5DA-75BE-43BC-806E-95286112B232}" type="presOf" srcId="{ADBB3DF2-EE54-4E39-B07E-2B0AF32BCC9A}" destId="{DC6806C9-4D74-46DC-9BD8-008CBFC54AE7}" srcOrd="0" destOrd="10" presId="urn:microsoft.com/office/officeart/2011/layout/TabList"/>
    <dgm:cxn modelId="{49867EDD-87AC-4201-928B-DF646264AF3D}" type="presOf" srcId="{13986108-A265-4ED6-AE57-29D7C7EE3C14}" destId="{4AABEBEC-CEEC-4290-93BB-3A16E4BA6FB6}" srcOrd="0" destOrd="0" presId="urn:microsoft.com/office/officeart/2011/layout/TabList"/>
    <dgm:cxn modelId="{8BE7E4DD-E058-43C2-B05C-B8EAB23D2FB2}" type="presOf" srcId="{637E1BFA-F388-4D33-BF46-7BC426B01F1B}" destId="{54527E3E-3E4B-4DFD-8439-124D9D7992DA}" srcOrd="0" destOrd="0" presId="urn:microsoft.com/office/officeart/2011/layout/TabList"/>
    <dgm:cxn modelId="{10C331DE-3560-4311-BD99-FEB2A12EA4EF}" type="presOf" srcId="{7E4AD8E6-B9F8-49DB-B1DB-954742069D12}" destId="{83801B53-D892-4E13-BFDA-8B70DF160C7A}" srcOrd="0" destOrd="0" presId="urn:microsoft.com/office/officeart/2011/layout/TabList"/>
    <dgm:cxn modelId="{848B6CE1-4C7E-4C2F-8864-39507E66E723}" srcId="{7E4AD8E6-B9F8-49DB-B1DB-954742069D12}" destId="{BEBB90AB-B4F5-4A2E-B074-7006268AE5E5}" srcOrd="4" destOrd="0" parTransId="{68FE1434-2689-4C1A-B142-9FA78C4672C8}" sibTransId="{82074A3C-F7AB-4F81-BA8D-B2D4134D2A1A}"/>
    <dgm:cxn modelId="{9476C5E8-00C7-45E4-969D-BEAAE9621B02}" srcId="{13986108-A265-4ED6-AE57-29D7C7EE3C14}" destId="{96359346-A9EF-4FA7-A364-C06A356B8777}" srcOrd="3" destOrd="0" parTransId="{E95D95C7-634C-4F13-B354-2E7EF30C210C}" sibTransId="{FCB87958-647C-40E0-8AB4-D5D8D307ABEC}"/>
    <dgm:cxn modelId="{FACCE4E8-4940-454D-9DFF-FFDDB4DD694F}" srcId="{875ED7CB-CC10-4C9E-ABEE-3365DA74E5FB}" destId="{DDF93E3D-7915-4A44-88BC-5B4AB44BACA8}" srcOrd="1" destOrd="0" parTransId="{AD01A08E-DEE3-4330-BF5E-4FB427F41E2F}" sibTransId="{DB820936-20D9-4AD5-809C-F4377897DDF7}"/>
    <dgm:cxn modelId="{95AFD1ED-6CD9-4D49-A68A-08381060B3CC}" srcId="{7E4AD8E6-B9F8-49DB-B1DB-954742069D12}" destId="{637E1BFA-F388-4D33-BF46-7BC426B01F1B}" srcOrd="1" destOrd="0" parTransId="{6F24D430-F7AB-4BCB-9E2B-DD772B12BF9C}" sibTransId="{1A906403-E14D-4CCE-B9A5-00FDF7581326}"/>
    <dgm:cxn modelId="{E95850F1-E1FA-40AC-B94A-EE004EFA189F}" type="presOf" srcId="{D27FF0ED-C419-4B64-8C42-842E3D7EB4FA}" destId="{61F3D17F-135E-4028-93CC-C864D3E096AB}" srcOrd="0" destOrd="0" presId="urn:microsoft.com/office/officeart/2011/layout/TabList"/>
    <dgm:cxn modelId="{968F20FC-358A-48EC-9358-367356156993}" srcId="{13986108-A265-4ED6-AE57-29D7C7EE3C14}" destId="{E840D5B5-BBFD-4D1E-8C53-3453193CD0C5}" srcOrd="2" destOrd="0" parTransId="{848C542F-9824-480C-9A6E-9E83B3EA4477}" sibTransId="{94AA1942-D363-45CB-923E-F0997376C581}"/>
    <dgm:cxn modelId="{CFE24AB0-4C50-48CD-BA8E-10FBE46B152C}" type="presParOf" srcId="{20B3A482-E2A4-4F2C-A35E-7DD901B62542}" destId="{7E7BCE14-6C85-4B9C-9543-A4B323F48C9F}" srcOrd="0" destOrd="0" presId="urn:microsoft.com/office/officeart/2011/layout/TabList"/>
    <dgm:cxn modelId="{43367039-A441-44CF-8687-3CB428CAAD0D}" type="presParOf" srcId="{7E7BCE14-6C85-4B9C-9543-A4B323F48C9F}" destId="{EC91E9FE-003A-498B-909D-6165BD585216}" srcOrd="0" destOrd="0" presId="urn:microsoft.com/office/officeart/2011/layout/TabList"/>
    <dgm:cxn modelId="{12269A88-235C-4336-B50E-39116A057397}" type="presParOf" srcId="{7E7BCE14-6C85-4B9C-9543-A4B323F48C9F}" destId="{83801B53-D892-4E13-BFDA-8B70DF160C7A}" srcOrd="1" destOrd="0" presId="urn:microsoft.com/office/officeart/2011/layout/TabList"/>
    <dgm:cxn modelId="{EAB4C932-1739-44B9-8D58-9814EC10D561}" type="presParOf" srcId="{7E7BCE14-6C85-4B9C-9543-A4B323F48C9F}" destId="{F916B7A9-D6D5-4A0B-9073-147C55EB63AE}" srcOrd="2" destOrd="0" presId="urn:microsoft.com/office/officeart/2011/layout/TabList"/>
    <dgm:cxn modelId="{BBB0764D-D720-41E9-9F29-15B12D83366F}" type="presParOf" srcId="{20B3A482-E2A4-4F2C-A35E-7DD901B62542}" destId="{54527E3E-3E4B-4DFD-8439-124D9D7992DA}" srcOrd="1" destOrd="0" presId="urn:microsoft.com/office/officeart/2011/layout/TabList"/>
    <dgm:cxn modelId="{00661C18-A798-4E98-85CE-4AC6BE938A34}" type="presParOf" srcId="{20B3A482-E2A4-4F2C-A35E-7DD901B62542}" destId="{78AACAC9-DA6D-4C33-B998-11D14D6C48A2}" srcOrd="2" destOrd="0" presId="urn:microsoft.com/office/officeart/2011/layout/TabList"/>
    <dgm:cxn modelId="{2B54B384-D152-409C-86C8-1D322C1F0709}" type="presParOf" srcId="{20B3A482-E2A4-4F2C-A35E-7DD901B62542}" destId="{7ECF3DAD-3A2B-4365-9319-72BCF83C874D}" srcOrd="3" destOrd="0" presId="urn:microsoft.com/office/officeart/2011/layout/TabList"/>
    <dgm:cxn modelId="{B05B602F-7087-48B9-8D1D-1A2F73116200}" type="presParOf" srcId="{7ECF3DAD-3A2B-4365-9319-72BCF83C874D}" destId="{61F3D17F-135E-4028-93CC-C864D3E096AB}" srcOrd="0" destOrd="0" presId="urn:microsoft.com/office/officeart/2011/layout/TabList"/>
    <dgm:cxn modelId="{A50FFF79-FE8C-40F8-83F6-FDCFD4DA4BC6}" type="presParOf" srcId="{7ECF3DAD-3A2B-4365-9319-72BCF83C874D}" destId="{4AABEBEC-CEEC-4290-93BB-3A16E4BA6FB6}" srcOrd="1" destOrd="0" presId="urn:microsoft.com/office/officeart/2011/layout/TabList"/>
    <dgm:cxn modelId="{47CF17F0-9EB5-4E2F-A205-6AAE66830E71}" type="presParOf" srcId="{7ECF3DAD-3A2B-4365-9319-72BCF83C874D}" destId="{E8A2B1A1-C2D0-45ED-9B4C-450DA62230F8}" srcOrd="2" destOrd="0" presId="urn:microsoft.com/office/officeart/2011/layout/TabList"/>
    <dgm:cxn modelId="{D7568B64-BBF1-4D3E-B4DB-31C88E770947}" type="presParOf" srcId="{20B3A482-E2A4-4F2C-A35E-7DD901B62542}" destId="{DC6806C9-4D74-46DC-9BD8-008CBFC54AE7}" srcOrd="4"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FFF102-770B-41E7-947E-2E9C7A0BED8E}"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7E4AD8E6-B9F8-49DB-B1DB-954742069D12}">
      <dgm:prSet phldrT="[Text]" custT="1"/>
      <dgm:spPr/>
      <dgm:t>
        <a:bodyPr/>
        <a:lstStyle/>
        <a:p>
          <a:r>
            <a:rPr lang="en-US" sz="2200" b="1" dirty="0"/>
            <a:t>Enterprise Funds</a:t>
          </a:r>
        </a:p>
      </dgm:t>
    </dgm:pt>
    <dgm:pt modelId="{D0EB4A98-B690-42D3-A3A8-DF3BBFC49FA7}" type="parTrans" cxnId="{7FD6C1BA-9132-4A3C-A6C3-AD0D4BCF3AEE}">
      <dgm:prSet/>
      <dgm:spPr/>
      <dgm:t>
        <a:bodyPr/>
        <a:lstStyle/>
        <a:p>
          <a:endParaRPr lang="en-US"/>
        </a:p>
      </dgm:t>
    </dgm:pt>
    <dgm:pt modelId="{DB3F13ED-1C0B-4C7A-B51E-13E883990565}" type="sibTrans" cxnId="{7FD6C1BA-9132-4A3C-A6C3-AD0D4BCF3AEE}">
      <dgm:prSet/>
      <dgm:spPr/>
      <dgm:t>
        <a:bodyPr/>
        <a:lstStyle/>
        <a:p>
          <a:endParaRPr lang="en-US"/>
        </a:p>
      </dgm:t>
    </dgm:pt>
    <dgm:pt modelId="{13986108-A265-4ED6-AE57-29D7C7EE3C14}">
      <dgm:prSet phldrT="[Text]" custT="1"/>
      <dgm:spPr/>
      <dgm:t>
        <a:bodyPr/>
        <a:lstStyle/>
        <a:p>
          <a:r>
            <a:rPr lang="en-US" sz="2200" b="1" dirty="0"/>
            <a:t>Internal Service Funds</a:t>
          </a:r>
        </a:p>
      </dgm:t>
    </dgm:pt>
    <dgm:pt modelId="{F8D4DD87-85AD-475E-8CE2-82E1CBA332D6}" type="parTrans" cxnId="{02B09FB2-E57A-46EC-A3D9-AA152B61F23F}">
      <dgm:prSet/>
      <dgm:spPr/>
      <dgm:t>
        <a:bodyPr/>
        <a:lstStyle/>
        <a:p>
          <a:endParaRPr lang="en-US"/>
        </a:p>
      </dgm:t>
    </dgm:pt>
    <dgm:pt modelId="{A5E66A7D-88B7-41C3-988F-B2CB7046993B}" type="sibTrans" cxnId="{02B09FB2-E57A-46EC-A3D9-AA152B61F23F}">
      <dgm:prSet/>
      <dgm:spPr/>
      <dgm:t>
        <a:bodyPr/>
        <a:lstStyle/>
        <a:p>
          <a:endParaRPr lang="en-US"/>
        </a:p>
      </dgm:t>
    </dgm:pt>
    <dgm:pt modelId="{D27FF0ED-C419-4B64-8C42-842E3D7EB4FA}">
      <dgm:prSet phldrT="[Text]" custT="1"/>
      <dgm:spPr/>
      <dgm:t>
        <a:bodyPr/>
        <a:lstStyle/>
        <a:p>
          <a:r>
            <a:rPr lang="en-US" sz="2200" b="1" dirty="0">
              <a:solidFill>
                <a:srgbClr val="B78739"/>
              </a:solidFill>
            </a:rPr>
            <a:t>Department Presentations</a:t>
          </a:r>
        </a:p>
      </dgm:t>
    </dgm:pt>
    <dgm:pt modelId="{358DD802-C052-4871-A106-A03981C3271C}" type="parTrans" cxnId="{618A7BC1-5337-4CF1-80B1-170620789E16}">
      <dgm:prSet/>
      <dgm:spPr/>
      <dgm:t>
        <a:bodyPr/>
        <a:lstStyle/>
        <a:p>
          <a:endParaRPr lang="en-US"/>
        </a:p>
      </dgm:t>
    </dgm:pt>
    <dgm:pt modelId="{83FECBB9-8CBC-4FB7-B86B-DF8A4C72829D}" type="sibTrans" cxnId="{618A7BC1-5337-4CF1-80B1-170620789E16}">
      <dgm:prSet/>
      <dgm:spPr/>
      <dgm:t>
        <a:bodyPr/>
        <a:lstStyle/>
        <a:p>
          <a:endParaRPr lang="en-US"/>
        </a:p>
      </dgm:t>
    </dgm:pt>
    <dgm:pt modelId="{C4388217-EDC8-4AC4-8451-E1B8008432DF}">
      <dgm:prSet phldrT="[Text]" custT="1"/>
      <dgm:spPr/>
      <dgm:t>
        <a:bodyPr/>
        <a:lstStyle/>
        <a:p>
          <a:r>
            <a:rPr lang="en-US" sz="1800" dirty="0"/>
            <a:t>Electric</a:t>
          </a:r>
        </a:p>
      </dgm:t>
    </dgm:pt>
    <dgm:pt modelId="{452F5CEB-DA93-4FFD-ADC6-CA9C341DCAD6}" type="sibTrans" cxnId="{1B4DE69C-4B35-494B-996F-EFCAC56D7C73}">
      <dgm:prSet/>
      <dgm:spPr/>
      <dgm:t>
        <a:bodyPr/>
        <a:lstStyle/>
        <a:p>
          <a:endParaRPr lang="en-US"/>
        </a:p>
      </dgm:t>
    </dgm:pt>
    <dgm:pt modelId="{B0714692-ADD9-4384-939B-64BD9DB49773}" type="parTrans" cxnId="{1B4DE69C-4B35-494B-996F-EFCAC56D7C73}">
      <dgm:prSet/>
      <dgm:spPr/>
      <dgm:t>
        <a:bodyPr/>
        <a:lstStyle/>
        <a:p>
          <a:endParaRPr lang="en-US"/>
        </a:p>
      </dgm:t>
    </dgm:pt>
    <dgm:pt modelId="{5E757826-2FD5-4C77-983C-EB72BE89D5E1}">
      <dgm:prSet phldrT="[Text]" custT="1"/>
      <dgm:spPr/>
      <dgm:t>
        <a:bodyPr/>
        <a:lstStyle/>
        <a:p>
          <a:r>
            <a:rPr lang="en-US" sz="2200" b="1" dirty="0">
              <a:solidFill>
                <a:srgbClr val="B78739"/>
              </a:solidFill>
            </a:rPr>
            <a:t>Department Presentations</a:t>
          </a:r>
        </a:p>
      </dgm:t>
    </dgm:pt>
    <dgm:pt modelId="{6FD4FCFA-EB2B-4C91-96BF-CA768EAC0098}" type="sibTrans" cxnId="{80A0563A-2E59-4CAF-B6BF-299B78DD9B4F}">
      <dgm:prSet/>
      <dgm:spPr/>
      <dgm:t>
        <a:bodyPr/>
        <a:lstStyle/>
        <a:p>
          <a:endParaRPr lang="en-US"/>
        </a:p>
      </dgm:t>
    </dgm:pt>
    <dgm:pt modelId="{EFA1815C-8446-49E4-89CB-11BAD0817CF0}" type="parTrans" cxnId="{80A0563A-2E59-4CAF-B6BF-299B78DD9B4F}">
      <dgm:prSet/>
      <dgm:spPr/>
      <dgm:t>
        <a:bodyPr/>
        <a:lstStyle/>
        <a:p>
          <a:endParaRPr lang="en-US"/>
        </a:p>
      </dgm:t>
    </dgm:pt>
    <dgm:pt modelId="{6081369B-8EC9-41DE-B1FF-7AC88C1B3EF6}">
      <dgm:prSet phldrT="[Text]" custT="1"/>
      <dgm:spPr/>
      <dgm:t>
        <a:bodyPr/>
        <a:lstStyle/>
        <a:p>
          <a:r>
            <a:rPr lang="en-US" sz="1800" dirty="0"/>
            <a:t>Fiber Optic</a:t>
          </a:r>
        </a:p>
      </dgm:t>
    </dgm:pt>
    <dgm:pt modelId="{08DE0B23-96DE-4C60-8E57-DE86F586FE66}" type="parTrans" cxnId="{CB39053F-56C2-407B-A8AF-5C3751445565}">
      <dgm:prSet/>
      <dgm:spPr/>
      <dgm:t>
        <a:bodyPr/>
        <a:lstStyle/>
        <a:p>
          <a:endParaRPr lang="en-US"/>
        </a:p>
      </dgm:t>
    </dgm:pt>
    <dgm:pt modelId="{47F37A1B-F448-49D5-9693-35E11A3D7DF9}" type="sibTrans" cxnId="{CB39053F-56C2-407B-A8AF-5C3751445565}">
      <dgm:prSet/>
      <dgm:spPr/>
      <dgm:t>
        <a:bodyPr/>
        <a:lstStyle/>
        <a:p>
          <a:endParaRPr lang="en-US"/>
        </a:p>
      </dgm:t>
    </dgm:pt>
    <dgm:pt modelId="{CCCC84B2-AA5C-4664-94E3-747F306ABBA5}">
      <dgm:prSet phldrT="[Text]" custT="1"/>
      <dgm:spPr/>
      <dgm:t>
        <a:bodyPr/>
        <a:lstStyle/>
        <a:p>
          <a:r>
            <a:rPr lang="en-US" sz="1800" dirty="0"/>
            <a:t>Public Works</a:t>
          </a:r>
        </a:p>
      </dgm:t>
    </dgm:pt>
    <dgm:pt modelId="{0F06764A-9848-4203-86FC-90BA06A6806A}" type="parTrans" cxnId="{4619E147-6019-46A7-853D-0977841D532B}">
      <dgm:prSet/>
      <dgm:spPr/>
      <dgm:t>
        <a:bodyPr/>
        <a:lstStyle/>
        <a:p>
          <a:endParaRPr lang="en-US"/>
        </a:p>
      </dgm:t>
    </dgm:pt>
    <dgm:pt modelId="{38099A8D-01D4-4983-8493-13B935661D44}" type="sibTrans" cxnId="{4619E147-6019-46A7-853D-0977841D532B}">
      <dgm:prSet/>
      <dgm:spPr/>
      <dgm:t>
        <a:bodyPr/>
        <a:lstStyle/>
        <a:p>
          <a:endParaRPr lang="en-US"/>
        </a:p>
      </dgm:t>
    </dgm:pt>
    <dgm:pt modelId="{19AF2239-97F7-4590-883B-28249BF056D6}">
      <dgm:prSet phldrT="[Text]" custT="1"/>
      <dgm:spPr/>
      <dgm:t>
        <a:bodyPr/>
        <a:lstStyle/>
        <a:p>
          <a:r>
            <a:rPr lang="en-US" sz="1800" dirty="0"/>
            <a:t>Solid Waste</a:t>
          </a:r>
        </a:p>
      </dgm:t>
    </dgm:pt>
    <dgm:pt modelId="{E0FF9A17-A0C0-4892-9184-9D93B7276CE8}" type="parTrans" cxnId="{221DEF70-6B79-4A0D-962C-2DB03A41A1E5}">
      <dgm:prSet/>
      <dgm:spPr/>
      <dgm:t>
        <a:bodyPr/>
        <a:lstStyle/>
        <a:p>
          <a:endParaRPr lang="en-US"/>
        </a:p>
      </dgm:t>
    </dgm:pt>
    <dgm:pt modelId="{5A52AC1F-E306-42CE-9AC3-15812E466193}" type="sibTrans" cxnId="{221DEF70-6B79-4A0D-962C-2DB03A41A1E5}">
      <dgm:prSet/>
      <dgm:spPr/>
      <dgm:t>
        <a:bodyPr/>
        <a:lstStyle/>
        <a:p>
          <a:endParaRPr lang="en-US"/>
        </a:p>
      </dgm:t>
    </dgm:pt>
    <dgm:pt modelId="{91022E20-AD59-4DE5-9112-C34DAE96DB01}">
      <dgm:prSet phldrT="[Text]" custT="1"/>
      <dgm:spPr/>
      <dgm:t>
        <a:bodyPr/>
        <a:lstStyle/>
        <a:p>
          <a:r>
            <a:rPr lang="en-US" sz="1800" dirty="0"/>
            <a:t>Stormwater</a:t>
          </a:r>
        </a:p>
      </dgm:t>
    </dgm:pt>
    <dgm:pt modelId="{614F2961-8186-4B68-BAEA-A696B3DE15B7}" type="parTrans" cxnId="{ABB3F501-1E9E-4344-AE9E-FC98457FAE5F}">
      <dgm:prSet/>
      <dgm:spPr/>
      <dgm:t>
        <a:bodyPr/>
        <a:lstStyle/>
        <a:p>
          <a:endParaRPr lang="en-US"/>
        </a:p>
      </dgm:t>
    </dgm:pt>
    <dgm:pt modelId="{DB1DA36D-2D51-49F9-83DC-140A46814CC9}" type="sibTrans" cxnId="{ABB3F501-1E9E-4344-AE9E-FC98457FAE5F}">
      <dgm:prSet/>
      <dgm:spPr/>
      <dgm:t>
        <a:bodyPr/>
        <a:lstStyle/>
        <a:p>
          <a:endParaRPr lang="en-US"/>
        </a:p>
      </dgm:t>
    </dgm:pt>
    <dgm:pt modelId="{8DD97D8E-81DE-4125-9A98-0F0A20745937}">
      <dgm:prSet phldrT="[Text]" custT="1"/>
      <dgm:spPr/>
      <dgm:t>
        <a:bodyPr/>
        <a:lstStyle/>
        <a:p>
          <a:r>
            <a:rPr lang="en-US" sz="1800" dirty="0"/>
            <a:t>Fleet Management</a:t>
          </a:r>
        </a:p>
      </dgm:t>
    </dgm:pt>
    <dgm:pt modelId="{38D34A0B-01E9-409A-8C82-639A78433316}" type="parTrans" cxnId="{DEF9D34D-B4BE-4F28-9BD9-CEBF94677C2F}">
      <dgm:prSet/>
      <dgm:spPr/>
      <dgm:t>
        <a:bodyPr/>
        <a:lstStyle/>
        <a:p>
          <a:endParaRPr lang="en-US"/>
        </a:p>
      </dgm:t>
    </dgm:pt>
    <dgm:pt modelId="{B85F103C-4FB5-40FE-A8D9-EB743067716F}" type="sibTrans" cxnId="{DEF9D34D-B4BE-4F28-9BD9-CEBF94677C2F}">
      <dgm:prSet/>
      <dgm:spPr/>
      <dgm:t>
        <a:bodyPr/>
        <a:lstStyle/>
        <a:p>
          <a:endParaRPr lang="en-US"/>
        </a:p>
      </dgm:t>
    </dgm:pt>
    <dgm:pt modelId="{506C4579-6854-48EF-A984-E7B3737A11B5}">
      <dgm:prSet phldrT="[Text]" custT="1"/>
      <dgm:spPr/>
      <dgm:t>
        <a:bodyPr/>
        <a:lstStyle/>
        <a:p>
          <a:r>
            <a:rPr lang="en-US" sz="1800" dirty="0"/>
            <a:t>Utilities</a:t>
          </a:r>
        </a:p>
      </dgm:t>
    </dgm:pt>
    <dgm:pt modelId="{FFD9A0FE-A2E1-4344-ADFB-393A5ED30C75}" type="parTrans" cxnId="{A4A8F039-7FC3-474B-98DC-8D12738411F0}">
      <dgm:prSet/>
      <dgm:spPr/>
      <dgm:t>
        <a:bodyPr/>
        <a:lstStyle/>
        <a:p>
          <a:endParaRPr lang="en-US"/>
        </a:p>
      </dgm:t>
    </dgm:pt>
    <dgm:pt modelId="{B5C5AB38-1676-4189-8ADF-F06778B7AE2C}" type="sibTrans" cxnId="{A4A8F039-7FC3-474B-98DC-8D12738411F0}">
      <dgm:prSet/>
      <dgm:spPr/>
      <dgm:t>
        <a:bodyPr/>
        <a:lstStyle/>
        <a:p>
          <a:endParaRPr lang="en-US"/>
        </a:p>
      </dgm:t>
    </dgm:pt>
    <dgm:pt modelId="{4794088D-DEA0-40E6-9DD0-429AB04F47F6}">
      <dgm:prSet phldrT="[Text]" custT="1"/>
      <dgm:spPr/>
      <dgm:t>
        <a:bodyPr/>
        <a:lstStyle/>
        <a:p>
          <a:r>
            <a:rPr lang="en-US" sz="1800" dirty="0"/>
            <a:t>Wastewater	</a:t>
          </a:r>
        </a:p>
      </dgm:t>
    </dgm:pt>
    <dgm:pt modelId="{C3E8A255-5748-4F4C-BF3C-CF36ADA305BD}" type="parTrans" cxnId="{DC7C8400-65AB-48F7-80B8-9E416B041A28}">
      <dgm:prSet/>
      <dgm:spPr/>
      <dgm:t>
        <a:bodyPr/>
        <a:lstStyle/>
        <a:p>
          <a:endParaRPr lang="en-US"/>
        </a:p>
      </dgm:t>
    </dgm:pt>
    <dgm:pt modelId="{7A7FB930-E50D-4930-A052-3C49D510AEA5}" type="sibTrans" cxnId="{DC7C8400-65AB-48F7-80B8-9E416B041A28}">
      <dgm:prSet/>
      <dgm:spPr/>
      <dgm:t>
        <a:bodyPr/>
        <a:lstStyle/>
        <a:p>
          <a:endParaRPr lang="en-US"/>
        </a:p>
      </dgm:t>
    </dgm:pt>
    <dgm:pt modelId="{4768A1B8-E9B6-4096-B15D-88FD46F74038}">
      <dgm:prSet phldrT="[Text]" custT="1"/>
      <dgm:spPr/>
      <dgm:t>
        <a:bodyPr/>
        <a:lstStyle/>
        <a:p>
          <a:r>
            <a:rPr lang="en-US" sz="1800" dirty="0"/>
            <a:t>Water</a:t>
          </a:r>
        </a:p>
      </dgm:t>
    </dgm:pt>
    <dgm:pt modelId="{45463887-50D9-4D5F-8935-8B6A72BAF8A3}" type="parTrans" cxnId="{E51D0F62-1A56-4186-B546-504EB8C88F0D}">
      <dgm:prSet/>
      <dgm:spPr/>
      <dgm:t>
        <a:bodyPr/>
        <a:lstStyle/>
        <a:p>
          <a:endParaRPr lang="en-US"/>
        </a:p>
      </dgm:t>
    </dgm:pt>
    <dgm:pt modelId="{E4051ACC-B5A1-4E71-BE9B-9CEF4AC2C8AF}" type="sibTrans" cxnId="{E51D0F62-1A56-4186-B546-504EB8C88F0D}">
      <dgm:prSet/>
      <dgm:spPr/>
      <dgm:t>
        <a:bodyPr/>
        <a:lstStyle/>
        <a:p>
          <a:endParaRPr lang="en-US"/>
        </a:p>
      </dgm:t>
    </dgm:pt>
    <dgm:pt modelId="{A7AB3F1C-D3F4-4CE8-9A17-1A9603629DC0}">
      <dgm:prSet phldrT="[Text]" custT="1"/>
      <dgm:spPr/>
      <dgm:t>
        <a:bodyPr/>
        <a:lstStyle/>
        <a:p>
          <a:r>
            <a:rPr lang="en-US" sz="2200" b="1" dirty="0"/>
            <a:t>Special Revenue Funds</a:t>
          </a:r>
        </a:p>
      </dgm:t>
    </dgm:pt>
    <dgm:pt modelId="{1D8248FD-DB07-4D91-AD9F-01966D4D474E}" type="parTrans" cxnId="{478DCF94-FA99-4072-8F48-B172F76F385F}">
      <dgm:prSet/>
      <dgm:spPr/>
      <dgm:t>
        <a:bodyPr/>
        <a:lstStyle/>
        <a:p>
          <a:endParaRPr lang="en-US"/>
        </a:p>
      </dgm:t>
    </dgm:pt>
    <dgm:pt modelId="{0D94F4AD-82F9-4E87-A1BA-7A1203CCB11D}" type="sibTrans" cxnId="{478DCF94-FA99-4072-8F48-B172F76F385F}">
      <dgm:prSet/>
      <dgm:spPr/>
      <dgm:t>
        <a:bodyPr/>
        <a:lstStyle/>
        <a:p>
          <a:endParaRPr lang="en-US"/>
        </a:p>
      </dgm:t>
    </dgm:pt>
    <dgm:pt modelId="{C26B6B5C-B58F-4FE4-A83D-AAB8F4E06EB4}">
      <dgm:prSet phldrT="[Text]" custT="1"/>
      <dgm:spPr/>
      <dgm:t>
        <a:bodyPr/>
        <a:lstStyle/>
        <a:p>
          <a:r>
            <a:rPr lang="en-US" sz="2200" b="1" dirty="0">
              <a:solidFill>
                <a:srgbClr val="B78739"/>
              </a:solidFill>
            </a:rPr>
            <a:t>Department Presentations</a:t>
          </a:r>
        </a:p>
      </dgm:t>
    </dgm:pt>
    <dgm:pt modelId="{4C0171DF-8118-434F-B0DB-C4C45F9AC703}" type="parTrans" cxnId="{7FC473DC-89EB-4BA2-91D1-04C4491D315D}">
      <dgm:prSet/>
      <dgm:spPr/>
      <dgm:t>
        <a:bodyPr/>
        <a:lstStyle/>
        <a:p>
          <a:endParaRPr lang="en-US"/>
        </a:p>
      </dgm:t>
    </dgm:pt>
    <dgm:pt modelId="{BA64653E-466B-4E66-B2F8-8207DF458E1C}" type="sibTrans" cxnId="{7FC473DC-89EB-4BA2-91D1-04C4491D315D}">
      <dgm:prSet/>
      <dgm:spPr/>
      <dgm:t>
        <a:bodyPr/>
        <a:lstStyle/>
        <a:p>
          <a:endParaRPr lang="en-US"/>
        </a:p>
      </dgm:t>
    </dgm:pt>
    <dgm:pt modelId="{385711D8-8507-491E-847C-8E0722486B4B}">
      <dgm:prSet phldrT="[Text]" custT="1"/>
      <dgm:spPr/>
      <dgm:t>
        <a:bodyPr/>
        <a:lstStyle/>
        <a:p>
          <a:r>
            <a:rPr lang="en-US" sz="1800" dirty="0"/>
            <a:t>Building</a:t>
          </a:r>
        </a:p>
      </dgm:t>
    </dgm:pt>
    <dgm:pt modelId="{F5AE21AB-81F8-435D-84E7-CD1F35342378}" type="parTrans" cxnId="{ACC098A2-26F2-4D06-92D6-673276CB5B92}">
      <dgm:prSet/>
      <dgm:spPr/>
      <dgm:t>
        <a:bodyPr/>
        <a:lstStyle/>
        <a:p>
          <a:endParaRPr lang="en-US"/>
        </a:p>
      </dgm:t>
    </dgm:pt>
    <dgm:pt modelId="{DE7D5EB6-D8E5-4C81-A57B-8E5BDC2F601C}" type="sibTrans" cxnId="{ACC098A2-26F2-4D06-92D6-673276CB5B92}">
      <dgm:prSet/>
      <dgm:spPr/>
      <dgm:t>
        <a:bodyPr/>
        <a:lstStyle/>
        <a:p>
          <a:endParaRPr lang="en-US"/>
        </a:p>
      </dgm:t>
    </dgm:pt>
    <dgm:pt modelId="{79295CC4-DE69-4114-A558-72F42D69F7BB}">
      <dgm:prSet phldrT="[Text]" custT="1"/>
      <dgm:spPr/>
      <dgm:t>
        <a:bodyPr/>
        <a:lstStyle/>
        <a:p>
          <a:r>
            <a:rPr lang="en-US" sz="1800" dirty="0"/>
            <a:t>CRA</a:t>
          </a:r>
        </a:p>
      </dgm:t>
    </dgm:pt>
    <dgm:pt modelId="{E29368D5-D8D5-49D0-AD81-E1FAB2AC3281}" type="parTrans" cxnId="{85C66F6B-40C3-40F8-849B-EE9ECA60B1F3}">
      <dgm:prSet/>
      <dgm:spPr/>
      <dgm:t>
        <a:bodyPr/>
        <a:lstStyle/>
        <a:p>
          <a:endParaRPr lang="en-US"/>
        </a:p>
      </dgm:t>
    </dgm:pt>
    <dgm:pt modelId="{E56CEE2B-0980-4B66-B87C-7EA6DC29D80E}" type="sibTrans" cxnId="{85C66F6B-40C3-40F8-849B-EE9ECA60B1F3}">
      <dgm:prSet/>
      <dgm:spPr/>
      <dgm:t>
        <a:bodyPr/>
        <a:lstStyle/>
        <a:p>
          <a:endParaRPr lang="en-US"/>
        </a:p>
      </dgm:t>
    </dgm:pt>
    <dgm:pt modelId="{53CC5E8F-EECA-4245-9E16-0AD2CCD5A60C}">
      <dgm:prSet phldrT="[Text]" custT="1"/>
      <dgm:spPr/>
      <dgm:t>
        <a:bodyPr/>
        <a:lstStyle/>
        <a:p>
          <a:r>
            <a:rPr lang="en-US" sz="1800" dirty="0"/>
            <a:t>Fire Services</a:t>
          </a:r>
        </a:p>
      </dgm:t>
    </dgm:pt>
    <dgm:pt modelId="{32030D7E-5F1B-4F2D-B65E-347E4E170A42}" type="parTrans" cxnId="{1F7B2CCE-6208-4114-871E-063CF5862E55}">
      <dgm:prSet/>
      <dgm:spPr/>
      <dgm:t>
        <a:bodyPr/>
        <a:lstStyle/>
        <a:p>
          <a:endParaRPr lang="en-US"/>
        </a:p>
      </dgm:t>
    </dgm:pt>
    <dgm:pt modelId="{86E51DA9-C23D-4AD1-8C79-DBF7556F6760}" type="sibTrans" cxnId="{1F7B2CCE-6208-4114-871E-063CF5862E55}">
      <dgm:prSet/>
      <dgm:spPr/>
      <dgm:t>
        <a:bodyPr/>
        <a:lstStyle/>
        <a:p>
          <a:endParaRPr lang="en-US"/>
        </a:p>
      </dgm:t>
    </dgm:pt>
    <dgm:pt modelId="{AF9B0504-107B-4D78-BF07-EA3A71156320}">
      <dgm:prSet phldrT="[Text]" custT="1"/>
      <dgm:spPr/>
      <dgm:t>
        <a:bodyPr/>
        <a:lstStyle/>
        <a:p>
          <a:r>
            <a:rPr lang="en-US" sz="1800" dirty="0"/>
            <a:t>Public Works</a:t>
          </a:r>
        </a:p>
      </dgm:t>
    </dgm:pt>
    <dgm:pt modelId="{FBA5C176-6942-49E9-A5B8-63CFD1821C53}" type="parTrans" cxnId="{88452371-16ED-4A2F-B41D-FFF524623F29}">
      <dgm:prSet/>
      <dgm:spPr/>
      <dgm:t>
        <a:bodyPr/>
        <a:lstStyle/>
        <a:p>
          <a:endParaRPr lang="en-US"/>
        </a:p>
      </dgm:t>
    </dgm:pt>
    <dgm:pt modelId="{4E7A7B9F-89B3-4501-BBA5-DB34DD21F195}" type="sibTrans" cxnId="{88452371-16ED-4A2F-B41D-FFF524623F29}">
      <dgm:prSet/>
      <dgm:spPr/>
      <dgm:t>
        <a:bodyPr/>
        <a:lstStyle/>
        <a:p>
          <a:endParaRPr lang="en-US"/>
        </a:p>
      </dgm:t>
    </dgm:pt>
    <dgm:pt modelId="{37CAC30C-FC6D-4BC3-8C19-4B84C5D32E83}">
      <dgm:prSet phldrT="[Text]" custT="1"/>
      <dgm:spPr/>
      <dgm:t>
        <a:bodyPr/>
        <a:lstStyle/>
        <a:p>
          <a:r>
            <a:rPr lang="en-US" sz="1800" dirty="0"/>
            <a:t>Transportation</a:t>
          </a:r>
        </a:p>
      </dgm:t>
    </dgm:pt>
    <dgm:pt modelId="{F608CDFB-7CEC-4F56-A0ED-F5677CFFC39A}" type="parTrans" cxnId="{51AF8DC3-D36F-43F6-86E7-53F046FA8C25}">
      <dgm:prSet/>
      <dgm:spPr/>
      <dgm:t>
        <a:bodyPr/>
        <a:lstStyle/>
        <a:p>
          <a:endParaRPr lang="en-US"/>
        </a:p>
      </dgm:t>
    </dgm:pt>
    <dgm:pt modelId="{5CEBE491-8A7E-4832-BB6C-85F44C3463EF}" type="sibTrans" cxnId="{51AF8DC3-D36F-43F6-86E7-53F046FA8C25}">
      <dgm:prSet/>
      <dgm:spPr/>
      <dgm:t>
        <a:bodyPr/>
        <a:lstStyle/>
        <a:p>
          <a:endParaRPr lang="en-US"/>
        </a:p>
      </dgm:t>
    </dgm:pt>
    <dgm:pt modelId="{49CCAC6F-A0AC-4B7D-B1E3-9C47BEB10B1D}">
      <dgm:prSet phldrT="[Text]" custT="1"/>
      <dgm:spPr/>
      <dgm:t>
        <a:bodyPr/>
        <a:lstStyle/>
        <a:p>
          <a:r>
            <a:rPr lang="en-US" sz="1800" dirty="0"/>
            <a:t>Capital Replacement Fund</a:t>
          </a:r>
        </a:p>
      </dgm:t>
    </dgm:pt>
    <dgm:pt modelId="{7BB705DB-0B52-4829-A1A8-CBBFCAB94DE9}" type="parTrans" cxnId="{9BFC7B1F-1D8C-47EA-A897-3043C55F1473}">
      <dgm:prSet/>
      <dgm:spPr/>
      <dgm:t>
        <a:bodyPr/>
        <a:lstStyle/>
        <a:p>
          <a:endParaRPr lang="en-US"/>
        </a:p>
      </dgm:t>
    </dgm:pt>
    <dgm:pt modelId="{476B53AF-492D-48C5-94D8-1EDBBB5E7C5D}" type="sibTrans" cxnId="{9BFC7B1F-1D8C-47EA-A897-3043C55F1473}">
      <dgm:prSet/>
      <dgm:spPr/>
      <dgm:t>
        <a:bodyPr/>
        <a:lstStyle/>
        <a:p>
          <a:endParaRPr lang="en-US"/>
        </a:p>
      </dgm:t>
    </dgm:pt>
    <dgm:pt modelId="{24B10468-FB3A-4C8B-9BBB-9F9FA9403251}">
      <dgm:prSet phldrT="[Text]" custT="1"/>
      <dgm:spPr/>
      <dgm:t>
        <a:bodyPr/>
        <a:lstStyle/>
        <a:p>
          <a:r>
            <a:rPr lang="en-US" sz="1800" dirty="0"/>
            <a:t>Underground Utilities TCS</a:t>
          </a:r>
        </a:p>
      </dgm:t>
    </dgm:pt>
    <dgm:pt modelId="{DDCC6624-AE18-46F4-BD32-A630B557CD54}" type="parTrans" cxnId="{B05D86C4-B4DE-4DC7-A582-BFE69074964E}">
      <dgm:prSet/>
      <dgm:spPr/>
      <dgm:t>
        <a:bodyPr/>
        <a:lstStyle/>
        <a:p>
          <a:endParaRPr lang="en-US"/>
        </a:p>
      </dgm:t>
    </dgm:pt>
    <dgm:pt modelId="{70D4C891-FB40-47AA-96F9-E8F918CA2C30}" type="sibTrans" cxnId="{B05D86C4-B4DE-4DC7-A582-BFE69074964E}">
      <dgm:prSet/>
      <dgm:spPr/>
      <dgm:t>
        <a:bodyPr/>
        <a:lstStyle/>
        <a:p>
          <a:endParaRPr lang="en-US"/>
        </a:p>
      </dgm:t>
    </dgm:pt>
    <dgm:pt modelId="{20B3A482-E2A4-4F2C-A35E-7DD901B62542}" type="pres">
      <dgm:prSet presAssocID="{E7FFF102-770B-41E7-947E-2E9C7A0BED8E}" presName="Name0" presStyleCnt="0">
        <dgm:presLayoutVars>
          <dgm:chMax/>
          <dgm:chPref val="3"/>
          <dgm:dir/>
          <dgm:animOne val="branch"/>
          <dgm:animLvl val="lvl"/>
        </dgm:presLayoutVars>
      </dgm:prSet>
      <dgm:spPr/>
    </dgm:pt>
    <dgm:pt modelId="{7E7BCE14-6C85-4B9C-9543-A4B323F48C9F}" type="pres">
      <dgm:prSet presAssocID="{7E4AD8E6-B9F8-49DB-B1DB-954742069D12}" presName="composite" presStyleCnt="0"/>
      <dgm:spPr/>
    </dgm:pt>
    <dgm:pt modelId="{EC91E9FE-003A-498B-909D-6165BD585216}" type="pres">
      <dgm:prSet presAssocID="{7E4AD8E6-B9F8-49DB-B1DB-954742069D12}" presName="FirstChild" presStyleLbl="revTx" presStyleIdx="0" presStyleCnt="6" custScaleX="73725" custScaleY="44897" custLinFactNeighborX="2832" custLinFactNeighborY="7427">
        <dgm:presLayoutVars>
          <dgm:chMax val="0"/>
          <dgm:chPref val="0"/>
          <dgm:bulletEnabled val="1"/>
        </dgm:presLayoutVars>
      </dgm:prSet>
      <dgm:spPr/>
    </dgm:pt>
    <dgm:pt modelId="{83801B53-D892-4E13-BFDA-8B70DF160C7A}" type="pres">
      <dgm:prSet presAssocID="{7E4AD8E6-B9F8-49DB-B1DB-954742069D12}" presName="Parent" presStyleLbl="alignNode1" presStyleIdx="0" presStyleCnt="3" custScaleX="181250" custScaleY="37760" custLinFactNeighborY="5305">
        <dgm:presLayoutVars>
          <dgm:chMax val="3"/>
          <dgm:chPref val="3"/>
          <dgm:bulletEnabled val="1"/>
        </dgm:presLayoutVars>
      </dgm:prSet>
      <dgm:spPr/>
    </dgm:pt>
    <dgm:pt modelId="{F916B7A9-D6D5-4A0B-9073-147C55EB63AE}" type="pres">
      <dgm:prSet presAssocID="{7E4AD8E6-B9F8-49DB-B1DB-954742069D12}" presName="Accent" presStyleLbl="parChTrans1D1" presStyleIdx="0" presStyleCnt="3" custLinFactY="-300000" custLinFactNeighborX="-5281" custLinFactNeighborY="-320238"/>
      <dgm:spPr/>
    </dgm:pt>
    <dgm:pt modelId="{54527E3E-3E4B-4DFD-8439-124D9D7992DA}" type="pres">
      <dgm:prSet presAssocID="{7E4AD8E6-B9F8-49DB-B1DB-954742069D12}" presName="Child" presStyleLbl="revTx" presStyleIdx="1" presStyleCnt="6" custScaleY="63550" custLinFactY="-6664" custLinFactNeighborY="-100000">
        <dgm:presLayoutVars>
          <dgm:chMax val="0"/>
          <dgm:chPref val="0"/>
          <dgm:bulletEnabled val="1"/>
        </dgm:presLayoutVars>
      </dgm:prSet>
      <dgm:spPr/>
    </dgm:pt>
    <dgm:pt modelId="{78AACAC9-DA6D-4C33-B998-11D14D6C48A2}" type="pres">
      <dgm:prSet presAssocID="{DB3F13ED-1C0B-4C7A-B51E-13E883990565}" presName="sibTrans" presStyleCnt="0"/>
      <dgm:spPr/>
    </dgm:pt>
    <dgm:pt modelId="{7ECF3DAD-3A2B-4365-9319-72BCF83C874D}" type="pres">
      <dgm:prSet presAssocID="{13986108-A265-4ED6-AE57-29D7C7EE3C14}" presName="composite" presStyleCnt="0"/>
      <dgm:spPr/>
    </dgm:pt>
    <dgm:pt modelId="{61F3D17F-135E-4028-93CC-C864D3E096AB}" type="pres">
      <dgm:prSet presAssocID="{13986108-A265-4ED6-AE57-29D7C7EE3C14}" presName="FirstChild" presStyleLbl="revTx" presStyleIdx="2" presStyleCnt="6" custScaleX="75912" custScaleY="59507" custLinFactNeighborX="4940" custLinFactNeighborY="64664">
        <dgm:presLayoutVars>
          <dgm:chMax val="0"/>
          <dgm:chPref val="0"/>
          <dgm:bulletEnabled val="1"/>
        </dgm:presLayoutVars>
      </dgm:prSet>
      <dgm:spPr/>
    </dgm:pt>
    <dgm:pt modelId="{4AABEBEC-CEEC-4290-93BB-3A16E4BA6FB6}" type="pres">
      <dgm:prSet presAssocID="{13986108-A265-4ED6-AE57-29D7C7EE3C14}" presName="Parent" presStyleLbl="alignNode1" presStyleIdx="1" presStyleCnt="3" custScaleX="180875" custScaleY="31872" custLinFactNeighborX="7044" custLinFactNeighborY="73390">
        <dgm:presLayoutVars>
          <dgm:chMax val="3"/>
          <dgm:chPref val="3"/>
          <dgm:bulletEnabled val="1"/>
        </dgm:presLayoutVars>
      </dgm:prSet>
      <dgm:spPr/>
    </dgm:pt>
    <dgm:pt modelId="{E8A2B1A1-C2D0-45ED-9B4C-450DA62230F8}" type="pres">
      <dgm:prSet presAssocID="{13986108-A265-4ED6-AE57-29D7C7EE3C14}" presName="Accent" presStyleLbl="parChTrans1D1" presStyleIdx="1" presStyleCnt="3" custLinFactY="765317" custLinFactNeighborX="-5257" custLinFactNeighborY="800000"/>
      <dgm:spPr/>
    </dgm:pt>
    <dgm:pt modelId="{DC6806C9-4D74-46DC-9BD8-008CBFC54AE7}" type="pres">
      <dgm:prSet presAssocID="{13986108-A265-4ED6-AE57-29D7C7EE3C14}" presName="Child" presStyleLbl="revTx" presStyleIdx="3" presStyleCnt="6" custScaleY="38832" custLinFactY="24821" custLinFactNeighborY="100000">
        <dgm:presLayoutVars>
          <dgm:chMax val="0"/>
          <dgm:chPref val="0"/>
          <dgm:bulletEnabled val="1"/>
        </dgm:presLayoutVars>
      </dgm:prSet>
      <dgm:spPr/>
    </dgm:pt>
    <dgm:pt modelId="{79004EAB-470C-4CA4-925B-5CFDC743528D}" type="pres">
      <dgm:prSet presAssocID="{A5E66A7D-88B7-41C3-988F-B2CB7046993B}" presName="sibTrans" presStyleCnt="0"/>
      <dgm:spPr/>
    </dgm:pt>
    <dgm:pt modelId="{890CA0D9-2092-4D35-A95E-9AE3410FF786}" type="pres">
      <dgm:prSet presAssocID="{A7AB3F1C-D3F4-4CE8-9A17-1A9603629DC0}" presName="composite" presStyleCnt="0"/>
      <dgm:spPr/>
    </dgm:pt>
    <dgm:pt modelId="{5C08AADB-35A6-4A29-9912-B4324B636ECA}" type="pres">
      <dgm:prSet presAssocID="{A7AB3F1C-D3F4-4CE8-9A17-1A9603629DC0}" presName="FirstChild" presStyleLbl="revTx" presStyleIdx="4" presStyleCnt="6" custScaleX="67898" custScaleY="42659" custLinFactNeighborX="530" custLinFactNeighborY="29297">
        <dgm:presLayoutVars>
          <dgm:chMax val="0"/>
          <dgm:chPref val="0"/>
          <dgm:bulletEnabled val="1"/>
        </dgm:presLayoutVars>
      </dgm:prSet>
      <dgm:spPr/>
    </dgm:pt>
    <dgm:pt modelId="{E5EDA42C-54E9-4481-A007-D692D42DD6CD}" type="pres">
      <dgm:prSet presAssocID="{A7AB3F1C-D3F4-4CE8-9A17-1A9603629DC0}" presName="Parent" presStyleLbl="alignNode1" presStyleIdx="2" presStyleCnt="3" custScaleX="182871" custScaleY="35313" custLinFactNeighborX="2012" custLinFactNeighborY="27889">
        <dgm:presLayoutVars>
          <dgm:chMax val="3"/>
          <dgm:chPref val="3"/>
          <dgm:bulletEnabled val="1"/>
        </dgm:presLayoutVars>
      </dgm:prSet>
      <dgm:spPr/>
    </dgm:pt>
    <dgm:pt modelId="{E70A8614-D1F6-4F50-8C0E-7450F14F85AC}" type="pres">
      <dgm:prSet presAssocID="{A7AB3F1C-D3F4-4CE8-9A17-1A9603629DC0}" presName="Accent" presStyleLbl="parChTrans1D1" presStyleIdx="2" presStyleCnt="3" custLinFactNeighborX="-5387" custLinFactNeighborY="88613"/>
      <dgm:spPr/>
    </dgm:pt>
    <dgm:pt modelId="{AB126F7C-BB66-4117-AC3F-AEE7C046EF70}" type="pres">
      <dgm:prSet presAssocID="{A7AB3F1C-D3F4-4CE8-9A17-1A9603629DC0}" presName="Child" presStyleLbl="revTx" presStyleIdx="5" presStyleCnt="6" custScaleY="44319" custLinFactNeighborY="1648">
        <dgm:presLayoutVars>
          <dgm:chMax val="0"/>
          <dgm:chPref val="0"/>
          <dgm:bulletEnabled val="1"/>
        </dgm:presLayoutVars>
      </dgm:prSet>
      <dgm:spPr/>
    </dgm:pt>
  </dgm:ptLst>
  <dgm:cxnLst>
    <dgm:cxn modelId="{DC7C8400-65AB-48F7-80B8-9E416B041A28}" srcId="{506C4579-6854-48EF-A984-E7B3737A11B5}" destId="{4794088D-DEA0-40E6-9DD0-429AB04F47F6}" srcOrd="0" destOrd="0" parTransId="{C3E8A255-5748-4F4C-BF3C-CF36ADA305BD}" sibTransId="{7A7FB930-E50D-4930-A052-3C49D510AEA5}"/>
    <dgm:cxn modelId="{ABB3F501-1E9E-4344-AE9E-FC98457FAE5F}" srcId="{CCCC84B2-AA5C-4664-94E3-747F306ABBA5}" destId="{91022E20-AD59-4DE5-9112-C34DAE96DB01}" srcOrd="1" destOrd="0" parTransId="{614F2961-8186-4B68-BAEA-A696B3DE15B7}" sibTransId="{DB1DA36D-2D51-49F9-83DC-140A46814CC9}"/>
    <dgm:cxn modelId="{31624510-17F7-47EC-9C3A-68795C8E1C8E}" type="presOf" srcId="{506C4579-6854-48EF-A984-E7B3737A11B5}" destId="{54527E3E-3E4B-4DFD-8439-124D9D7992DA}" srcOrd="0" destOrd="6" presId="urn:microsoft.com/office/officeart/2011/layout/TabList"/>
    <dgm:cxn modelId="{9BFC7B1F-1D8C-47EA-A897-3043C55F1473}" srcId="{13986108-A265-4ED6-AE57-29D7C7EE3C14}" destId="{49CCAC6F-A0AC-4B7D-B1E3-9C47BEB10B1D}" srcOrd="2" destOrd="0" parTransId="{7BB705DB-0B52-4829-A1A8-CBBFCAB94DE9}" sibTransId="{476B53AF-492D-48C5-94D8-1EDBBB5E7C5D}"/>
    <dgm:cxn modelId="{34604120-F693-4BD9-8CBE-71C3C9F03484}" type="presOf" srcId="{5E757826-2FD5-4C77-983C-EB72BE89D5E1}" destId="{EC91E9FE-003A-498B-909D-6165BD585216}" srcOrd="0" destOrd="0" presId="urn:microsoft.com/office/officeart/2011/layout/TabList"/>
    <dgm:cxn modelId="{3C861B29-290C-4A71-BBCB-99E11DBB1D41}" type="presOf" srcId="{4768A1B8-E9B6-4096-B15D-88FD46F74038}" destId="{54527E3E-3E4B-4DFD-8439-124D9D7992DA}" srcOrd="0" destOrd="8" presId="urn:microsoft.com/office/officeart/2011/layout/TabList"/>
    <dgm:cxn modelId="{CB0C3D29-6F64-47D0-BCA2-5CBC4DA789EF}" type="presOf" srcId="{49CCAC6F-A0AC-4B7D-B1E3-9C47BEB10B1D}" destId="{DC6806C9-4D74-46DC-9BD8-008CBFC54AE7}" srcOrd="0" destOrd="1" presId="urn:microsoft.com/office/officeart/2011/layout/TabList"/>
    <dgm:cxn modelId="{62A71D33-C7AE-439A-8204-3E9368FF8E62}" type="presOf" srcId="{4794088D-DEA0-40E6-9DD0-429AB04F47F6}" destId="{54527E3E-3E4B-4DFD-8439-124D9D7992DA}" srcOrd="0" destOrd="7" presId="urn:microsoft.com/office/officeart/2011/layout/TabList"/>
    <dgm:cxn modelId="{70E49439-73F4-4D31-8C00-675A179219EC}" type="presOf" srcId="{E7FFF102-770B-41E7-947E-2E9C7A0BED8E}" destId="{20B3A482-E2A4-4F2C-A35E-7DD901B62542}" srcOrd="0" destOrd="0" presId="urn:microsoft.com/office/officeart/2011/layout/TabList"/>
    <dgm:cxn modelId="{B835D839-4488-4B72-AC39-8B4B99402D23}" type="presOf" srcId="{A7AB3F1C-D3F4-4CE8-9A17-1A9603629DC0}" destId="{E5EDA42C-54E9-4481-A007-D692D42DD6CD}" srcOrd="0" destOrd="0" presId="urn:microsoft.com/office/officeart/2011/layout/TabList"/>
    <dgm:cxn modelId="{A4A8F039-7FC3-474B-98DC-8D12738411F0}" srcId="{7E4AD8E6-B9F8-49DB-B1DB-954742069D12}" destId="{506C4579-6854-48EF-A984-E7B3737A11B5}" srcOrd="4" destOrd="0" parTransId="{FFD9A0FE-A2E1-4344-ADFB-393A5ED30C75}" sibTransId="{B5C5AB38-1676-4189-8ADF-F06778B7AE2C}"/>
    <dgm:cxn modelId="{80A0563A-2E59-4CAF-B6BF-299B78DD9B4F}" srcId="{7E4AD8E6-B9F8-49DB-B1DB-954742069D12}" destId="{5E757826-2FD5-4C77-983C-EB72BE89D5E1}" srcOrd="0" destOrd="0" parTransId="{EFA1815C-8446-49E4-89CB-11BAD0817CF0}" sibTransId="{6FD4FCFA-EB2B-4C91-96BF-CA768EAC0098}"/>
    <dgm:cxn modelId="{CB39053F-56C2-407B-A8AF-5C3751445565}" srcId="{7E4AD8E6-B9F8-49DB-B1DB-954742069D12}" destId="{6081369B-8EC9-41DE-B1FF-7AC88C1B3EF6}" srcOrd="2" destOrd="0" parTransId="{08DE0B23-96DE-4C60-8E57-DE86F586FE66}" sibTransId="{47F37A1B-F448-49D5-9693-35E11A3D7DF9}"/>
    <dgm:cxn modelId="{49630342-D2C2-4318-AB06-432A984B2A2E}" type="presOf" srcId="{6081369B-8EC9-41DE-B1FF-7AC88C1B3EF6}" destId="{54527E3E-3E4B-4DFD-8439-124D9D7992DA}" srcOrd="0" destOrd="1" presId="urn:microsoft.com/office/officeart/2011/layout/TabList"/>
    <dgm:cxn modelId="{E51D0F62-1A56-4186-B546-504EB8C88F0D}" srcId="{506C4579-6854-48EF-A984-E7B3737A11B5}" destId="{4768A1B8-E9B6-4096-B15D-88FD46F74038}" srcOrd="1" destOrd="0" parTransId="{45463887-50D9-4D5F-8935-8B6A72BAF8A3}" sibTransId="{E4051ACC-B5A1-4E71-BE9B-9CEF4AC2C8AF}"/>
    <dgm:cxn modelId="{D5B0E866-7B14-4E87-919E-63E4A1000263}" type="presOf" srcId="{37CAC30C-FC6D-4BC3-8C19-4B84C5D32E83}" destId="{AB126F7C-BB66-4117-AC3F-AEE7C046EF70}" srcOrd="0" destOrd="4" presId="urn:microsoft.com/office/officeart/2011/layout/TabList"/>
    <dgm:cxn modelId="{4619E147-6019-46A7-853D-0977841D532B}" srcId="{7E4AD8E6-B9F8-49DB-B1DB-954742069D12}" destId="{CCCC84B2-AA5C-4664-94E3-747F306ABBA5}" srcOrd="3" destOrd="0" parTransId="{0F06764A-9848-4203-86FC-90BA06A6806A}" sibTransId="{38099A8D-01D4-4983-8493-13B935661D44}"/>
    <dgm:cxn modelId="{8FECB948-EF5F-407A-BA08-E14806D76045}" type="presOf" srcId="{385711D8-8507-491E-847C-8E0722486B4B}" destId="{AB126F7C-BB66-4117-AC3F-AEE7C046EF70}" srcOrd="0" destOrd="0" presId="urn:microsoft.com/office/officeart/2011/layout/TabList"/>
    <dgm:cxn modelId="{85C66F6B-40C3-40F8-849B-EE9ECA60B1F3}" srcId="{A7AB3F1C-D3F4-4CE8-9A17-1A9603629DC0}" destId="{79295CC4-DE69-4114-A558-72F42D69F7BB}" srcOrd="2" destOrd="0" parTransId="{E29368D5-D8D5-49D0-AD81-E1FAB2AC3281}" sibTransId="{E56CEE2B-0980-4B66-B87C-7EA6DC29D80E}"/>
    <dgm:cxn modelId="{DEF9D34D-B4BE-4F28-9BD9-CEBF94677C2F}" srcId="{13986108-A265-4ED6-AE57-29D7C7EE3C14}" destId="{8DD97D8E-81DE-4125-9A98-0F0A20745937}" srcOrd="1" destOrd="0" parTransId="{38D34A0B-01E9-409A-8C82-639A78433316}" sibTransId="{B85F103C-4FB5-40FE-A8D9-EB743067716F}"/>
    <dgm:cxn modelId="{7BED1270-FEE3-46D1-B458-53193715FF0F}" type="presOf" srcId="{79295CC4-DE69-4114-A558-72F42D69F7BB}" destId="{AB126F7C-BB66-4117-AC3F-AEE7C046EF70}" srcOrd="0" destOrd="1" presId="urn:microsoft.com/office/officeart/2011/layout/TabList"/>
    <dgm:cxn modelId="{221DEF70-6B79-4A0D-962C-2DB03A41A1E5}" srcId="{CCCC84B2-AA5C-4664-94E3-747F306ABBA5}" destId="{19AF2239-97F7-4590-883B-28249BF056D6}" srcOrd="0" destOrd="0" parTransId="{E0FF9A17-A0C0-4892-9184-9D93B7276CE8}" sibTransId="{5A52AC1F-E306-42CE-9AC3-15812E466193}"/>
    <dgm:cxn modelId="{88452371-16ED-4A2F-B41D-FFF524623F29}" srcId="{A7AB3F1C-D3F4-4CE8-9A17-1A9603629DC0}" destId="{AF9B0504-107B-4D78-BF07-EA3A71156320}" srcOrd="4" destOrd="0" parTransId="{FBA5C176-6942-49E9-A5B8-63CFD1821C53}" sibTransId="{4E7A7B9F-89B3-4501-BBA5-DB34DD21F195}"/>
    <dgm:cxn modelId="{BEDE3E74-7BEC-45BF-946A-1B7AFD6E1B70}" type="presOf" srcId="{24B10468-FB3A-4C8B-9BBB-9F9FA9403251}" destId="{54527E3E-3E4B-4DFD-8439-124D9D7992DA}" srcOrd="0" destOrd="5" presId="urn:microsoft.com/office/officeart/2011/layout/TabList"/>
    <dgm:cxn modelId="{06C5A274-21F1-41F4-A9FC-771895360A40}" type="presOf" srcId="{53CC5E8F-EECA-4245-9E16-0AD2CCD5A60C}" destId="{AB126F7C-BB66-4117-AC3F-AEE7C046EF70}" srcOrd="0" destOrd="2" presId="urn:microsoft.com/office/officeart/2011/layout/TabList"/>
    <dgm:cxn modelId="{6657357B-AF21-4851-BC3B-698431A2B2D2}" type="presOf" srcId="{C26B6B5C-B58F-4FE4-A83D-AAB8F4E06EB4}" destId="{5C08AADB-35A6-4A29-9912-B4324B636ECA}" srcOrd="0" destOrd="0" presId="urn:microsoft.com/office/officeart/2011/layout/TabList"/>
    <dgm:cxn modelId="{D71F2A7C-FB96-48BF-9CD8-970F2D68C0A6}" type="presOf" srcId="{C4388217-EDC8-4AC4-8451-E1B8008432DF}" destId="{54527E3E-3E4B-4DFD-8439-124D9D7992DA}" srcOrd="0" destOrd="0" presId="urn:microsoft.com/office/officeart/2011/layout/TabList"/>
    <dgm:cxn modelId="{478DCF94-FA99-4072-8F48-B172F76F385F}" srcId="{E7FFF102-770B-41E7-947E-2E9C7A0BED8E}" destId="{A7AB3F1C-D3F4-4CE8-9A17-1A9603629DC0}" srcOrd="2" destOrd="0" parTransId="{1D8248FD-DB07-4D91-AD9F-01966D4D474E}" sibTransId="{0D94F4AD-82F9-4E87-A1BA-7A1203CCB11D}"/>
    <dgm:cxn modelId="{1B4DE69C-4B35-494B-996F-EFCAC56D7C73}" srcId="{7E4AD8E6-B9F8-49DB-B1DB-954742069D12}" destId="{C4388217-EDC8-4AC4-8451-E1B8008432DF}" srcOrd="1" destOrd="0" parTransId="{B0714692-ADD9-4384-939B-64BD9DB49773}" sibTransId="{452F5CEB-DA93-4FFD-ADC6-CA9C341DCAD6}"/>
    <dgm:cxn modelId="{ACC098A2-26F2-4D06-92D6-673276CB5B92}" srcId="{A7AB3F1C-D3F4-4CE8-9A17-1A9603629DC0}" destId="{385711D8-8507-491E-847C-8E0722486B4B}" srcOrd="1" destOrd="0" parTransId="{F5AE21AB-81F8-435D-84E7-CD1F35342378}" sibTransId="{DE7D5EB6-D8E5-4C81-A57B-8E5BDC2F601C}"/>
    <dgm:cxn modelId="{02B09FB2-E57A-46EC-A3D9-AA152B61F23F}" srcId="{E7FFF102-770B-41E7-947E-2E9C7A0BED8E}" destId="{13986108-A265-4ED6-AE57-29D7C7EE3C14}" srcOrd="1" destOrd="0" parTransId="{F8D4DD87-85AD-475E-8CE2-82E1CBA332D6}" sibTransId="{A5E66A7D-88B7-41C3-988F-B2CB7046993B}"/>
    <dgm:cxn modelId="{E4783FB6-0486-4AF1-B6EE-FACB81749154}" type="presOf" srcId="{8DD97D8E-81DE-4125-9A98-0F0A20745937}" destId="{DC6806C9-4D74-46DC-9BD8-008CBFC54AE7}" srcOrd="0" destOrd="0" presId="urn:microsoft.com/office/officeart/2011/layout/TabList"/>
    <dgm:cxn modelId="{7FD6C1BA-9132-4A3C-A6C3-AD0D4BCF3AEE}" srcId="{E7FFF102-770B-41E7-947E-2E9C7A0BED8E}" destId="{7E4AD8E6-B9F8-49DB-B1DB-954742069D12}" srcOrd="0" destOrd="0" parTransId="{D0EB4A98-B690-42D3-A3A8-DF3BBFC49FA7}" sibTransId="{DB3F13ED-1C0B-4C7A-B51E-13E883990565}"/>
    <dgm:cxn modelId="{618A7BC1-5337-4CF1-80B1-170620789E16}" srcId="{13986108-A265-4ED6-AE57-29D7C7EE3C14}" destId="{D27FF0ED-C419-4B64-8C42-842E3D7EB4FA}" srcOrd="0" destOrd="0" parTransId="{358DD802-C052-4871-A106-A03981C3271C}" sibTransId="{83FECBB9-8CBC-4FB7-B86B-DF8A4C72829D}"/>
    <dgm:cxn modelId="{51AF8DC3-D36F-43F6-86E7-53F046FA8C25}" srcId="{AF9B0504-107B-4D78-BF07-EA3A71156320}" destId="{37CAC30C-FC6D-4BC3-8C19-4B84C5D32E83}" srcOrd="0" destOrd="0" parTransId="{F608CDFB-7CEC-4F56-A0ED-F5677CFFC39A}" sibTransId="{5CEBE491-8A7E-4832-BB6C-85F44C3463EF}"/>
    <dgm:cxn modelId="{B05D86C4-B4DE-4DC7-A582-BFE69074964E}" srcId="{CCCC84B2-AA5C-4664-94E3-747F306ABBA5}" destId="{24B10468-FB3A-4C8B-9BBB-9F9FA9403251}" srcOrd="2" destOrd="0" parTransId="{DDCC6624-AE18-46F4-BD32-A630B557CD54}" sibTransId="{70D4C891-FB40-47AA-96F9-E8F918CA2C30}"/>
    <dgm:cxn modelId="{CEE9F1C5-A994-4B3F-A18B-5136B97E2B71}" type="presOf" srcId="{91022E20-AD59-4DE5-9112-C34DAE96DB01}" destId="{54527E3E-3E4B-4DFD-8439-124D9D7992DA}" srcOrd="0" destOrd="4" presId="urn:microsoft.com/office/officeart/2011/layout/TabList"/>
    <dgm:cxn modelId="{1F7B2CCE-6208-4114-871E-063CF5862E55}" srcId="{A7AB3F1C-D3F4-4CE8-9A17-1A9603629DC0}" destId="{53CC5E8F-EECA-4245-9E16-0AD2CCD5A60C}" srcOrd="3" destOrd="0" parTransId="{32030D7E-5F1B-4F2D-B65E-347E4E170A42}" sibTransId="{86E51DA9-C23D-4AD1-8C79-DBF7556F6760}"/>
    <dgm:cxn modelId="{7FC473DC-89EB-4BA2-91D1-04C4491D315D}" srcId="{A7AB3F1C-D3F4-4CE8-9A17-1A9603629DC0}" destId="{C26B6B5C-B58F-4FE4-A83D-AAB8F4E06EB4}" srcOrd="0" destOrd="0" parTransId="{4C0171DF-8118-434F-B0DB-C4C45F9AC703}" sibTransId="{BA64653E-466B-4E66-B2F8-8207DF458E1C}"/>
    <dgm:cxn modelId="{49867EDD-87AC-4201-928B-DF646264AF3D}" type="presOf" srcId="{13986108-A265-4ED6-AE57-29D7C7EE3C14}" destId="{4AABEBEC-CEEC-4290-93BB-3A16E4BA6FB6}" srcOrd="0" destOrd="0" presId="urn:microsoft.com/office/officeart/2011/layout/TabList"/>
    <dgm:cxn modelId="{10C331DE-3560-4311-BD99-FEB2A12EA4EF}" type="presOf" srcId="{7E4AD8E6-B9F8-49DB-B1DB-954742069D12}" destId="{83801B53-D892-4E13-BFDA-8B70DF160C7A}" srcOrd="0" destOrd="0" presId="urn:microsoft.com/office/officeart/2011/layout/TabList"/>
    <dgm:cxn modelId="{8D1E02E0-9B4A-4822-A607-22337D9AC56E}" type="presOf" srcId="{CCCC84B2-AA5C-4664-94E3-747F306ABBA5}" destId="{54527E3E-3E4B-4DFD-8439-124D9D7992DA}" srcOrd="0" destOrd="2" presId="urn:microsoft.com/office/officeart/2011/layout/TabList"/>
    <dgm:cxn modelId="{E0476EEA-8600-4E84-B53F-A2A40958CA97}" type="presOf" srcId="{19AF2239-97F7-4590-883B-28249BF056D6}" destId="{54527E3E-3E4B-4DFD-8439-124D9D7992DA}" srcOrd="0" destOrd="3" presId="urn:microsoft.com/office/officeart/2011/layout/TabList"/>
    <dgm:cxn modelId="{4610A2EB-C936-4CC1-9798-95E9ADEF49D0}" type="presOf" srcId="{AF9B0504-107B-4D78-BF07-EA3A71156320}" destId="{AB126F7C-BB66-4117-AC3F-AEE7C046EF70}" srcOrd="0" destOrd="3" presId="urn:microsoft.com/office/officeart/2011/layout/TabList"/>
    <dgm:cxn modelId="{E95850F1-E1FA-40AC-B94A-EE004EFA189F}" type="presOf" srcId="{D27FF0ED-C419-4B64-8C42-842E3D7EB4FA}" destId="{61F3D17F-135E-4028-93CC-C864D3E096AB}" srcOrd="0" destOrd="0" presId="urn:microsoft.com/office/officeart/2011/layout/TabList"/>
    <dgm:cxn modelId="{CFE24AB0-4C50-48CD-BA8E-10FBE46B152C}" type="presParOf" srcId="{20B3A482-E2A4-4F2C-A35E-7DD901B62542}" destId="{7E7BCE14-6C85-4B9C-9543-A4B323F48C9F}" srcOrd="0" destOrd="0" presId="urn:microsoft.com/office/officeart/2011/layout/TabList"/>
    <dgm:cxn modelId="{43367039-A441-44CF-8687-3CB428CAAD0D}" type="presParOf" srcId="{7E7BCE14-6C85-4B9C-9543-A4B323F48C9F}" destId="{EC91E9FE-003A-498B-909D-6165BD585216}" srcOrd="0" destOrd="0" presId="urn:microsoft.com/office/officeart/2011/layout/TabList"/>
    <dgm:cxn modelId="{12269A88-235C-4336-B50E-39116A057397}" type="presParOf" srcId="{7E7BCE14-6C85-4B9C-9543-A4B323F48C9F}" destId="{83801B53-D892-4E13-BFDA-8B70DF160C7A}" srcOrd="1" destOrd="0" presId="urn:microsoft.com/office/officeart/2011/layout/TabList"/>
    <dgm:cxn modelId="{EAB4C932-1739-44B9-8D58-9814EC10D561}" type="presParOf" srcId="{7E7BCE14-6C85-4B9C-9543-A4B323F48C9F}" destId="{F916B7A9-D6D5-4A0B-9073-147C55EB63AE}" srcOrd="2" destOrd="0" presId="urn:microsoft.com/office/officeart/2011/layout/TabList"/>
    <dgm:cxn modelId="{BBB0764D-D720-41E9-9F29-15B12D83366F}" type="presParOf" srcId="{20B3A482-E2A4-4F2C-A35E-7DD901B62542}" destId="{54527E3E-3E4B-4DFD-8439-124D9D7992DA}" srcOrd="1" destOrd="0" presId="urn:microsoft.com/office/officeart/2011/layout/TabList"/>
    <dgm:cxn modelId="{00661C18-A798-4E98-85CE-4AC6BE938A34}" type="presParOf" srcId="{20B3A482-E2A4-4F2C-A35E-7DD901B62542}" destId="{78AACAC9-DA6D-4C33-B998-11D14D6C48A2}" srcOrd="2" destOrd="0" presId="urn:microsoft.com/office/officeart/2011/layout/TabList"/>
    <dgm:cxn modelId="{2B54B384-D152-409C-86C8-1D322C1F0709}" type="presParOf" srcId="{20B3A482-E2A4-4F2C-A35E-7DD901B62542}" destId="{7ECF3DAD-3A2B-4365-9319-72BCF83C874D}" srcOrd="3" destOrd="0" presId="urn:microsoft.com/office/officeart/2011/layout/TabList"/>
    <dgm:cxn modelId="{B05B602F-7087-48B9-8D1D-1A2F73116200}" type="presParOf" srcId="{7ECF3DAD-3A2B-4365-9319-72BCF83C874D}" destId="{61F3D17F-135E-4028-93CC-C864D3E096AB}" srcOrd="0" destOrd="0" presId="urn:microsoft.com/office/officeart/2011/layout/TabList"/>
    <dgm:cxn modelId="{A50FFF79-FE8C-40F8-83F6-FDCFD4DA4BC6}" type="presParOf" srcId="{7ECF3DAD-3A2B-4365-9319-72BCF83C874D}" destId="{4AABEBEC-CEEC-4290-93BB-3A16E4BA6FB6}" srcOrd="1" destOrd="0" presId="urn:microsoft.com/office/officeart/2011/layout/TabList"/>
    <dgm:cxn modelId="{47CF17F0-9EB5-4E2F-A205-6AAE66830E71}" type="presParOf" srcId="{7ECF3DAD-3A2B-4365-9319-72BCF83C874D}" destId="{E8A2B1A1-C2D0-45ED-9B4C-450DA62230F8}" srcOrd="2" destOrd="0" presId="urn:microsoft.com/office/officeart/2011/layout/TabList"/>
    <dgm:cxn modelId="{D7568B64-BBF1-4D3E-B4DB-31C88E770947}" type="presParOf" srcId="{20B3A482-E2A4-4F2C-A35E-7DD901B62542}" destId="{DC6806C9-4D74-46DC-9BD8-008CBFC54AE7}" srcOrd="4" destOrd="0" presId="urn:microsoft.com/office/officeart/2011/layout/TabList"/>
    <dgm:cxn modelId="{2C92BC48-9AF1-4785-9BB0-773211F37099}" type="presParOf" srcId="{20B3A482-E2A4-4F2C-A35E-7DD901B62542}" destId="{79004EAB-470C-4CA4-925B-5CFDC743528D}" srcOrd="5" destOrd="0" presId="urn:microsoft.com/office/officeart/2011/layout/TabList"/>
    <dgm:cxn modelId="{7FB7E6E4-CAC7-4D7B-B98B-65CF9D7BCCFA}" type="presParOf" srcId="{20B3A482-E2A4-4F2C-A35E-7DD901B62542}" destId="{890CA0D9-2092-4D35-A95E-9AE3410FF786}" srcOrd="6" destOrd="0" presId="urn:microsoft.com/office/officeart/2011/layout/TabList"/>
    <dgm:cxn modelId="{6BADF451-9C34-4902-B381-1E354DF2F694}" type="presParOf" srcId="{890CA0D9-2092-4D35-A95E-9AE3410FF786}" destId="{5C08AADB-35A6-4A29-9912-B4324B636ECA}" srcOrd="0" destOrd="0" presId="urn:microsoft.com/office/officeart/2011/layout/TabList"/>
    <dgm:cxn modelId="{3297C1A9-7C14-447B-B8BA-DE15888580C5}" type="presParOf" srcId="{890CA0D9-2092-4D35-A95E-9AE3410FF786}" destId="{E5EDA42C-54E9-4481-A007-D692D42DD6CD}" srcOrd="1" destOrd="0" presId="urn:microsoft.com/office/officeart/2011/layout/TabList"/>
    <dgm:cxn modelId="{BBACCD3B-CF1D-47C0-8BCC-108C53F69289}" type="presParOf" srcId="{890CA0D9-2092-4D35-A95E-9AE3410FF786}" destId="{E70A8614-D1F6-4F50-8C0E-7450F14F85AC}" srcOrd="2" destOrd="0" presId="urn:microsoft.com/office/officeart/2011/layout/TabList"/>
    <dgm:cxn modelId="{FE09911B-F40C-40B6-8B24-33D50CCF388B}" type="presParOf" srcId="{20B3A482-E2A4-4F2C-A35E-7DD901B62542}" destId="{AB126F7C-BB66-4117-AC3F-AEE7C046EF70}" srcOrd="7"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31F09F-057B-42B3-BEB0-E96DC2C930CD}" type="doc">
      <dgm:prSet loTypeId="urn:microsoft.com/office/officeart/2005/8/layout/bProcess3" loCatId="process" qsTypeId="urn:microsoft.com/office/officeart/2005/8/quickstyle/simple5" qsCatId="simple" csTypeId="urn:microsoft.com/office/officeart/2005/8/colors/colorful3" csCatId="colorful" phldr="1"/>
      <dgm:spPr/>
    </dgm:pt>
    <dgm:pt modelId="{A20CE517-FDB2-40A6-A866-004BD8D5A28C}">
      <dgm:prSet phldrT="[Text]" custT="1"/>
      <dgm:spPr/>
      <dgm:t>
        <a:bodyPr/>
        <a:lstStyle/>
        <a:p>
          <a:r>
            <a:rPr lang="en-US" sz="1800" b="1" dirty="0"/>
            <a:t>City Clerk’s Office</a:t>
          </a:r>
        </a:p>
      </dgm:t>
    </dgm:pt>
    <dgm:pt modelId="{F6DA4254-5220-45E8-94E5-7E225E8ED346}" type="parTrans" cxnId="{8052DA5A-B712-4111-B866-FE3E467B9A8A}">
      <dgm:prSet/>
      <dgm:spPr/>
      <dgm:t>
        <a:bodyPr/>
        <a:lstStyle/>
        <a:p>
          <a:endParaRPr lang="en-US"/>
        </a:p>
      </dgm:t>
    </dgm:pt>
    <dgm:pt modelId="{5C6BAD43-E06B-43A4-ADFE-8CEE1E899651}" type="sibTrans" cxnId="{8052DA5A-B712-4111-B866-FE3E467B9A8A}">
      <dgm:prSet/>
      <dgm:spPr/>
      <dgm:t>
        <a:bodyPr/>
        <a:lstStyle/>
        <a:p>
          <a:endParaRPr lang="en-US"/>
        </a:p>
      </dgm:t>
    </dgm:pt>
    <dgm:pt modelId="{838BA219-8C22-4B1C-9D02-C85C5DD58C9F}">
      <dgm:prSet custT="1"/>
      <dgm:spPr/>
      <dgm:t>
        <a:bodyPr/>
        <a:lstStyle/>
        <a:p>
          <a:r>
            <a:rPr lang="en-US" sz="1800" b="1" spc="0" dirty="0"/>
            <a:t>City Manager’s Office</a:t>
          </a:r>
        </a:p>
      </dgm:t>
    </dgm:pt>
    <dgm:pt modelId="{66BB15DF-A25B-4898-9A63-B73B656264AC}" type="parTrans" cxnId="{122A9C97-3DFB-4D30-A3E5-9184832DAA9A}">
      <dgm:prSet/>
      <dgm:spPr/>
      <dgm:t>
        <a:bodyPr/>
        <a:lstStyle/>
        <a:p>
          <a:endParaRPr lang="en-US"/>
        </a:p>
      </dgm:t>
    </dgm:pt>
    <dgm:pt modelId="{FA8F1725-AE46-443B-901E-0012BE181466}" type="sibTrans" cxnId="{122A9C97-3DFB-4D30-A3E5-9184832DAA9A}">
      <dgm:prSet/>
      <dgm:spPr/>
      <dgm:t>
        <a:bodyPr/>
        <a:lstStyle/>
        <a:p>
          <a:endParaRPr lang="en-US"/>
        </a:p>
      </dgm:t>
    </dgm:pt>
    <dgm:pt modelId="{ABFF5047-E83D-4F2C-A419-422741F8CB39}">
      <dgm:prSet custT="1"/>
      <dgm:spPr/>
      <dgm:t>
        <a:bodyPr/>
        <a:lstStyle/>
        <a:p>
          <a:r>
            <a:rPr lang="en-US" sz="1800" b="1" spc="10" baseline="0" dirty="0"/>
            <a:t>Code Compliance &amp; Neighborhood Services</a:t>
          </a:r>
        </a:p>
      </dgm:t>
    </dgm:pt>
    <dgm:pt modelId="{F22A70AF-582C-4DF7-BF53-E9B37C21CA82}" type="parTrans" cxnId="{8456A85B-B0DF-44FA-80F9-36300FD36830}">
      <dgm:prSet/>
      <dgm:spPr/>
      <dgm:t>
        <a:bodyPr/>
        <a:lstStyle/>
        <a:p>
          <a:endParaRPr lang="en-US"/>
        </a:p>
      </dgm:t>
    </dgm:pt>
    <dgm:pt modelId="{7A4F02EF-1AAB-4C95-8B4D-EF79C2BCE6A4}" type="sibTrans" cxnId="{8456A85B-B0DF-44FA-80F9-36300FD36830}">
      <dgm:prSet/>
      <dgm:spPr/>
      <dgm:t>
        <a:bodyPr/>
        <a:lstStyle/>
        <a:p>
          <a:endParaRPr lang="en-US"/>
        </a:p>
      </dgm:t>
    </dgm:pt>
    <dgm:pt modelId="{3EB22264-C7A3-4084-AD36-3094D2085CBB}">
      <dgm:prSet custT="1"/>
      <dgm:spPr/>
      <dgm:t>
        <a:bodyPr/>
        <a:lstStyle/>
        <a:p>
          <a:r>
            <a:rPr lang="en-US" sz="1800" b="1" dirty="0"/>
            <a:t>Finance</a:t>
          </a:r>
        </a:p>
      </dgm:t>
    </dgm:pt>
    <dgm:pt modelId="{44E0B4A7-4CE1-4173-BE9F-072C43257CE1}" type="parTrans" cxnId="{4C7BEAE9-81D2-4576-B797-7F6BB237C6C8}">
      <dgm:prSet/>
      <dgm:spPr/>
      <dgm:t>
        <a:bodyPr/>
        <a:lstStyle/>
        <a:p>
          <a:endParaRPr lang="en-US"/>
        </a:p>
      </dgm:t>
    </dgm:pt>
    <dgm:pt modelId="{C80BAA67-AF27-4A24-8A4D-F46A160317AE}" type="sibTrans" cxnId="{4C7BEAE9-81D2-4576-B797-7F6BB237C6C8}">
      <dgm:prSet/>
      <dgm:spPr/>
      <dgm:t>
        <a:bodyPr/>
        <a:lstStyle/>
        <a:p>
          <a:endParaRPr lang="en-US"/>
        </a:p>
      </dgm:t>
    </dgm:pt>
    <dgm:pt modelId="{876E7158-9FFD-4705-890A-0F540CD0CCE9}">
      <dgm:prSet custT="1"/>
      <dgm:spPr/>
      <dgm:t>
        <a:bodyPr/>
        <a:lstStyle/>
        <a:p>
          <a:r>
            <a:rPr lang="en-US" sz="1800" b="1" dirty="0"/>
            <a:t>Human Resources</a:t>
          </a:r>
        </a:p>
      </dgm:t>
    </dgm:pt>
    <dgm:pt modelId="{5DA55567-BCF6-4AFD-AB87-D3801DD37628}" type="parTrans" cxnId="{BBDF7938-2F83-443E-B7FC-6D13781FBA77}">
      <dgm:prSet/>
      <dgm:spPr/>
      <dgm:t>
        <a:bodyPr/>
        <a:lstStyle/>
        <a:p>
          <a:endParaRPr lang="en-US"/>
        </a:p>
      </dgm:t>
    </dgm:pt>
    <dgm:pt modelId="{B70D2718-C05E-4F83-B4A9-D58DB3096C02}" type="sibTrans" cxnId="{BBDF7938-2F83-443E-B7FC-6D13781FBA77}">
      <dgm:prSet/>
      <dgm:spPr/>
      <dgm:t>
        <a:bodyPr/>
        <a:lstStyle/>
        <a:p>
          <a:endParaRPr lang="en-US"/>
        </a:p>
      </dgm:t>
    </dgm:pt>
    <dgm:pt modelId="{4BF751B3-DC4E-438F-BC06-8838FC48A153}">
      <dgm:prSet custT="1"/>
      <dgm:spPr/>
      <dgm:t>
        <a:bodyPr/>
        <a:lstStyle/>
        <a:p>
          <a:r>
            <a:rPr lang="en-US" sz="1800" b="1" dirty="0"/>
            <a:t>Information Technology</a:t>
          </a:r>
        </a:p>
      </dgm:t>
    </dgm:pt>
    <dgm:pt modelId="{BA579825-33D4-467B-8BE4-E61B56AD439D}" type="parTrans" cxnId="{55708E14-7C92-415E-85E9-1F9F7ED901CC}">
      <dgm:prSet/>
      <dgm:spPr/>
      <dgm:t>
        <a:bodyPr/>
        <a:lstStyle/>
        <a:p>
          <a:endParaRPr lang="en-US"/>
        </a:p>
      </dgm:t>
    </dgm:pt>
    <dgm:pt modelId="{5D80D123-D596-4EA2-9C08-36EDE3AE77B7}" type="sibTrans" cxnId="{55708E14-7C92-415E-85E9-1F9F7ED901CC}">
      <dgm:prSet/>
      <dgm:spPr/>
      <dgm:t>
        <a:bodyPr/>
        <a:lstStyle/>
        <a:p>
          <a:endParaRPr lang="en-US"/>
        </a:p>
      </dgm:t>
    </dgm:pt>
    <dgm:pt modelId="{8B03A1FD-1461-4249-A8BD-91FEAE1AE9EA}">
      <dgm:prSet custT="1"/>
      <dgm:spPr/>
      <dgm:t>
        <a:bodyPr/>
        <a:lstStyle/>
        <a:p>
          <a:r>
            <a:rPr lang="en-US" sz="1800" b="1" dirty="0"/>
            <a:t>Parks, Recreation and Cultural Arts</a:t>
          </a:r>
        </a:p>
      </dgm:t>
    </dgm:pt>
    <dgm:pt modelId="{262D6FC4-D645-40C5-B073-AEAB466E6069}" type="parTrans" cxnId="{EC044545-99F3-4C67-9082-66D48CA60FE6}">
      <dgm:prSet/>
      <dgm:spPr/>
      <dgm:t>
        <a:bodyPr/>
        <a:lstStyle/>
        <a:p>
          <a:endParaRPr lang="en-US"/>
        </a:p>
      </dgm:t>
    </dgm:pt>
    <dgm:pt modelId="{D5402073-D3AA-41BA-98B9-F4392490B63B}" type="sibTrans" cxnId="{EC044545-99F3-4C67-9082-66D48CA60FE6}">
      <dgm:prSet/>
      <dgm:spPr/>
      <dgm:t>
        <a:bodyPr/>
        <a:lstStyle/>
        <a:p>
          <a:endParaRPr lang="en-US"/>
        </a:p>
      </dgm:t>
    </dgm:pt>
    <dgm:pt modelId="{5CA2266C-DA44-4F11-A7FB-A69B9E851AF7}">
      <dgm:prSet custT="1"/>
      <dgm:spPr/>
      <dgm:t>
        <a:bodyPr/>
        <a:lstStyle/>
        <a:p>
          <a:r>
            <a:rPr lang="en-US" sz="1400" b="1" dirty="0"/>
            <a:t>Golf Course</a:t>
          </a:r>
        </a:p>
      </dgm:t>
    </dgm:pt>
    <dgm:pt modelId="{04BED92C-222F-4FF6-A61C-8A97C1E93BE3}" type="parTrans" cxnId="{F189D09C-9437-46FB-821B-11C3A3FEB4F7}">
      <dgm:prSet/>
      <dgm:spPr/>
      <dgm:t>
        <a:bodyPr/>
        <a:lstStyle/>
        <a:p>
          <a:endParaRPr lang="en-US"/>
        </a:p>
      </dgm:t>
    </dgm:pt>
    <dgm:pt modelId="{0101F0F1-A07E-43F3-9C12-DFC04FCC7AF4}" type="sibTrans" cxnId="{F189D09C-9437-46FB-821B-11C3A3FEB4F7}">
      <dgm:prSet/>
      <dgm:spPr/>
      <dgm:t>
        <a:bodyPr/>
        <a:lstStyle/>
        <a:p>
          <a:endParaRPr lang="en-US"/>
        </a:p>
      </dgm:t>
    </dgm:pt>
    <dgm:pt modelId="{88A57F68-35A0-42BE-B327-2903ADA34F24}">
      <dgm:prSet custT="1"/>
      <dgm:spPr/>
      <dgm:t>
        <a:bodyPr/>
        <a:lstStyle/>
        <a:p>
          <a:r>
            <a:rPr lang="en-US" sz="1400" b="1" dirty="0"/>
            <a:t>Library</a:t>
          </a:r>
        </a:p>
      </dgm:t>
    </dgm:pt>
    <dgm:pt modelId="{CF88DD75-1E3A-4515-82B9-7DB1311EB26A}" type="parTrans" cxnId="{B4C4E39C-82FF-4899-8EEF-45CE82C4E18E}">
      <dgm:prSet/>
      <dgm:spPr/>
      <dgm:t>
        <a:bodyPr/>
        <a:lstStyle/>
        <a:p>
          <a:endParaRPr lang="en-US"/>
        </a:p>
      </dgm:t>
    </dgm:pt>
    <dgm:pt modelId="{626D179A-A29A-470E-A6AE-F52DF296041A}" type="sibTrans" cxnId="{B4C4E39C-82FF-4899-8EEF-45CE82C4E18E}">
      <dgm:prSet/>
      <dgm:spPr/>
      <dgm:t>
        <a:bodyPr/>
        <a:lstStyle/>
        <a:p>
          <a:endParaRPr lang="en-US"/>
        </a:p>
      </dgm:t>
    </dgm:pt>
    <dgm:pt modelId="{22991B51-BD4A-4C54-BB08-15DBBAEF014F}">
      <dgm:prSet custT="1"/>
      <dgm:spPr/>
      <dgm:t>
        <a:bodyPr/>
        <a:lstStyle/>
        <a:p>
          <a:r>
            <a:rPr lang="en-US" sz="1400" b="1" dirty="0"/>
            <a:t>Parks and Recreation</a:t>
          </a:r>
        </a:p>
      </dgm:t>
    </dgm:pt>
    <dgm:pt modelId="{3FBA0705-2910-43AB-97DB-E17BBCD90016}" type="parTrans" cxnId="{3CE60B4E-7176-4F90-BD92-22159804357B}">
      <dgm:prSet/>
      <dgm:spPr/>
      <dgm:t>
        <a:bodyPr/>
        <a:lstStyle/>
        <a:p>
          <a:endParaRPr lang="en-US"/>
        </a:p>
      </dgm:t>
    </dgm:pt>
    <dgm:pt modelId="{F9AB35E2-707C-4BDF-BB3B-9F3537DE765B}" type="sibTrans" cxnId="{3CE60B4E-7176-4F90-BD92-22159804357B}">
      <dgm:prSet/>
      <dgm:spPr/>
      <dgm:t>
        <a:bodyPr/>
        <a:lstStyle/>
        <a:p>
          <a:endParaRPr lang="en-US"/>
        </a:p>
      </dgm:t>
    </dgm:pt>
    <dgm:pt modelId="{CAD2CA4A-E9DF-4DCC-848A-1386BB9A0735}">
      <dgm:prSet custT="1"/>
      <dgm:spPr/>
      <dgm:t>
        <a:bodyPr/>
        <a:lstStyle/>
        <a:p>
          <a:r>
            <a:rPr lang="en-US" sz="1800" b="1" dirty="0"/>
            <a:t>Planning</a:t>
          </a:r>
        </a:p>
      </dgm:t>
    </dgm:pt>
    <dgm:pt modelId="{E28A1F32-F7E1-4429-B6DC-C0EC27B29356}" type="parTrans" cxnId="{384BBCE4-9592-443C-9546-E637F2D7DDF2}">
      <dgm:prSet/>
      <dgm:spPr/>
      <dgm:t>
        <a:bodyPr/>
        <a:lstStyle/>
        <a:p>
          <a:endParaRPr lang="en-US"/>
        </a:p>
      </dgm:t>
    </dgm:pt>
    <dgm:pt modelId="{2FE5C799-068F-4A1E-8728-310815914725}" type="sibTrans" cxnId="{384BBCE4-9592-443C-9546-E637F2D7DDF2}">
      <dgm:prSet/>
      <dgm:spPr/>
      <dgm:t>
        <a:bodyPr/>
        <a:lstStyle/>
        <a:p>
          <a:endParaRPr lang="en-US"/>
        </a:p>
      </dgm:t>
    </dgm:pt>
    <dgm:pt modelId="{A4F5F35B-46C0-4349-9DE2-CEB6E49006AC}">
      <dgm:prSet custT="1"/>
      <dgm:spPr/>
      <dgm:t>
        <a:bodyPr/>
        <a:lstStyle/>
        <a:p>
          <a:r>
            <a:rPr lang="en-US" sz="1800" b="1" dirty="0"/>
            <a:t>Police</a:t>
          </a:r>
        </a:p>
      </dgm:t>
    </dgm:pt>
    <dgm:pt modelId="{167F464E-0F89-451E-BBD1-45F8B1DC9992}" type="parTrans" cxnId="{8528E234-3225-40E0-B2DA-450920331130}">
      <dgm:prSet/>
      <dgm:spPr/>
      <dgm:t>
        <a:bodyPr/>
        <a:lstStyle/>
        <a:p>
          <a:endParaRPr lang="en-US"/>
        </a:p>
      </dgm:t>
    </dgm:pt>
    <dgm:pt modelId="{7CF2244B-607D-486D-A2F0-074F31819780}" type="sibTrans" cxnId="{8528E234-3225-40E0-B2DA-450920331130}">
      <dgm:prSet/>
      <dgm:spPr/>
      <dgm:t>
        <a:bodyPr/>
        <a:lstStyle/>
        <a:p>
          <a:endParaRPr lang="en-US"/>
        </a:p>
      </dgm:t>
    </dgm:pt>
    <dgm:pt modelId="{E152FF7C-3323-43FD-B868-64C77996976B}">
      <dgm:prSet custT="1"/>
      <dgm:spPr/>
      <dgm:t>
        <a:bodyPr/>
        <a:lstStyle/>
        <a:p>
          <a:r>
            <a:rPr lang="en-US" sz="1800" b="1" dirty="0"/>
            <a:t>Public Works – General Fund Portion</a:t>
          </a:r>
        </a:p>
      </dgm:t>
    </dgm:pt>
    <dgm:pt modelId="{67E329AB-490D-4612-930D-CFC4C2D8BC9D}" type="parTrans" cxnId="{EE254294-27AB-4F45-BA86-D77A8FBCCBB7}">
      <dgm:prSet/>
      <dgm:spPr/>
      <dgm:t>
        <a:bodyPr/>
        <a:lstStyle/>
        <a:p>
          <a:endParaRPr lang="en-US"/>
        </a:p>
      </dgm:t>
    </dgm:pt>
    <dgm:pt modelId="{7F82BA47-C6AB-4E35-99F0-9818A7F0E75E}" type="sibTrans" cxnId="{EE254294-27AB-4F45-BA86-D77A8FBCCBB7}">
      <dgm:prSet/>
      <dgm:spPr/>
      <dgm:t>
        <a:bodyPr/>
        <a:lstStyle/>
        <a:p>
          <a:endParaRPr lang="en-US"/>
        </a:p>
      </dgm:t>
    </dgm:pt>
    <dgm:pt modelId="{1DC5BCD8-4427-46D6-ACFC-53E949A376D8}">
      <dgm:prSet custT="1"/>
      <dgm:spPr/>
      <dgm:t>
        <a:bodyPr/>
        <a:lstStyle/>
        <a:p>
          <a:r>
            <a:rPr lang="en-US" sz="1800" b="1" dirty="0"/>
            <a:t>Customer Service</a:t>
          </a:r>
        </a:p>
      </dgm:t>
    </dgm:pt>
    <dgm:pt modelId="{B7C06D29-484E-410E-9FE7-DF2C314F40A3}" type="parTrans" cxnId="{D967070A-D406-436E-B77D-7F1754D269C7}">
      <dgm:prSet/>
      <dgm:spPr/>
      <dgm:t>
        <a:bodyPr/>
        <a:lstStyle/>
        <a:p>
          <a:endParaRPr lang="en-US"/>
        </a:p>
      </dgm:t>
    </dgm:pt>
    <dgm:pt modelId="{8CFAAED3-43EA-4F8E-89BD-B0A70E24ADF0}" type="sibTrans" cxnId="{D967070A-D406-436E-B77D-7F1754D269C7}">
      <dgm:prSet/>
      <dgm:spPr/>
      <dgm:t>
        <a:bodyPr/>
        <a:lstStyle/>
        <a:p>
          <a:endParaRPr lang="en-US"/>
        </a:p>
      </dgm:t>
    </dgm:pt>
    <dgm:pt modelId="{1DF7FB1C-3EFF-4755-B2AA-468C999FCB22}">
      <dgm:prSet custT="1"/>
      <dgm:spPr/>
      <dgm:t>
        <a:bodyPr/>
        <a:lstStyle/>
        <a:p>
          <a:r>
            <a:rPr lang="en-US" sz="1800" b="1" dirty="0"/>
            <a:t>Purchasing</a:t>
          </a:r>
        </a:p>
      </dgm:t>
    </dgm:pt>
    <dgm:pt modelId="{C2237E49-0E23-40E3-91EB-5F674AF0681D}" type="parTrans" cxnId="{1E119D43-1D05-4460-8D3D-DB35BD27BADA}">
      <dgm:prSet/>
      <dgm:spPr/>
      <dgm:t>
        <a:bodyPr/>
        <a:lstStyle/>
        <a:p>
          <a:endParaRPr lang="en-US"/>
        </a:p>
      </dgm:t>
    </dgm:pt>
    <dgm:pt modelId="{BBBE60F8-78D1-4766-B637-BC56D111C5D8}" type="sibTrans" cxnId="{1E119D43-1D05-4460-8D3D-DB35BD27BADA}">
      <dgm:prSet/>
      <dgm:spPr/>
      <dgm:t>
        <a:bodyPr/>
        <a:lstStyle/>
        <a:p>
          <a:endParaRPr lang="en-US"/>
        </a:p>
      </dgm:t>
    </dgm:pt>
    <dgm:pt modelId="{41000BFA-0C45-4188-8304-F79D4CFB1D7A}">
      <dgm:prSet phldrT="[Text]" custT="1"/>
      <dgm:spPr/>
      <dgm:t>
        <a:bodyPr/>
        <a:lstStyle/>
        <a:p>
          <a:r>
            <a:rPr lang="en-US" sz="1800" b="1" dirty="0"/>
            <a:t>City Commission</a:t>
          </a:r>
        </a:p>
      </dgm:t>
    </dgm:pt>
    <dgm:pt modelId="{A91CC326-C98B-47DB-B8EB-06663691715E}" type="parTrans" cxnId="{CC22353B-CE09-4939-882E-3226B6A4DDD9}">
      <dgm:prSet/>
      <dgm:spPr/>
      <dgm:t>
        <a:bodyPr/>
        <a:lstStyle/>
        <a:p>
          <a:endParaRPr lang="en-US"/>
        </a:p>
      </dgm:t>
    </dgm:pt>
    <dgm:pt modelId="{4CD7F53D-201E-4E64-8164-B4D258E9E0EB}" type="sibTrans" cxnId="{CC22353B-CE09-4939-882E-3226B6A4DDD9}">
      <dgm:prSet/>
      <dgm:spPr/>
      <dgm:t>
        <a:bodyPr/>
        <a:lstStyle/>
        <a:p>
          <a:endParaRPr lang="en-US"/>
        </a:p>
      </dgm:t>
    </dgm:pt>
    <dgm:pt modelId="{B6032F25-2F10-4266-ABB8-3DE619AEED3C}" type="pres">
      <dgm:prSet presAssocID="{4931F09F-057B-42B3-BEB0-E96DC2C930CD}" presName="Name0" presStyleCnt="0">
        <dgm:presLayoutVars>
          <dgm:dir/>
          <dgm:resizeHandles val="exact"/>
        </dgm:presLayoutVars>
      </dgm:prSet>
      <dgm:spPr/>
    </dgm:pt>
    <dgm:pt modelId="{0F4DBE85-40F2-4BB0-B764-DC9A11D99C43}" type="pres">
      <dgm:prSet presAssocID="{41000BFA-0C45-4188-8304-F79D4CFB1D7A}" presName="node" presStyleLbl="node1" presStyleIdx="0" presStyleCnt="11">
        <dgm:presLayoutVars>
          <dgm:bulletEnabled val="1"/>
        </dgm:presLayoutVars>
      </dgm:prSet>
      <dgm:spPr/>
    </dgm:pt>
    <dgm:pt modelId="{DFE3BD3D-F3FD-442B-A1ED-51FE6E2136E8}" type="pres">
      <dgm:prSet presAssocID="{4CD7F53D-201E-4E64-8164-B4D258E9E0EB}" presName="sibTrans" presStyleLbl="sibTrans1D1" presStyleIdx="0" presStyleCnt="10"/>
      <dgm:spPr/>
    </dgm:pt>
    <dgm:pt modelId="{BF07DC43-B758-490B-BA78-BE075565C827}" type="pres">
      <dgm:prSet presAssocID="{4CD7F53D-201E-4E64-8164-B4D258E9E0EB}" presName="connectorText" presStyleLbl="sibTrans1D1" presStyleIdx="0" presStyleCnt="10"/>
      <dgm:spPr/>
    </dgm:pt>
    <dgm:pt modelId="{A6B43A9F-845D-4828-8234-58CBFC541CFA}" type="pres">
      <dgm:prSet presAssocID="{A20CE517-FDB2-40A6-A866-004BD8D5A28C}" presName="node" presStyleLbl="node1" presStyleIdx="1" presStyleCnt="11">
        <dgm:presLayoutVars>
          <dgm:bulletEnabled val="1"/>
        </dgm:presLayoutVars>
      </dgm:prSet>
      <dgm:spPr/>
    </dgm:pt>
    <dgm:pt modelId="{689CC3C6-A871-4867-B465-6F36A088F9F9}" type="pres">
      <dgm:prSet presAssocID="{5C6BAD43-E06B-43A4-ADFE-8CEE1E899651}" presName="sibTrans" presStyleLbl="sibTrans1D1" presStyleIdx="1" presStyleCnt="10"/>
      <dgm:spPr/>
    </dgm:pt>
    <dgm:pt modelId="{D78E19E5-6869-4C64-AE67-B612C9E06157}" type="pres">
      <dgm:prSet presAssocID="{5C6BAD43-E06B-43A4-ADFE-8CEE1E899651}" presName="connectorText" presStyleLbl="sibTrans1D1" presStyleIdx="1" presStyleCnt="10"/>
      <dgm:spPr/>
    </dgm:pt>
    <dgm:pt modelId="{D695E90D-BCF8-4563-9DAF-FD3B8C375372}" type="pres">
      <dgm:prSet presAssocID="{838BA219-8C22-4B1C-9D02-C85C5DD58C9F}" presName="node" presStyleLbl="node1" presStyleIdx="2" presStyleCnt="11">
        <dgm:presLayoutVars>
          <dgm:bulletEnabled val="1"/>
        </dgm:presLayoutVars>
      </dgm:prSet>
      <dgm:spPr/>
    </dgm:pt>
    <dgm:pt modelId="{E4588369-B982-4F96-B827-A90CBC1E73E4}" type="pres">
      <dgm:prSet presAssocID="{FA8F1725-AE46-443B-901E-0012BE181466}" presName="sibTrans" presStyleLbl="sibTrans1D1" presStyleIdx="2" presStyleCnt="10"/>
      <dgm:spPr/>
    </dgm:pt>
    <dgm:pt modelId="{AA833911-192A-459F-914B-382917302DAC}" type="pres">
      <dgm:prSet presAssocID="{FA8F1725-AE46-443B-901E-0012BE181466}" presName="connectorText" presStyleLbl="sibTrans1D1" presStyleIdx="2" presStyleCnt="10"/>
      <dgm:spPr/>
    </dgm:pt>
    <dgm:pt modelId="{42B3B1D4-1B78-47B7-A8B9-9916AD2A157F}" type="pres">
      <dgm:prSet presAssocID="{ABFF5047-E83D-4F2C-A419-422741F8CB39}" presName="node" presStyleLbl="node1" presStyleIdx="3" presStyleCnt="11">
        <dgm:presLayoutVars>
          <dgm:bulletEnabled val="1"/>
        </dgm:presLayoutVars>
      </dgm:prSet>
      <dgm:spPr/>
    </dgm:pt>
    <dgm:pt modelId="{C157FAB8-26AA-4E52-A482-4C1E42247ECF}" type="pres">
      <dgm:prSet presAssocID="{7A4F02EF-1AAB-4C95-8B4D-EF79C2BCE6A4}" presName="sibTrans" presStyleLbl="sibTrans1D1" presStyleIdx="3" presStyleCnt="10"/>
      <dgm:spPr/>
    </dgm:pt>
    <dgm:pt modelId="{E57E03DF-B8D5-4580-8149-009C17B5E301}" type="pres">
      <dgm:prSet presAssocID="{7A4F02EF-1AAB-4C95-8B4D-EF79C2BCE6A4}" presName="connectorText" presStyleLbl="sibTrans1D1" presStyleIdx="3" presStyleCnt="10"/>
      <dgm:spPr/>
    </dgm:pt>
    <dgm:pt modelId="{8FEE13BD-2F5C-4D91-B36C-EDDEF8F11344}" type="pres">
      <dgm:prSet presAssocID="{3EB22264-C7A3-4084-AD36-3094D2085CBB}" presName="node" presStyleLbl="node1" presStyleIdx="4" presStyleCnt="11">
        <dgm:presLayoutVars>
          <dgm:bulletEnabled val="1"/>
        </dgm:presLayoutVars>
      </dgm:prSet>
      <dgm:spPr/>
    </dgm:pt>
    <dgm:pt modelId="{2A52548E-441A-438B-A8A6-3E12236E8D72}" type="pres">
      <dgm:prSet presAssocID="{C80BAA67-AF27-4A24-8A4D-F46A160317AE}" presName="sibTrans" presStyleLbl="sibTrans1D1" presStyleIdx="4" presStyleCnt="10"/>
      <dgm:spPr/>
    </dgm:pt>
    <dgm:pt modelId="{482FB688-A68D-4342-B1A3-336D1ADC8913}" type="pres">
      <dgm:prSet presAssocID="{C80BAA67-AF27-4A24-8A4D-F46A160317AE}" presName="connectorText" presStyleLbl="sibTrans1D1" presStyleIdx="4" presStyleCnt="10"/>
      <dgm:spPr/>
    </dgm:pt>
    <dgm:pt modelId="{A4171B59-8EA2-45DF-9B77-CD56790F6F9B}" type="pres">
      <dgm:prSet presAssocID="{876E7158-9FFD-4705-890A-0F540CD0CCE9}" presName="node" presStyleLbl="node1" presStyleIdx="5" presStyleCnt="11">
        <dgm:presLayoutVars>
          <dgm:bulletEnabled val="1"/>
        </dgm:presLayoutVars>
      </dgm:prSet>
      <dgm:spPr/>
    </dgm:pt>
    <dgm:pt modelId="{D8306E16-8F0C-49C9-B106-F3E2F85A9C7E}" type="pres">
      <dgm:prSet presAssocID="{B70D2718-C05E-4F83-B4A9-D58DB3096C02}" presName="sibTrans" presStyleLbl="sibTrans1D1" presStyleIdx="5" presStyleCnt="10"/>
      <dgm:spPr/>
    </dgm:pt>
    <dgm:pt modelId="{10F4039D-F61D-4E33-A0E9-08FC5EC560D2}" type="pres">
      <dgm:prSet presAssocID="{B70D2718-C05E-4F83-B4A9-D58DB3096C02}" presName="connectorText" presStyleLbl="sibTrans1D1" presStyleIdx="5" presStyleCnt="10"/>
      <dgm:spPr/>
    </dgm:pt>
    <dgm:pt modelId="{DF1F66D7-DBA0-4914-B3FC-6AB9BEE940AA}" type="pres">
      <dgm:prSet presAssocID="{4BF751B3-DC4E-438F-BC06-8838FC48A153}" presName="node" presStyleLbl="node1" presStyleIdx="6" presStyleCnt="11">
        <dgm:presLayoutVars>
          <dgm:bulletEnabled val="1"/>
        </dgm:presLayoutVars>
      </dgm:prSet>
      <dgm:spPr/>
    </dgm:pt>
    <dgm:pt modelId="{4645477D-2A51-40FB-88EC-22D3891780AA}" type="pres">
      <dgm:prSet presAssocID="{5D80D123-D596-4EA2-9C08-36EDE3AE77B7}" presName="sibTrans" presStyleLbl="sibTrans1D1" presStyleIdx="6" presStyleCnt="10"/>
      <dgm:spPr/>
    </dgm:pt>
    <dgm:pt modelId="{96F1F711-6122-4A48-8E5F-84134CB30F99}" type="pres">
      <dgm:prSet presAssocID="{5D80D123-D596-4EA2-9C08-36EDE3AE77B7}" presName="connectorText" presStyleLbl="sibTrans1D1" presStyleIdx="6" presStyleCnt="10"/>
      <dgm:spPr/>
    </dgm:pt>
    <dgm:pt modelId="{20DD80D6-E148-4272-9392-2ABA9AB3FE76}" type="pres">
      <dgm:prSet presAssocID="{8B03A1FD-1461-4249-A8BD-91FEAE1AE9EA}" presName="node" presStyleLbl="node1" presStyleIdx="7" presStyleCnt="11">
        <dgm:presLayoutVars>
          <dgm:bulletEnabled val="1"/>
        </dgm:presLayoutVars>
      </dgm:prSet>
      <dgm:spPr/>
    </dgm:pt>
    <dgm:pt modelId="{29573295-1035-4CCA-955F-A7AB08997C85}" type="pres">
      <dgm:prSet presAssocID="{D5402073-D3AA-41BA-98B9-F4392490B63B}" presName="sibTrans" presStyleLbl="sibTrans1D1" presStyleIdx="7" presStyleCnt="10"/>
      <dgm:spPr/>
    </dgm:pt>
    <dgm:pt modelId="{018BBA96-75D0-4AE2-AD2B-581E7F42C448}" type="pres">
      <dgm:prSet presAssocID="{D5402073-D3AA-41BA-98B9-F4392490B63B}" presName="connectorText" presStyleLbl="sibTrans1D1" presStyleIdx="7" presStyleCnt="10"/>
      <dgm:spPr/>
    </dgm:pt>
    <dgm:pt modelId="{9E828EB5-DC42-479F-B915-69C40BCFF66A}" type="pres">
      <dgm:prSet presAssocID="{CAD2CA4A-E9DF-4DCC-848A-1386BB9A0735}" presName="node" presStyleLbl="node1" presStyleIdx="8" presStyleCnt="11">
        <dgm:presLayoutVars>
          <dgm:bulletEnabled val="1"/>
        </dgm:presLayoutVars>
      </dgm:prSet>
      <dgm:spPr/>
    </dgm:pt>
    <dgm:pt modelId="{8F6637BB-B238-4BF6-9609-A3401AF392BF}" type="pres">
      <dgm:prSet presAssocID="{2FE5C799-068F-4A1E-8728-310815914725}" presName="sibTrans" presStyleLbl="sibTrans1D1" presStyleIdx="8" presStyleCnt="10"/>
      <dgm:spPr/>
    </dgm:pt>
    <dgm:pt modelId="{EB670C23-8300-4793-990C-BA3F33EBA112}" type="pres">
      <dgm:prSet presAssocID="{2FE5C799-068F-4A1E-8728-310815914725}" presName="connectorText" presStyleLbl="sibTrans1D1" presStyleIdx="8" presStyleCnt="10"/>
      <dgm:spPr/>
    </dgm:pt>
    <dgm:pt modelId="{8063DE1C-B2AA-4320-8FCD-B59F029AC1A5}" type="pres">
      <dgm:prSet presAssocID="{A4F5F35B-46C0-4349-9DE2-CEB6E49006AC}" presName="node" presStyleLbl="node1" presStyleIdx="9" presStyleCnt="11">
        <dgm:presLayoutVars>
          <dgm:bulletEnabled val="1"/>
        </dgm:presLayoutVars>
      </dgm:prSet>
      <dgm:spPr/>
    </dgm:pt>
    <dgm:pt modelId="{4FBBB242-8AD0-4E8C-A0C3-F3B62E2736B8}" type="pres">
      <dgm:prSet presAssocID="{7CF2244B-607D-486D-A2F0-074F31819780}" presName="sibTrans" presStyleLbl="sibTrans1D1" presStyleIdx="9" presStyleCnt="10"/>
      <dgm:spPr/>
    </dgm:pt>
    <dgm:pt modelId="{46DF23F9-2D01-4AB3-881B-62A3AC480025}" type="pres">
      <dgm:prSet presAssocID="{7CF2244B-607D-486D-A2F0-074F31819780}" presName="connectorText" presStyleLbl="sibTrans1D1" presStyleIdx="9" presStyleCnt="10"/>
      <dgm:spPr/>
    </dgm:pt>
    <dgm:pt modelId="{A9CA2A0B-DC18-437C-8ACC-1D7BE6ED9B79}" type="pres">
      <dgm:prSet presAssocID="{E152FF7C-3323-43FD-B868-64C77996976B}" presName="node" presStyleLbl="node1" presStyleIdx="10" presStyleCnt="11">
        <dgm:presLayoutVars>
          <dgm:bulletEnabled val="1"/>
        </dgm:presLayoutVars>
      </dgm:prSet>
      <dgm:spPr/>
    </dgm:pt>
  </dgm:ptLst>
  <dgm:cxnLst>
    <dgm:cxn modelId="{21BA7B04-A6C9-400D-9205-BFD474405E62}" type="presOf" srcId="{22991B51-BD4A-4C54-BB08-15DBBAEF014F}" destId="{20DD80D6-E148-4272-9392-2ABA9AB3FE76}" srcOrd="0" destOrd="3" presId="urn:microsoft.com/office/officeart/2005/8/layout/bProcess3"/>
    <dgm:cxn modelId="{EF1DB005-6C99-41E9-8396-E424D8FC3AD1}" type="presOf" srcId="{ABFF5047-E83D-4F2C-A419-422741F8CB39}" destId="{42B3B1D4-1B78-47B7-A8B9-9916AD2A157F}" srcOrd="0" destOrd="0" presId="urn:microsoft.com/office/officeart/2005/8/layout/bProcess3"/>
    <dgm:cxn modelId="{B3EE0806-2458-40D7-86BE-36A29DA97978}" type="presOf" srcId="{CAD2CA4A-E9DF-4DCC-848A-1386BB9A0735}" destId="{9E828EB5-DC42-479F-B915-69C40BCFF66A}" srcOrd="0" destOrd="0" presId="urn:microsoft.com/office/officeart/2005/8/layout/bProcess3"/>
    <dgm:cxn modelId="{D967070A-D406-436E-B77D-7F1754D269C7}" srcId="{3EB22264-C7A3-4084-AD36-3094D2085CBB}" destId="{1DC5BCD8-4427-46D6-ACFC-53E949A376D8}" srcOrd="0" destOrd="0" parTransId="{B7C06D29-484E-410E-9FE7-DF2C314F40A3}" sibTransId="{8CFAAED3-43EA-4F8E-89BD-B0A70E24ADF0}"/>
    <dgm:cxn modelId="{B57E870E-FB69-48DA-B1E7-58ACE90AE65A}" type="presOf" srcId="{C80BAA67-AF27-4A24-8A4D-F46A160317AE}" destId="{2A52548E-441A-438B-A8A6-3E12236E8D72}" srcOrd="0" destOrd="0" presId="urn:microsoft.com/office/officeart/2005/8/layout/bProcess3"/>
    <dgm:cxn modelId="{55708E14-7C92-415E-85E9-1F9F7ED901CC}" srcId="{4931F09F-057B-42B3-BEB0-E96DC2C930CD}" destId="{4BF751B3-DC4E-438F-BC06-8838FC48A153}" srcOrd="6" destOrd="0" parTransId="{BA579825-33D4-467B-8BE4-E61B56AD439D}" sibTransId="{5D80D123-D596-4EA2-9C08-36EDE3AE77B7}"/>
    <dgm:cxn modelId="{074A6A17-A7CC-4353-BCCF-9BEDC8E4CCDA}" type="presOf" srcId="{FA8F1725-AE46-443B-901E-0012BE181466}" destId="{AA833911-192A-459F-914B-382917302DAC}" srcOrd="1" destOrd="0" presId="urn:microsoft.com/office/officeart/2005/8/layout/bProcess3"/>
    <dgm:cxn modelId="{2C34A518-9BFC-4E8D-A1BD-505013DC806C}" type="presOf" srcId="{7CF2244B-607D-486D-A2F0-074F31819780}" destId="{4FBBB242-8AD0-4E8C-A0C3-F3B62E2736B8}" srcOrd="0" destOrd="0" presId="urn:microsoft.com/office/officeart/2005/8/layout/bProcess3"/>
    <dgm:cxn modelId="{326E631D-4B60-414C-916C-4EC308DA05DF}" type="presOf" srcId="{4CD7F53D-201E-4E64-8164-B4D258E9E0EB}" destId="{DFE3BD3D-F3FD-442B-A1ED-51FE6E2136E8}" srcOrd="0" destOrd="0" presId="urn:microsoft.com/office/officeart/2005/8/layout/bProcess3"/>
    <dgm:cxn modelId="{656B831D-5415-4A55-BF98-5C7D60106109}" type="presOf" srcId="{88A57F68-35A0-42BE-B327-2903ADA34F24}" destId="{20DD80D6-E148-4272-9392-2ABA9AB3FE76}" srcOrd="0" destOrd="2" presId="urn:microsoft.com/office/officeart/2005/8/layout/bProcess3"/>
    <dgm:cxn modelId="{FC7CCA1E-EA39-4274-94B2-46F2A741769B}" type="presOf" srcId="{7CF2244B-607D-486D-A2F0-074F31819780}" destId="{46DF23F9-2D01-4AB3-881B-62A3AC480025}" srcOrd="1" destOrd="0" presId="urn:microsoft.com/office/officeart/2005/8/layout/bProcess3"/>
    <dgm:cxn modelId="{2E406822-8D40-4649-B1B8-30D69C81655B}" type="presOf" srcId="{A20CE517-FDB2-40A6-A866-004BD8D5A28C}" destId="{A6B43A9F-845D-4828-8234-58CBFC541CFA}" srcOrd="0" destOrd="0" presId="urn:microsoft.com/office/officeart/2005/8/layout/bProcess3"/>
    <dgm:cxn modelId="{0EE0A32F-FF50-402B-8975-19B25CB9BA1D}" type="presOf" srcId="{D5402073-D3AA-41BA-98B9-F4392490B63B}" destId="{29573295-1035-4CCA-955F-A7AB08997C85}" srcOrd="0" destOrd="0" presId="urn:microsoft.com/office/officeart/2005/8/layout/bProcess3"/>
    <dgm:cxn modelId="{DF522632-EF44-44D7-8741-FDEE8267637A}" type="presOf" srcId="{C80BAA67-AF27-4A24-8A4D-F46A160317AE}" destId="{482FB688-A68D-4342-B1A3-336D1ADC8913}" srcOrd="1" destOrd="0" presId="urn:microsoft.com/office/officeart/2005/8/layout/bProcess3"/>
    <dgm:cxn modelId="{8528E234-3225-40E0-B2DA-450920331130}" srcId="{4931F09F-057B-42B3-BEB0-E96DC2C930CD}" destId="{A4F5F35B-46C0-4349-9DE2-CEB6E49006AC}" srcOrd="9" destOrd="0" parTransId="{167F464E-0F89-451E-BBD1-45F8B1DC9992}" sibTransId="{7CF2244B-607D-486D-A2F0-074F31819780}"/>
    <dgm:cxn modelId="{BBDF7938-2F83-443E-B7FC-6D13781FBA77}" srcId="{4931F09F-057B-42B3-BEB0-E96DC2C930CD}" destId="{876E7158-9FFD-4705-890A-0F540CD0CCE9}" srcOrd="5" destOrd="0" parTransId="{5DA55567-BCF6-4AFD-AB87-D3801DD37628}" sibTransId="{B70D2718-C05E-4F83-B4A9-D58DB3096C02}"/>
    <dgm:cxn modelId="{A93B8B38-B513-48C2-A467-9A47605F4623}" type="presOf" srcId="{B70D2718-C05E-4F83-B4A9-D58DB3096C02}" destId="{D8306E16-8F0C-49C9-B106-F3E2F85A9C7E}" srcOrd="0" destOrd="0" presId="urn:microsoft.com/office/officeart/2005/8/layout/bProcess3"/>
    <dgm:cxn modelId="{CC22353B-CE09-4939-882E-3226B6A4DDD9}" srcId="{4931F09F-057B-42B3-BEB0-E96DC2C930CD}" destId="{41000BFA-0C45-4188-8304-F79D4CFB1D7A}" srcOrd="0" destOrd="0" parTransId="{A91CC326-C98B-47DB-B8EB-06663691715E}" sibTransId="{4CD7F53D-201E-4E64-8164-B4D258E9E0EB}"/>
    <dgm:cxn modelId="{E038103C-9B57-4360-9100-243586FDD4F6}" type="presOf" srcId="{5D80D123-D596-4EA2-9C08-36EDE3AE77B7}" destId="{96F1F711-6122-4A48-8E5F-84134CB30F99}" srcOrd="1" destOrd="0" presId="urn:microsoft.com/office/officeart/2005/8/layout/bProcess3"/>
    <dgm:cxn modelId="{8456A85B-B0DF-44FA-80F9-36300FD36830}" srcId="{4931F09F-057B-42B3-BEB0-E96DC2C930CD}" destId="{ABFF5047-E83D-4F2C-A419-422741F8CB39}" srcOrd="3" destOrd="0" parTransId="{F22A70AF-582C-4DF7-BF53-E9B37C21CA82}" sibTransId="{7A4F02EF-1AAB-4C95-8B4D-EF79C2BCE6A4}"/>
    <dgm:cxn modelId="{CC65545D-3DF8-483F-A656-01600E6B93EE}" type="presOf" srcId="{B70D2718-C05E-4F83-B4A9-D58DB3096C02}" destId="{10F4039D-F61D-4E33-A0E9-08FC5EC560D2}" srcOrd="1" destOrd="0" presId="urn:microsoft.com/office/officeart/2005/8/layout/bProcess3"/>
    <dgm:cxn modelId="{33D83C41-8950-495F-AECB-DEB7AC3D5F8E}" type="presOf" srcId="{FA8F1725-AE46-443B-901E-0012BE181466}" destId="{E4588369-B982-4F96-B827-A90CBC1E73E4}" srcOrd="0" destOrd="0" presId="urn:microsoft.com/office/officeart/2005/8/layout/bProcess3"/>
    <dgm:cxn modelId="{1E119D43-1D05-4460-8D3D-DB35BD27BADA}" srcId="{3EB22264-C7A3-4084-AD36-3094D2085CBB}" destId="{1DF7FB1C-3EFF-4755-B2AA-468C999FCB22}" srcOrd="1" destOrd="0" parTransId="{C2237E49-0E23-40E3-91EB-5F674AF0681D}" sibTransId="{BBBE60F8-78D1-4766-B637-BC56D111C5D8}"/>
    <dgm:cxn modelId="{EC044545-99F3-4C67-9082-66D48CA60FE6}" srcId="{4931F09F-057B-42B3-BEB0-E96DC2C930CD}" destId="{8B03A1FD-1461-4249-A8BD-91FEAE1AE9EA}" srcOrd="7" destOrd="0" parTransId="{262D6FC4-D645-40C5-B073-AEAB466E6069}" sibTransId="{D5402073-D3AA-41BA-98B9-F4392490B63B}"/>
    <dgm:cxn modelId="{7A52AA66-6618-4F36-A40F-37E26B8DEB32}" type="presOf" srcId="{8B03A1FD-1461-4249-A8BD-91FEAE1AE9EA}" destId="{20DD80D6-E148-4272-9392-2ABA9AB3FE76}" srcOrd="0" destOrd="0" presId="urn:microsoft.com/office/officeart/2005/8/layout/bProcess3"/>
    <dgm:cxn modelId="{CE458148-06D6-4406-AC85-BE3568DF7254}" type="presOf" srcId="{3EB22264-C7A3-4084-AD36-3094D2085CBB}" destId="{8FEE13BD-2F5C-4D91-B36C-EDDEF8F11344}" srcOrd="0" destOrd="0" presId="urn:microsoft.com/office/officeart/2005/8/layout/bProcess3"/>
    <dgm:cxn modelId="{7A7A926B-2B73-46D6-89A5-F55F3C6EF59A}" type="presOf" srcId="{41000BFA-0C45-4188-8304-F79D4CFB1D7A}" destId="{0F4DBE85-40F2-4BB0-B764-DC9A11D99C43}" srcOrd="0" destOrd="0" presId="urn:microsoft.com/office/officeart/2005/8/layout/bProcess3"/>
    <dgm:cxn modelId="{77BF6D4C-0584-4954-8A42-A974750DA8E4}" type="presOf" srcId="{5C6BAD43-E06B-43A4-ADFE-8CEE1E899651}" destId="{689CC3C6-A871-4867-B465-6F36A088F9F9}" srcOrd="0" destOrd="0" presId="urn:microsoft.com/office/officeart/2005/8/layout/bProcess3"/>
    <dgm:cxn modelId="{3CE60B4E-7176-4F90-BD92-22159804357B}" srcId="{8B03A1FD-1461-4249-A8BD-91FEAE1AE9EA}" destId="{22991B51-BD4A-4C54-BB08-15DBBAEF014F}" srcOrd="2" destOrd="0" parTransId="{3FBA0705-2910-43AB-97DB-E17BBCD90016}" sibTransId="{F9AB35E2-707C-4BDF-BB3B-9F3537DE765B}"/>
    <dgm:cxn modelId="{13C34E57-B695-4143-AFBE-1576DEA55703}" type="presOf" srcId="{5D80D123-D596-4EA2-9C08-36EDE3AE77B7}" destId="{4645477D-2A51-40FB-88EC-22D3891780AA}" srcOrd="0" destOrd="0" presId="urn:microsoft.com/office/officeart/2005/8/layout/bProcess3"/>
    <dgm:cxn modelId="{07E32078-B7E3-45AF-9BDC-797BF85CC01A}" type="presOf" srcId="{2FE5C799-068F-4A1E-8728-310815914725}" destId="{EB670C23-8300-4793-990C-BA3F33EBA112}" srcOrd="1" destOrd="0" presId="urn:microsoft.com/office/officeart/2005/8/layout/bProcess3"/>
    <dgm:cxn modelId="{8052DA5A-B712-4111-B866-FE3E467B9A8A}" srcId="{4931F09F-057B-42B3-BEB0-E96DC2C930CD}" destId="{A20CE517-FDB2-40A6-A866-004BD8D5A28C}" srcOrd="1" destOrd="0" parTransId="{F6DA4254-5220-45E8-94E5-7E225E8ED346}" sibTransId="{5C6BAD43-E06B-43A4-ADFE-8CEE1E899651}"/>
    <dgm:cxn modelId="{3F9FB87F-8EA1-4BE9-AF7D-2E32A42A6939}" type="presOf" srcId="{7A4F02EF-1AAB-4C95-8B4D-EF79C2BCE6A4}" destId="{E57E03DF-B8D5-4580-8149-009C17B5E301}" srcOrd="1" destOrd="0" presId="urn:microsoft.com/office/officeart/2005/8/layout/bProcess3"/>
    <dgm:cxn modelId="{BA872789-3034-49FF-B248-F45B6E6B79A5}" type="presOf" srcId="{A4F5F35B-46C0-4349-9DE2-CEB6E49006AC}" destId="{8063DE1C-B2AA-4320-8FCD-B59F029AC1A5}" srcOrd="0" destOrd="0" presId="urn:microsoft.com/office/officeart/2005/8/layout/bProcess3"/>
    <dgm:cxn modelId="{EE254294-27AB-4F45-BA86-D77A8FBCCBB7}" srcId="{4931F09F-057B-42B3-BEB0-E96DC2C930CD}" destId="{E152FF7C-3323-43FD-B868-64C77996976B}" srcOrd="10" destOrd="0" parTransId="{67E329AB-490D-4612-930D-CFC4C2D8BC9D}" sibTransId="{7F82BA47-C6AB-4E35-99F0-9818A7F0E75E}"/>
    <dgm:cxn modelId="{122A9C97-3DFB-4D30-A3E5-9184832DAA9A}" srcId="{4931F09F-057B-42B3-BEB0-E96DC2C930CD}" destId="{838BA219-8C22-4B1C-9D02-C85C5DD58C9F}" srcOrd="2" destOrd="0" parTransId="{66BB15DF-A25B-4898-9A63-B73B656264AC}" sibTransId="{FA8F1725-AE46-443B-901E-0012BE181466}"/>
    <dgm:cxn modelId="{F189D09C-9437-46FB-821B-11C3A3FEB4F7}" srcId="{8B03A1FD-1461-4249-A8BD-91FEAE1AE9EA}" destId="{5CA2266C-DA44-4F11-A7FB-A69B9E851AF7}" srcOrd="0" destOrd="0" parTransId="{04BED92C-222F-4FF6-A61C-8A97C1E93BE3}" sibTransId="{0101F0F1-A07E-43F3-9C12-DFC04FCC7AF4}"/>
    <dgm:cxn modelId="{2387E39C-1DAD-4F56-A072-5D637F473B41}" type="presOf" srcId="{D5402073-D3AA-41BA-98B9-F4392490B63B}" destId="{018BBA96-75D0-4AE2-AD2B-581E7F42C448}" srcOrd="1" destOrd="0" presId="urn:microsoft.com/office/officeart/2005/8/layout/bProcess3"/>
    <dgm:cxn modelId="{B4C4E39C-82FF-4899-8EEF-45CE82C4E18E}" srcId="{8B03A1FD-1461-4249-A8BD-91FEAE1AE9EA}" destId="{88A57F68-35A0-42BE-B327-2903ADA34F24}" srcOrd="1" destOrd="0" parTransId="{CF88DD75-1E3A-4515-82B9-7DB1311EB26A}" sibTransId="{626D179A-A29A-470E-A6AE-F52DF296041A}"/>
    <dgm:cxn modelId="{D84917B1-4682-43C4-9348-749EEBC400B1}" type="presOf" srcId="{5CA2266C-DA44-4F11-A7FB-A69B9E851AF7}" destId="{20DD80D6-E148-4272-9392-2ABA9AB3FE76}" srcOrd="0" destOrd="1" presId="urn:microsoft.com/office/officeart/2005/8/layout/bProcess3"/>
    <dgm:cxn modelId="{55C843BD-9421-4A02-9465-781A69B05DC5}" type="presOf" srcId="{838BA219-8C22-4B1C-9D02-C85C5DD58C9F}" destId="{D695E90D-BCF8-4563-9DAF-FD3B8C375372}" srcOrd="0" destOrd="0" presId="urn:microsoft.com/office/officeart/2005/8/layout/bProcess3"/>
    <dgm:cxn modelId="{8EE291C5-B554-44FE-9113-11F5438D96D5}" type="presOf" srcId="{7A4F02EF-1AAB-4C95-8B4D-EF79C2BCE6A4}" destId="{C157FAB8-26AA-4E52-A482-4C1E42247ECF}" srcOrd="0" destOrd="0" presId="urn:microsoft.com/office/officeart/2005/8/layout/bProcess3"/>
    <dgm:cxn modelId="{6F5D58CC-7221-4FF0-8B78-F31F92B56842}" type="presOf" srcId="{2FE5C799-068F-4A1E-8728-310815914725}" destId="{8F6637BB-B238-4BF6-9609-A3401AF392BF}" srcOrd="0" destOrd="0" presId="urn:microsoft.com/office/officeart/2005/8/layout/bProcess3"/>
    <dgm:cxn modelId="{65909ACD-B78B-4BC3-AFA2-54CA11886CCE}" type="presOf" srcId="{4CD7F53D-201E-4E64-8164-B4D258E9E0EB}" destId="{BF07DC43-B758-490B-BA78-BE075565C827}" srcOrd="1" destOrd="0" presId="urn:microsoft.com/office/officeart/2005/8/layout/bProcess3"/>
    <dgm:cxn modelId="{F28196D4-11F4-403D-BE05-3811214696B4}" type="presOf" srcId="{5C6BAD43-E06B-43A4-ADFE-8CEE1E899651}" destId="{D78E19E5-6869-4C64-AE67-B612C9E06157}" srcOrd="1" destOrd="0" presId="urn:microsoft.com/office/officeart/2005/8/layout/bProcess3"/>
    <dgm:cxn modelId="{A435E2D5-29DB-4E4F-96D0-BB94D1EA9794}" type="presOf" srcId="{876E7158-9FFD-4705-890A-0F540CD0CCE9}" destId="{A4171B59-8EA2-45DF-9B77-CD56790F6F9B}" srcOrd="0" destOrd="0" presId="urn:microsoft.com/office/officeart/2005/8/layout/bProcess3"/>
    <dgm:cxn modelId="{3C95BBD6-EE06-419C-96A8-A7A7BE4BD84A}" type="presOf" srcId="{1DC5BCD8-4427-46D6-ACFC-53E949A376D8}" destId="{8FEE13BD-2F5C-4D91-B36C-EDDEF8F11344}" srcOrd="0" destOrd="1" presId="urn:microsoft.com/office/officeart/2005/8/layout/bProcess3"/>
    <dgm:cxn modelId="{384BBCE4-9592-443C-9546-E637F2D7DDF2}" srcId="{4931F09F-057B-42B3-BEB0-E96DC2C930CD}" destId="{CAD2CA4A-E9DF-4DCC-848A-1386BB9A0735}" srcOrd="8" destOrd="0" parTransId="{E28A1F32-F7E1-4429-B6DC-C0EC27B29356}" sibTransId="{2FE5C799-068F-4A1E-8728-310815914725}"/>
    <dgm:cxn modelId="{1FD306E8-E15D-43A9-A6C0-E058D08B5CD3}" type="presOf" srcId="{E152FF7C-3323-43FD-B868-64C77996976B}" destId="{A9CA2A0B-DC18-437C-8ACC-1D7BE6ED9B79}" srcOrd="0" destOrd="0" presId="urn:microsoft.com/office/officeart/2005/8/layout/bProcess3"/>
    <dgm:cxn modelId="{4C7BEAE9-81D2-4576-B797-7F6BB237C6C8}" srcId="{4931F09F-057B-42B3-BEB0-E96DC2C930CD}" destId="{3EB22264-C7A3-4084-AD36-3094D2085CBB}" srcOrd="4" destOrd="0" parTransId="{44E0B4A7-4CE1-4173-BE9F-072C43257CE1}" sibTransId="{C80BAA67-AF27-4A24-8A4D-F46A160317AE}"/>
    <dgm:cxn modelId="{20C61BED-2A7D-4511-A23E-79FC70F0C8D7}" type="presOf" srcId="{1DF7FB1C-3EFF-4755-B2AA-468C999FCB22}" destId="{8FEE13BD-2F5C-4D91-B36C-EDDEF8F11344}" srcOrd="0" destOrd="2" presId="urn:microsoft.com/office/officeart/2005/8/layout/bProcess3"/>
    <dgm:cxn modelId="{D48E40F7-DC9F-4522-AF10-98A337588683}" type="presOf" srcId="{4931F09F-057B-42B3-BEB0-E96DC2C930CD}" destId="{B6032F25-2F10-4266-ABB8-3DE619AEED3C}" srcOrd="0" destOrd="0" presId="urn:microsoft.com/office/officeart/2005/8/layout/bProcess3"/>
    <dgm:cxn modelId="{59D0D7FD-FBDA-48F1-8A8D-3B91C284ABFB}" type="presOf" srcId="{4BF751B3-DC4E-438F-BC06-8838FC48A153}" destId="{DF1F66D7-DBA0-4914-B3FC-6AB9BEE940AA}" srcOrd="0" destOrd="0" presId="urn:microsoft.com/office/officeart/2005/8/layout/bProcess3"/>
    <dgm:cxn modelId="{6A021A51-D9B5-42DE-8E08-82EBCB55774A}" type="presParOf" srcId="{B6032F25-2F10-4266-ABB8-3DE619AEED3C}" destId="{0F4DBE85-40F2-4BB0-B764-DC9A11D99C43}" srcOrd="0" destOrd="0" presId="urn:microsoft.com/office/officeart/2005/8/layout/bProcess3"/>
    <dgm:cxn modelId="{C032924C-FBEC-49A1-A6B6-AEB7821B7EF4}" type="presParOf" srcId="{B6032F25-2F10-4266-ABB8-3DE619AEED3C}" destId="{DFE3BD3D-F3FD-442B-A1ED-51FE6E2136E8}" srcOrd="1" destOrd="0" presId="urn:microsoft.com/office/officeart/2005/8/layout/bProcess3"/>
    <dgm:cxn modelId="{7C8C6182-AFFC-4AE5-9E06-9536EE9D3139}" type="presParOf" srcId="{DFE3BD3D-F3FD-442B-A1ED-51FE6E2136E8}" destId="{BF07DC43-B758-490B-BA78-BE075565C827}" srcOrd="0" destOrd="0" presId="urn:microsoft.com/office/officeart/2005/8/layout/bProcess3"/>
    <dgm:cxn modelId="{594188DB-A5F1-47F0-AF7E-21893575DCA3}" type="presParOf" srcId="{B6032F25-2F10-4266-ABB8-3DE619AEED3C}" destId="{A6B43A9F-845D-4828-8234-58CBFC541CFA}" srcOrd="2" destOrd="0" presId="urn:microsoft.com/office/officeart/2005/8/layout/bProcess3"/>
    <dgm:cxn modelId="{61766C17-C79F-4790-98E4-2371EBBB56E6}" type="presParOf" srcId="{B6032F25-2F10-4266-ABB8-3DE619AEED3C}" destId="{689CC3C6-A871-4867-B465-6F36A088F9F9}" srcOrd="3" destOrd="0" presId="urn:microsoft.com/office/officeart/2005/8/layout/bProcess3"/>
    <dgm:cxn modelId="{0F14EA59-FF31-4C21-BC78-C67CEE0B1905}" type="presParOf" srcId="{689CC3C6-A871-4867-B465-6F36A088F9F9}" destId="{D78E19E5-6869-4C64-AE67-B612C9E06157}" srcOrd="0" destOrd="0" presId="urn:microsoft.com/office/officeart/2005/8/layout/bProcess3"/>
    <dgm:cxn modelId="{6552598A-74DF-4C79-9761-FC2F8A61C0D0}" type="presParOf" srcId="{B6032F25-2F10-4266-ABB8-3DE619AEED3C}" destId="{D695E90D-BCF8-4563-9DAF-FD3B8C375372}" srcOrd="4" destOrd="0" presId="urn:microsoft.com/office/officeart/2005/8/layout/bProcess3"/>
    <dgm:cxn modelId="{43C7B2DD-ECC5-43BF-9A9A-98A180B48C75}" type="presParOf" srcId="{B6032F25-2F10-4266-ABB8-3DE619AEED3C}" destId="{E4588369-B982-4F96-B827-A90CBC1E73E4}" srcOrd="5" destOrd="0" presId="urn:microsoft.com/office/officeart/2005/8/layout/bProcess3"/>
    <dgm:cxn modelId="{109FDF88-EC10-4938-835C-5E6C3310A77C}" type="presParOf" srcId="{E4588369-B982-4F96-B827-A90CBC1E73E4}" destId="{AA833911-192A-459F-914B-382917302DAC}" srcOrd="0" destOrd="0" presId="urn:microsoft.com/office/officeart/2005/8/layout/bProcess3"/>
    <dgm:cxn modelId="{055619CF-2708-4E48-995F-6EC638B1F744}" type="presParOf" srcId="{B6032F25-2F10-4266-ABB8-3DE619AEED3C}" destId="{42B3B1D4-1B78-47B7-A8B9-9916AD2A157F}" srcOrd="6" destOrd="0" presId="urn:microsoft.com/office/officeart/2005/8/layout/bProcess3"/>
    <dgm:cxn modelId="{2525C17A-B471-4AC6-A504-0551C862C991}" type="presParOf" srcId="{B6032F25-2F10-4266-ABB8-3DE619AEED3C}" destId="{C157FAB8-26AA-4E52-A482-4C1E42247ECF}" srcOrd="7" destOrd="0" presId="urn:microsoft.com/office/officeart/2005/8/layout/bProcess3"/>
    <dgm:cxn modelId="{21A77266-AB83-40C5-861E-7CA85175DC56}" type="presParOf" srcId="{C157FAB8-26AA-4E52-A482-4C1E42247ECF}" destId="{E57E03DF-B8D5-4580-8149-009C17B5E301}" srcOrd="0" destOrd="0" presId="urn:microsoft.com/office/officeart/2005/8/layout/bProcess3"/>
    <dgm:cxn modelId="{6132CD8A-95EC-4085-9A69-6BC7CB13F260}" type="presParOf" srcId="{B6032F25-2F10-4266-ABB8-3DE619AEED3C}" destId="{8FEE13BD-2F5C-4D91-B36C-EDDEF8F11344}" srcOrd="8" destOrd="0" presId="urn:microsoft.com/office/officeart/2005/8/layout/bProcess3"/>
    <dgm:cxn modelId="{90AE9D65-376B-4CA3-A89E-2693D968589C}" type="presParOf" srcId="{B6032F25-2F10-4266-ABB8-3DE619AEED3C}" destId="{2A52548E-441A-438B-A8A6-3E12236E8D72}" srcOrd="9" destOrd="0" presId="urn:microsoft.com/office/officeart/2005/8/layout/bProcess3"/>
    <dgm:cxn modelId="{C8A3DC89-22C5-40F2-9026-8E78962B69D1}" type="presParOf" srcId="{2A52548E-441A-438B-A8A6-3E12236E8D72}" destId="{482FB688-A68D-4342-B1A3-336D1ADC8913}" srcOrd="0" destOrd="0" presId="urn:microsoft.com/office/officeart/2005/8/layout/bProcess3"/>
    <dgm:cxn modelId="{588BEA2A-EE54-43AF-ACFA-B3B312C3FDD5}" type="presParOf" srcId="{B6032F25-2F10-4266-ABB8-3DE619AEED3C}" destId="{A4171B59-8EA2-45DF-9B77-CD56790F6F9B}" srcOrd="10" destOrd="0" presId="urn:microsoft.com/office/officeart/2005/8/layout/bProcess3"/>
    <dgm:cxn modelId="{1FC43276-BD3C-4D92-A394-8A85853EBD9F}" type="presParOf" srcId="{B6032F25-2F10-4266-ABB8-3DE619AEED3C}" destId="{D8306E16-8F0C-49C9-B106-F3E2F85A9C7E}" srcOrd="11" destOrd="0" presId="urn:microsoft.com/office/officeart/2005/8/layout/bProcess3"/>
    <dgm:cxn modelId="{C3AAE2F8-0DC1-44EF-9C7A-F1A6FB809808}" type="presParOf" srcId="{D8306E16-8F0C-49C9-B106-F3E2F85A9C7E}" destId="{10F4039D-F61D-4E33-A0E9-08FC5EC560D2}" srcOrd="0" destOrd="0" presId="urn:microsoft.com/office/officeart/2005/8/layout/bProcess3"/>
    <dgm:cxn modelId="{66AAFA2A-C32C-4623-B410-190126E3D024}" type="presParOf" srcId="{B6032F25-2F10-4266-ABB8-3DE619AEED3C}" destId="{DF1F66D7-DBA0-4914-B3FC-6AB9BEE940AA}" srcOrd="12" destOrd="0" presId="urn:microsoft.com/office/officeart/2005/8/layout/bProcess3"/>
    <dgm:cxn modelId="{B7BE6751-D6A6-4EC8-9C9A-F07010190BC3}" type="presParOf" srcId="{B6032F25-2F10-4266-ABB8-3DE619AEED3C}" destId="{4645477D-2A51-40FB-88EC-22D3891780AA}" srcOrd="13" destOrd="0" presId="urn:microsoft.com/office/officeart/2005/8/layout/bProcess3"/>
    <dgm:cxn modelId="{23F33C8E-5E52-40B9-B168-438F1F6C419D}" type="presParOf" srcId="{4645477D-2A51-40FB-88EC-22D3891780AA}" destId="{96F1F711-6122-4A48-8E5F-84134CB30F99}" srcOrd="0" destOrd="0" presId="urn:microsoft.com/office/officeart/2005/8/layout/bProcess3"/>
    <dgm:cxn modelId="{F0136A6D-7CEC-4277-AB6B-C4E0BC556361}" type="presParOf" srcId="{B6032F25-2F10-4266-ABB8-3DE619AEED3C}" destId="{20DD80D6-E148-4272-9392-2ABA9AB3FE76}" srcOrd="14" destOrd="0" presId="urn:microsoft.com/office/officeart/2005/8/layout/bProcess3"/>
    <dgm:cxn modelId="{E8664518-AF10-4F40-9A0B-045240C0D9BC}" type="presParOf" srcId="{B6032F25-2F10-4266-ABB8-3DE619AEED3C}" destId="{29573295-1035-4CCA-955F-A7AB08997C85}" srcOrd="15" destOrd="0" presId="urn:microsoft.com/office/officeart/2005/8/layout/bProcess3"/>
    <dgm:cxn modelId="{03DA3F27-CC01-4E47-AF79-53E2C46DC353}" type="presParOf" srcId="{29573295-1035-4CCA-955F-A7AB08997C85}" destId="{018BBA96-75D0-4AE2-AD2B-581E7F42C448}" srcOrd="0" destOrd="0" presId="urn:microsoft.com/office/officeart/2005/8/layout/bProcess3"/>
    <dgm:cxn modelId="{C5219C03-1978-4C3E-87DC-CC77114F027C}" type="presParOf" srcId="{B6032F25-2F10-4266-ABB8-3DE619AEED3C}" destId="{9E828EB5-DC42-479F-B915-69C40BCFF66A}" srcOrd="16" destOrd="0" presId="urn:microsoft.com/office/officeart/2005/8/layout/bProcess3"/>
    <dgm:cxn modelId="{85F08DAB-6B17-4955-8BCA-47CAEF223FD4}" type="presParOf" srcId="{B6032F25-2F10-4266-ABB8-3DE619AEED3C}" destId="{8F6637BB-B238-4BF6-9609-A3401AF392BF}" srcOrd="17" destOrd="0" presId="urn:microsoft.com/office/officeart/2005/8/layout/bProcess3"/>
    <dgm:cxn modelId="{CDEA980C-84EB-4863-8187-234A9DC82A5A}" type="presParOf" srcId="{8F6637BB-B238-4BF6-9609-A3401AF392BF}" destId="{EB670C23-8300-4793-990C-BA3F33EBA112}" srcOrd="0" destOrd="0" presId="urn:microsoft.com/office/officeart/2005/8/layout/bProcess3"/>
    <dgm:cxn modelId="{6DF2C465-720B-4B51-A938-CC223D35F996}" type="presParOf" srcId="{B6032F25-2F10-4266-ABB8-3DE619AEED3C}" destId="{8063DE1C-B2AA-4320-8FCD-B59F029AC1A5}" srcOrd="18" destOrd="0" presId="urn:microsoft.com/office/officeart/2005/8/layout/bProcess3"/>
    <dgm:cxn modelId="{CCD30E2C-DFBA-4D72-B638-211F359705E5}" type="presParOf" srcId="{B6032F25-2F10-4266-ABB8-3DE619AEED3C}" destId="{4FBBB242-8AD0-4E8C-A0C3-F3B62E2736B8}" srcOrd="19" destOrd="0" presId="urn:microsoft.com/office/officeart/2005/8/layout/bProcess3"/>
    <dgm:cxn modelId="{7EAA0545-137E-4CA4-A969-6CB86C99FD8C}" type="presParOf" srcId="{4FBBB242-8AD0-4E8C-A0C3-F3B62E2736B8}" destId="{46DF23F9-2D01-4AB3-881B-62A3AC480025}" srcOrd="0" destOrd="0" presId="urn:microsoft.com/office/officeart/2005/8/layout/bProcess3"/>
    <dgm:cxn modelId="{2B8AE414-8DC3-4F01-B7DF-0B87C6ACF7BC}" type="presParOf" srcId="{B6032F25-2F10-4266-ABB8-3DE619AEED3C}" destId="{A9CA2A0B-DC18-437C-8ACC-1D7BE6ED9B79}" srcOrd="2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2B1A1-C2D0-45ED-9B4C-450DA62230F8}">
      <dsp:nvSpPr>
        <dsp:cNvPr id="0" name=""/>
        <dsp:cNvSpPr/>
      </dsp:nvSpPr>
      <dsp:spPr>
        <a:xfrm>
          <a:off x="0" y="2605459"/>
          <a:ext cx="8128000"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16B7A9-D6D5-4A0B-9073-147C55EB63AE}">
      <dsp:nvSpPr>
        <dsp:cNvPr id="0" name=""/>
        <dsp:cNvSpPr/>
      </dsp:nvSpPr>
      <dsp:spPr>
        <a:xfrm>
          <a:off x="20" y="684589"/>
          <a:ext cx="8128000"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91E9FE-003A-498B-909D-6165BD585216}">
      <dsp:nvSpPr>
        <dsp:cNvPr id="0" name=""/>
        <dsp:cNvSpPr/>
      </dsp:nvSpPr>
      <dsp:spPr>
        <a:xfrm>
          <a:off x="3893987" y="118162"/>
          <a:ext cx="4142097" cy="449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r" defTabSz="977900">
            <a:lnSpc>
              <a:spcPct val="90000"/>
            </a:lnSpc>
            <a:spcBef>
              <a:spcPct val="0"/>
            </a:spcBef>
            <a:spcAft>
              <a:spcPct val="35000"/>
            </a:spcAft>
            <a:buNone/>
          </a:pPr>
          <a:r>
            <a:rPr lang="en-US" sz="2200" b="1" kern="1200" dirty="0">
              <a:solidFill>
                <a:srgbClr val="B78739"/>
              </a:solidFill>
            </a:rPr>
            <a:t>FY 2025-2026 Proposed Budget</a:t>
          </a:r>
        </a:p>
      </dsp:txBody>
      <dsp:txXfrm>
        <a:off x="3893987" y="118162"/>
        <a:ext cx="4142097" cy="449854"/>
      </dsp:txXfrm>
    </dsp:sp>
    <dsp:sp modelId="{83801B53-D892-4E13-BFDA-8B70DF160C7A}">
      <dsp:nvSpPr>
        <dsp:cNvPr id="0" name=""/>
        <dsp:cNvSpPr/>
      </dsp:nvSpPr>
      <dsp:spPr>
        <a:xfrm>
          <a:off x="219390" y="139404"/>
          <a:ext cx="3830320" cy="449854"/>
        </a:xfrm>
        <a:prstGeom prst="round2SameRect">
          <a:avLst>
            <a:gd name="adj1" fmla="val 16670"/>
            <a:gd name="adj2" fmla="val 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Budget Overview</a:t>
          </a:r>
        </a:p>
      </dsp:txBody>
      <dsp:txXfrm>
        <a:off x="241354" y="161368"/>
        <a:ext cx="3786392" cy="427890"/>
      </dsp:txXfrm>
    </dsp:sp>
    <dsp:sp modelId="{54527E3E-3E4B-4DFD-8439-124D9D7992DA}">
      <dsp:nvSpPr>
        <dsp:cNvPr id="0" name=""/>
        <dsp:cNvSpPr/>
      </dsp:nvSpPr>
      <dsp:spPr>
        <a:xfrm>
          <a:off x="326054" y="748420"/>
          <a:ext cx="7475890" cy="1273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Total Budget</a:t>
          </a:r>
        </a:p>
        <a:p>
          <a:pPr marL="171450" lvl="1" indent="-171450" algn="l" defTabSz="800100">
            <a:lnSpc>
              <a:spcPct val="90000"/>
            </a:lnSpc>
            <a:spcBef>
              <a:spcPct val="0"/>
            </a:spcBef>
            <a:spcAft>
              <a:spcPct val="15000"/>
            </a:spcAft>
            <a:buChar char="•"/>
          </a:pPr>
          <a:r>
            <a:rPr lang="en-US" sz="1800" kern="1200" dirty="0"/>
            <a:t>Funds | Revenues | Expenditures</a:t>
          </a:r>
        </a:p>
        <a:p>
          <a:pPr marL="171450" lvl="1" indent="-171450" algn="l" defTabSz="800100">
            <a:lnSpc>
              <a:spcPct val="90000"/>
            </a:lnSpc>
            <a:spcBef>
              <a:spcPct val="0"/>
            </a:spcBef>
            <a:spcAft>
              <a:spcPct val="15000"/>
            </a:spcAft>
            <a:buChar char="•"/>
          </a:pPr>
          <a:r>
            <a:rPr lang="en-US" sz="1800" kern="1200" dirty="0"/>
            <a:t>Personnel Services</a:t>
          </a:r>
        </a:p>
        <a:p>
          <a:pPr marL="171450" lvl="1" indent="-171450" algn="l" defTabSz="800100">
            <a:lnSpc>
              <a:spcPct val="90000"/>
            </a:lnSpc>
            <a:spcBef>
              <a:spcPct val="0"/>
            </a:spcBef>
            <a:spcAft>
              <a:spcPct val="15000"/>
            </a:spcAft>
            <a:buChar char="•"/>
          </a:pPr>
          <a:r>
            <a:rPr lang="en-US" sz="1800" kern="1200" dirty="0"/>
            <a:t>Capital Improvement Program</a:t>
          </a:r>
        </a:p>
      </dsp:txBody>
      <dsp:txXfrm>
        <a:off x="326054" y="748420"/>
        <a:ext cx="7475890" cy="1273695"/>
      </dsp:txXfrm>
    </dsp:sp>
    <dsp:sp modelId="{61F3D17F-135E-4028-93CC-C864D3E096AB}">
      <dsp:nvSpPr>
        <dsp:cNvPr id="0" name=""/>
        <dsp:cNvSpPr/>
      </dsp:nvSpPr>
      <dsp:spPr>
        <a:xfrm>
          <a:off x="2956115" y="1923308"/>
          <a:ext cx="4565894" cy="596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r" defTabSz="977900">
            <a:lnSpc>
              <a:spcPct val="90000"/>
            </a:lnSpc>
            <a:spcBef>
              <a:spcPct val="0"/>
            </a:spcBef>
            <a:spcAft>
              <a:spcPct val="35000"/>
            </a:spcAft>
            <a:buNone/>
          </a:pPr>
          <a:r>
            <a:rPr lang="en-US" sz="2200" b="1" kern="1200" dirty="0">
              <a:solidFill>
                <a:srgbClr val="B78739"/>
              </a:solidFill>
            </a:rPr>
            <a:t>Department Presentations</a:t>
          </a:r>
        </a:p>
      </dsp:txBody>
      <dsp:txXfrm>
        <a:off x="2956115" y="1923308"/>
        <a:ext cx="4565894" cy="596242"/>
      </dsp:txXfrm>
    </dsp:sp>
    <dsp:sp modelId="{4AABEBEC-CEEC-4290-93BB-3A16E4BA6FB6}">
      <dsp:nvSpPr>
        <dsp:cNvPr id="0" name=""/>
        <dsp:cNvSpPr/>
      </dsp:nvSpPr>
      <dsp:spPr>
        <a:xfrm>
          <a:off x="210276" y="2015198"/>
          <a:ext cx="3822395" cy="518229"/>
        </a:xfrm>
        <a:prstGeom prst="round2SameRect">
          <a:avLst>
            <a:gd name="adj1" fmla="val 16670"/>
            <a:gd name="adj2" fmla="val 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General Fund Overview</a:t>
          </a:r>
        </a:p>
      </dsp:txBody>
      <dsp:txXfrm>
        <a:off x="235578" y="2040500"/>
        <a:ext cx="3771791" cy="492927"/>
      </dsp:txXfrm>
    </dsp:sp>
    <dsp:sp modelId="{DC6806C9-4D74-46DC-9BD8-008CBFC54AE7}">
      <dsp:nvSpPr>
        <dsp:cNvPr id="0" name=""/>
        <dsp:cNvSpPr/>
      </dsp:nvSpPr>
      <dsp:spPr>
        <a:xfrm>
          <a:off x="209092" y="2649136"/>
          <a:ext cx="7709814" cy="2004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City Clerk’s Office</a:t>
          </a:r>
        </a:p>
        <a:p>
          <a:pPr marL="171450" lvl="1" indent="-171450" algn="l" defTabSz="800100">
            <a:lnSpc>
              <a:spcPct val="90000"/>
            </a:lnSpc>
            <a:spcBef>
              <a:spcPct val="0"/>
            </a:spcBef>
            <a:spcAft>
              <a:spcPct val="15000"/>
            </a:spcAft>
            <a:buChar char="•"/>
          </a:pPr>
          <a:r>
            <a:rPr lang="en-US" sz="1800" kern="1200" dirty="0"/>
            <a:t>City Manager’s Office</a:t>
          </a:r>
        </a:p>
        <a:p>
          <a:pPr marL="171450" lvl="1" indent="-171450" algn="l" defTabSz="800100">
            <a:lnSpc>
              <a:spcPct val="90000"/>
            </a:lnSpc>
            <a:spcBef>
              <a:spcPct val="0"/>
            </a:spcBef>
            <a:spcAft>
              <a:spcPct val="15000"/>
            </a:spcAft>
            <a:buChar char="•"/>
          </a:pPr>
          <a:r>
            <a:rPr lang="en-US" sz="1800" kern="1200" dirty="0"/>
            <a:t>Code Compliance and Neighborhood Services</a:t>
          </a:r>
        </a:p>
        <a:p>
          <a:pPr marL="171450" lvl="1" indent="-171450" algn="l" defTabSz="800100">
            <a:lnSpc>
              <a:spcPct val="90000"/>
            </a:lnSpc>
            <a:spcBef>
              <a:spcPct val="0"/>
            </a:spcBef>
            <a:spcAft>
              <a:spcPct val="15000"/>
            </a:spcAft>
            <a:buChar char="•"/>
          </a:pPr>
          <a:r>
            <a:rPr lang="en-US" sz="1800" kern="1200" dirty="0"/>
            <a:t>Finance Department</a:t>
          </a:r>
        </a:p>
        <a:p>
          <a:pPr marL="171450" lvl="1" indent="-171450" algn="l" defTabSz="800100">
            <a:lnSpc>
              <a:spcPct val="90000"/>
            </a:lnSpc>
            <a:spcBef>
              <a:spcPct val="0"/>
            </a:spcBef>
            <a:spcAft>
              <a:spcPct val="15000"/>
            </a:spcAft>
            <a:buChar char="•"/>
          </a:pPr>
          <a:r>
            <a:rPr lang="en-US" sz="1800" kern="1200" dirty="0"/>
            <a:t>Human Resources</a:t>
          </a:r>
        </a:p>
        <a:p>
          <a:pPr marL="171450" lvl="1" indent="-171450" algn="l" defTabSz="800100">
            <a:lnSpc>
              <a:spcPct val="90000"/>
            </a:lnSpc>
            <a:spcBef>
              <a:spcPct val="0"/>
            </a:spcBef>
            <a:spcAft>
              <a:spcPct val="15000"/>
            </a:spcAft>
            <a:buChar char="•"/>
          </a:pPr>
          <a:r>
            <a:rPr lang="en-US" sz="1800" kern="1200" dirty="0"/>
            <a:t>Information Technology</a:t>
          </a:r>
        </a:p>
        <a:p>
          <a:pPr marL="171450" lvl="1" indent="-171450" algn="l" defTabSz="800100">
            <a:lnSpc>
              <a:spcPct val="90000"/>
            </a:lnSpc>
            <a:spcBef>
              <a:spcPct val="0"/>
            </a:spcBef>
            <a:spcAft>
              <a:spcPct val="15000"/>
            </a:spcAft>
            <a:buChar char="•"/>
          </a:pPr>
          <a:r>
            <a:rPr lang="en-US" sz="1800" kern="1200" dirty="0"/>
            <a:t>Parks, Recreation and Cultural Arts</a:t>
          </a:r>
        </a:p>
        <a:p>
          <a:pPr marL="342900" lvl="2" indent="-171450" algn="l" defTabSz="800100">
            <a:lnSpc>
              <a:spcPct val="90000"/>
            </a:lnSpc>
            <a:spcBef>
              <a:spcPct val="0"/>
            </a:spcBef>
            <a:spcAft>
              <a:spcPct val="15000"/>
            </a:spcAft>
            <a:buChar char="•"/>
          </a:pPr>
          <a:r>
            <a:rPr lang="en-US" sz="1800" kern="1200" dirty="0"/>
            <a:t>Golf Course</a:t>
          </a:r>
        </a:p>
        <a:p>
          <a:pPr marL="342900" lvl="2" indent="-171450" algn="l" defTabSz="800100">
            <a:lnSpc>
              <a:spcPct val="90000"/>
            </a:lnSpc>
            <a:spcBef>
              <a:spcPct val="0"/>
            </a:spcBef>
            <a:spcAft>
              <a:spcPct val="15000"/>
            </a:spcAft>
            <a:buChar char="•"/>
          </a:pPr>
          <a:r>
            <a:rPr lang="en-US" sz="1800" kern="1200" dirty="0"/>
            <a:t>Library</a:t>
          </a:r>
        </a:p>
        <a:p>
          <a:pPr marL="342900" lvl="2" indent="-171450" algn="l" defTabSz="800100">
            <a:lnSpc>
              <a:spcPct val="90000"/>
            </a:lnSpc>
            <a:spcBef>
              <a:spcPct val="0"/>
            </a:spcBef>
            <a:spcAft>
              <a:spcPct val="15000"/>
            </a:spcAft>
            <a:buChar char="•"/>
          </a:pPr>
          <a:r>
            <a:rPr lang="en-US" sz="1800" kern="1200" dirty="0"/>
            <a:t>Parks and Recreation</a:t>
          </a:r>
        </a:p>
        <a:p>
          <a:pPr marL="171450" lvl="1" indent="-171450" algn="l" defTabSz="800100">
            <a:lnSpc>
              <a:spcPct val="90000"/>
            </a:lnSpc>
            <a:spcBef>
              <a:spcPct val="0"/>
            </a:spcBef>
            <a:spcAft>
              <a:spcPct val="15000"/>
            </a:spcAft>
            <a:buChar char="•"/>
          </a:pPr>
          <a:r>
            <a:rPr lang="en-US" sz="1800" kern="1200" dirty="0"/>
            <a:t>Planning</a:t>
          </a:r>
        </a:p>
        <a:p>
          <a:pPr marL="171450" lvl="1" indent="-171450" algn="l" defTabSz="800100">
            <a:lnSpc>
              <a:spcPct val="90000"/>
            </a:lnSpc>
            <a:spcBef>
              <a:spcPct val="0"/>
            </a:spcBef>
            <a:spcAft>
              <a:spcPct val="15000"/>
            </a:spcAft>
            <a:buChar char="•"/>
          </a:pPr>
          <a:r>
            <a:rPr lang="en-US" sz="1800" kern="1200" dirty="0"/>
            <a:t>Police</a:t>
          </a:r>
        </a:p>
        <a:p>
          <a:pPr marL="171450" lvl="1" indent="-171450" algn="l" defTabSz="800100">
            <a:lnSpc>
              <a:spcPct val="90000"/>
            </a:lnSpc>
            <a:spcBef>
              <a:spcPct val="0"/>
            </a:spcBef>
            <a:spcAft>
              <a:spcPct val="15000"/>
            </a:spcAft>
            <a:buChar char="•"/>
          </a:pPr>
          <a:r>
            <a:rPr lang="en-US" sz="1800" kern="1200" dirty="0"/>
            <a:t>Public Works – General Fund Portion</a:t>
          </a:r>
        </a:p>
      </dsp:txBody>
      <dsp:txXfrm>
        <a:off x="209092" y="2649136"/>
        <a:ext cx="7709814" cy="20042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A8614-D1F6-4F50-8C0E-7450F14F85AC}">
      <dsp:nvSpPr>
        <dsp:cNvPr id="0" name=""/>
        <dsp:cNvSpPr/>
      </dsp:nvSpPr>
      <dsp:spPr>
        <a:xfrm>
          <a:off x="0" y="5028677"/>
          <a:ext cx="8128000"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A2B1A1-C2D0-45ED-9B4C-450DA62230F8}">
      <dsp:nvSpPr>
        <dsp:cNvPr id="0" name=""/>
        <dsp:cNvSpPr/>
      </dsp:nvSpPr>
      <dsp:spPr>
        <a:xfrm>
          <a:off x="0" y="3804691"/>
          <a:ext cx="8128000"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16B7A9-D6D5-4A0B-9073-147C55EB63AE}">
      <dsp:nvSpPr>
        <dsp:cNvPr id="0" name=""/>
        <dsp:cNvSpPr/>
      </dsp:nvSpPr>
      <dsp:spPr>
        <a:xfrm>
          <a:off x="20" y="602626"/>
          <a:ext cx="8128000" cy="0"/>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91E9FE-003A-498B-909D-6165BD585216}">
      <dsp:nvSpPr>
        <dsp:cNvPr id="0" name=""/>
        <dsp:cNvSpPr/>
      </dsp:nvSpPr>
      <dsp:spPr>
        <a:xfrm>
          <a:off x="3503060" y="84692"/>
          <a:ext cx="4434352" cy="511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solidFill>
                <a:srgbClr val="B78739"/>
              </a:solidFill>
            </a:rPr>
            <a:t>Department Presentations</a:t>
          </a:r>
        </a:p>
      </dsp:txBody>
      <dsp:txXfrm>
        <a:off x="3503060" y="84692"/>
        <a:ext cx="4434352" cy="511808"/>
      </dsp:txXfrm>
    </dsp:sp>
    <dsp:sp modelId="{83801B53-D892-4E13-BFDA-8B70DF160C7A}">
      <dsp:nvSpPr>
        <dsp:cNvPr id="0" name=""/>
        <dsp:cNvSpPr/>
      </dsp:nvSpPr>
      <dsp:spPr>
        <a:xfrm>
          <a:off x="-429259" y="101182"/>
          <a:ext cx="3830320" cy="430449"/>
        </a:xfrm>
        <a:prstGeom prst="round2SameRect">
          <a:avLst>
            <a:gd name="adj1" fmla="val 16670"/>
            <a:gd name="adj2" fmla="val 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Enterprise Funds</a:t>
          </a:r>
        </a:p>
      </dsp:txBody>
      <dsp:txXfrm>
        <a:off x="-408242" y="122199"/>
        <a:ext cx="3788286" cy="409432"/>
      </dsp:txXfrm>
    </dsp:sp>
    <dsp:sp modelId="{54527E3E-3E4B-4DFD-8439-124D9D7992DA}">
      <dsp:nvSpPr>
        <dsp:cNvPr id="0" name=""/>
        <dsp:cNvSpPr/>
      </dsp:nvSpPr>
      <dsp:spPr>
        <a:xfrm>
          <a:off x="0" y="616957"/>
          <a:ext cx="8128000" cy="1449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Electric</a:t>
          </a:r>
        </a:p>
        <a:p>
          <a:pPr marL="171450" lvl="1" indent="-171450" algn="l" defTabSz="800100">
            <a:lnSpc>
              <a:spcPct val="90000"/>
            </a:lnSpc>
            <a:spcBef>
              <a:spcPct val="0"/>
            </a:spcBef>
            <a:spcAft>
              <a:spcPct val="15000"/>
            </a:spcAft>
            <a:buChar char="•"/>
          </a:pPr>
          <a:r>
            <a:rPr lang="en-US" sz="1800" kern="1200" dirty="0"/>
            <a:t>Fiber Optic</a:t>
          </a:r>
        </a:p>
        <a:p>
          <a:pPr marL="171450" lvl="1" indent="-171450" algn="l" defTabSz="800100">
            <a:lnSpc>
              <a:spcPct val="90000"/>
            </a:lnSpc>
            <a:spcBef>
              <a:spcPct val="0"/>
            </a:spcBef>
            <a:spcAft>
              <a:spcPct val="15000"/>
            </a:spcAft>
            <a:buChar char="•"/>
          </a:pPr>
          <a:r>
            <a:rPr lang="en-US" sz="1800" kern="1200" dirty="0"/>
            <a:t>Public Works</a:t>
          </a:r>
        </a:p>
        <a:p>
          <a:pPr marL="342900" lvl="2" indent="-171450" algn="l" defTabSz="800100">
            <a:lnSpc>
              <a:spcPct val="90000"/>
            </a:lnSpc>
            <a:spcBef>
              <a:spcPct val="0"/>
            </a:spcBef>
            <a:spcAft>
              <a:spcPct val="15000"/>
            </a:spcAft>
            <a:buChar char="•"/>
          </a:pPr>
          <a:r>
            <a:rPr lang="en-US" sz="1800" kern="1200" dirty="0"/>
            <a:t>Solid Waste</a:t>
          </a:r>
        </a:p>
        <a:p>
          <a:pPr marL="342900" lvl="2" indent="-171450" algn="l" defTabSz="800100">
            <a:lnSpc>
              <a:spcPct val="90000"/>
            </a:lnSpc>
            <a:spcBef>
              <a:spcPct val="0"/>
            </a:spcBef>
            <a:spcAft>
              <a:spcPct val="15000"/>
            </a:spcAft>
            <a:buChar char="•"/>
          </a:pPr>
          <a:r>
            <a:rPr lang="en-US" sz="1800" kern="1200" dirty="0"/>
            <a:t>Stormwater</a:t>
          </a:r>
        </a:p>
        <a:p>
          <a:pPr marL="342900" lvl="2" indent="-171450" algn="l" defTabSz="800100">
            <a:lnSpc>
              <a:spcPct val="90000"/>
            </a:lnSpc>
            <a:spcBef>
              <a:spcPct val="0"/>
            </a:spcBef>
            <a:spcAft>
              <a:spcPct val="15000"/>
            </a:spcAft>
            <a:buChar char="•"/>
          </a:pPr>
          <a:r>
            <a:rPr lang="en-US" sz="1800" kern="1200" dirty="0"/>
            <a:t>Underground Utilities TCS</a:t>
          </a:r>
        </a:p>
        <a:p>
          <a:pPr marL="171450" lvl="1" indent="-171450" algn="l" defTabSz="800100">
            <a:lnSpc>
              <a:spcPct val="90000"/>
            </a:lnSpc>
            <a:spcBef>
              <a:spcPct val="0"/>
            </a:spcBef>
            <a:spcAft>
              <a:spcPct val="15000"/>
            </a:spcAft>
            <a:buChar char="•"/>
          </a:pPr>
          <a:r>
            <a:rPr lang="en-US" sz="1800" kern="1200" dirty="0"/>
            <a:t>Utilities</a:t>
          </a:r>
        </a:p>
        <a:p>
          <a:pPr marL="342900" lvl="2" indent="-171450" algn="l" defTabSz="800100">
            <a:lnSpc>
              <a:spcPct val="90000"/>
            </a:lnSpc>
            <a:spcBef>
              <a:spcPct val="0"/>
            </a:spcBef>
            <a:spcAft>
              <a:spcPct val="15000"/>
            </a:spcAft>
            <a:buChar char="•"/>
          </a:pPr>
          <a:r>
            <a:rPr lang="en-US" sz="1800" kern="1200" dirty="0"/>
            <a:t>Wastewater	</a:t>
          </a:r>
        </a:p>
        <a:p>
          <a:pPr marL="342900" lvl="2" indent="-171450" algn="l" defTabSz="800100">
            <a:lnSpc>
              <a:spcPct val="90000"/>
            </a:lnSpc>
            <a:spcBef>
              <a:spcPct val="0"/>
            </a:spcBef>
            <a:spcAft>
              <a:spcPct val="15000"/>
            </a:spcAft>
            <a:buChar char="•"/>
          </a:pPr>
          <a:r>
            <a:rPr lang="en-US" sz="1800" kern="1200" dirty="0"/>
            <a:t>Water</a:t>
          </a:r>
        </a:p>
      </dsp:txBody>
      <dsp:txXfrm>
        <a:off x="0" y="616957"/>
        <a:ext cx="8128000" cy="1449108"/>
      </dsp:txXfrm>
    </dsp:sp>
    <dsp:sp modelId="{61F3D17F-135E-4028-93CC-C864D3E096AB}">
      <dsp:nvSpPr>
        <dsp:cNvPr id="0" name=""/>
        <dsp:cNvSpPr/>
      </dsp:nvSpPr>
      <dsp:spPr>
        <a:xfrm>
          <a:off x="3562098" y="3069163"/>
          <a:ext cx="4565894" cy="678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solidFill>
                <a:srgbClr val="B78739"/>
              </a:solidFill>
            </a:rPr>
            <a:t>Department Presentations</a:t>
          </a:r>
        </a:p>
      </dsp:txBody>
      <dsp:txXfrm>
        <a:off x="3562098" y="3069163"/>
        <a:ext cx="4565894" cy="678356"/>
      </dsp:txXfrm>
    </dsp:sp>
    <dsp:sp modelId="{4AABEBEC-CEEC-4290-93BB-3A16E4BA6FB6}">
      <dsp:nvSpPr>
        <dsp:cNvPr id="0" name=""/>
        <dsp:cNvSpPr/>
      </dsp:nvSpPr>
      <dsp:spPr>
        <a:xfrm>
          <a:off x="-278419" y="3326150"/>
          <a:ext cx="3822395" cy="363328"/>
        </a:xfrm>
        <a:prstGeom prst="round2SameRect">
          <a:avLst>
            <a:gd name="adj1" fmla="val 16670"/>
            <a:gd name="adj2" fmla="val 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Internal Service Funds</a:t>
          </a:r>
        </a:p>
      </dsp:txBody>
      <dsp:txXfrm>
        <a:off x="-260680" y="3343889"/>
        <a:ext cx="3786917" cy="345589"/>
      </dsp:txXfrm>
    </dsp:sp>
    <dsp:sp modelId="{DC6806C9-4D74-46DC-9BD8-008CBFC54AE7}">
      <dsp:nvSpPr>
        <dsp:cNvPr id="0" name=""/>
        <dsp:cNvSpPr/>
      </dsp:nvSpPr>
      <dsp:spPr>
        <a:xfrm>
          <a:off x="0" y="3864160"/>
          <a:ext cx="8128000" cy="885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Fleet Management</a:t>
          </a:r>
        </a:p>
        <a:p>
          <a:pPr marL="171450" lvl="1" indent="-171450" algn="l" defTabSz="800100">
            <a:lnSpc>
              <a:spcPct val="90000"/>
            </a:lnSpc>
            <a:spcBef>
              <a:spcPct val="0"/>
            </a:spcBef>
            <a:spcAft>
              <a:spcPct val="15000"/>
            </a:spcAft>
            <a:buChar char="•"/>
          </a:pPr>
          <a:r>
            <a:rPr lang="en-US" sz="1800" kern="1200" dirty="0"/>
            <a:t>Capital Replacement Fund</a:t>
          </a:r>
        </a:p>
      </dsp:txBody>
      <dsp:txXfrm>
        <a:off x="0" y="3864160"/>
        <a:ext cx="8128000" cy="885472"/>
      </dsp:txXfrm>
    </dsp:sp>
    <dsp:sp modelId="{5C08AADB-35A6-4A29-9912-B4324B636ECA}">
      <dsp:nvSpPr>
        <dsp:cNvPr id="0" name=""/>
        <dsp:cNvSpPr/>
      </dsp:nvSpPr>
      <dsp:spPr>
        <a:xfrm>
          <a:off x="3548404" y="4517622"/>
          <a:ext cx="4083874" cy="486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solidFill>
                <a:srgbClr val="B78739"/>
              </a:solidFill>
            </a:rPr>
            <a:t>Department Presentations</a:t>
          </a:r>
        </a:p>
      </dsp:txBody>
      <dsp:txXfrm>
        <a:off x="3548404" y="4517622"/>
        <a:ext cx="4083874" cy="486296"/>
      </dsp:txXfrm>
    </dsp:sp>
    <dsp:sp modelId="{E5EDA42C-54E9-4481-A007-D692D42DD6CD}">
      <dsp:nvSpPr>
        <dsp:cNvPr id="0" name=""/>
        <dsp:cNvSpPr/>
      </dsp:nvSpPr>
      <dsp:spPr>
        <a:xfrm>
          <a:off x="-395304" y="4543442"/>
          <a:ext cx="3864576" cy="402554"/>
        </a:xfrm>
        <a:prstGeom prst="round2SameRect">
          <a:avLst>
            <a:gd name="adj1" fmla="val 16670"/>
            <a:gd name="adj2" fmla="val 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t>Special Revenue Funds</a:t>
          </a:r>
        </a:p>
      </dsp:txBody>
      <dsp:txXfrm>
        <a:off x="-375649" y="4563097"/>
        <a:ext cx="3825266" cy="382899"/>
      </dsp:txXfrm>
    </dsp:sp>
    <dsp:sp modelId="{AB126F7C-BB66-4117-AC3F-AEE7C046EF70}">
      <dsp:nvSpPr>
        <dsp:cNvPr id="0" name=""/>
        <dsp:cNvSpPr/>
      </dsp:nvSpPr>
      <dsp:spPr>
        <a:xfrm>
          <a:off x="0" y="4996804"/>
          <a:ext cx="8128000" cy="1010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Building</a:t>
          </a:r>
        </a:p>
        <a:p>
          <a:pPr marL="171450" lvl="1" indent="-171450" algn="l" defTabSz="800100">
            <a:lnSpc>
              <a:spcPct val="90000"/>
            </a:lnSpc>
            <a:spcBef>
              <a:spcPct val="0"/>
            </a:spcBef>
            <a:spcAft>
              <a:spcPct val="15000"/>
            </a:spcAft>
            <a:buChar char="•"/>
          </a:pPr>
          <a:r>
            <a:rPr lang="en-US" sz="1800" kern="1200" dirty="0"/>
            <a:t>CRA</a:t>
          </a:r>
        </a:p>
        <a:p>
          <a:pPr marL="171450" lvl="1" indent="-171450" algn="l" defTabSz="800100">
            <a:lnSpc>
              <a:spcPct val="90000"/>
            </a:lnSpc>
            <a:spcBef>
              <a:spcPct val="0"/>
            </a:spcBef>
            <a:spcAft>
              <a:spcPct val="15000"/>
            </a:spcAft>
            <a:buChar char="•"/>
          </a:pPr>
          <a:r>
            <a:rPr lang="en-US" sz="1800" kern="1200" dirty="0"/>
            <a:t>Fire Services</a:t>
          </a:r>
        </a:p>
        <a:p>
          <a:pPr marL="171450" lvl="1" indent="-171450" algn="l" defTabSz="800100">
            <a:lnSpc>
              <a:spcPct val="90000"/>
            </a:lnSpc>
            <a:spcBef>
              <a:spcPct val="0"/>
            </a:spcBef>
            <a:spcAft>
              <a:spcPct val="15000"/>
            </a:spcAft>
            <a:buChar char="•"/>
          </a:pPr>
          <a:r>
            <a:rPr lang="en-US" sz="1800" kern="1200" dirty="0"/>
            <a:t>Public Works</a:t>
          </a:r>
        </a:p>
        <a:p>
          <a:pPr marL="342900" lvl="2" indent="-171450" algn="l" defTabSz="800100">
            <a:lnSpc>
              <a:spcPct val="90000"/>
            </a:lnSpc>
            <a:spcBef>
              <a:spcPct val="0"/>
            </a:spcBef>
            <a:spcAft>
              <a:spcPct val="15000"/>
            </a:spcAft>
            <a:buChar char="•"/>
          </a:pPr>
          <a:r>
            <a:rPr lang="en-US" sz="1800" kern="1200" dirty="0"/>
            <a:t>Transportation</a:t>
          </a:r>
        </a:p>
      </dsp:txBody>
      <dsp:txXfrm>
        <a:off x="0" y="4996804"/>
        <a:ext cx="8128000" cy="10105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3BD3D-F3FD-442B-A1ED-51FE6E2136E8}">
      <dsp:nvSpPr>
        <dsp:cNvPr id="0" name=""/>
        <dsp:cNvSpPr/>
      </dsp:nvSpPr>
      <dsp:spPr>
        <a:xfrm>
          <a:off x="2578426" y="670118"/>
          <a:ext cx="515457" cy="91440"/>
        </a:xfrm>
        <a:custGeom>
          <a:avLst/>
          <a:gdLst/>
          <a:ahLst/>
          <a:cxnLst/>
          <a:rect l="0" t="0" r="0" b="0"/>
          <a:pathLst>
            <a:path>
              <a:moveTo>
                <a:pt x="0" y="45720"/>
              </a:moveTo>
              <a:lnTo>
                <a:pt x="515457"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22504" y="713105"/>
        <a:ext cx="27302" cy="5465"/>
      </dsp:txXfrm>
    </dsp:sp>
    <dsp:sp modelId="{0F4DBE85-40F2-4BB0-B764-DC9A11D99C43}">
      <dsp:nvSpPr>
        <dsp:cNvPr id="0" name=""/>
        <dsp:cNvSpPr/>
      </dsp:nvSpPr>
      <dsp:spPr>
        <a:xfrm>
          <a:off x="206062" y="3588"/>
          <a:ext cx="2374164" cy="142449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City Commission</a:t>
          </a:r>
        </a:p>
      </dsp:txBody>
      <dsp:txXfrm>
        <a:off x="206062" y="3588"/>
        <a:ext cx="2374164" cy="1424498"/>
      </dsp:txXfrm>
    </dsp:sp>
    <dsp:sp modelId="{689CC3C6-A871-4867-B465-6F36A088F9F9}">
      <dsp:nvSpPr>
        <dsp:cNvPr id="0" name=""/>
        <dsp:cNvSpPr/>
      </dsp:nvSpPr>
      <dsp:spPr>
        <a:xfrm>
          <a:off x="5498649" y="670118"/>
          <a:ext cx="515457" cy="91440"/>
        </a:xfrm>
        <a:custGeom>
          <a:avLst/>
          <a:gdLst/>
          <a:ahLst/>
          <a:cxnLst/>
          <a:rect l="0" t="0" r="0" b="0"/>
          <a:pathLst>
            <a:path>
              <a:moveTo>
                <a:pt x="0" y="45720"/>
              </a:moveTo>
              <a:lnTo>
                <a:pt x="515457" y="45720"/>
              </a:lnTo>
            </a:path>
          </a:pathLst>
        </a:custGeom>
        <a:noFill/>
        <a:ln w="12700" cap="flat" cmpd="sng" algn="ctr">
          <a:solidFill>
            <a:schemeClr val="accent3">
              <a:hueOff val="457463"/>
              <a:satOff val="2746"/>
              <a:lumOff val="209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42727" y="713105"/>
        <a:ext cx="27302" cy="5465"/>
      </dsp:txXfrm>
    </dsp:sp>
    <dsp:sp modelId="{A6B43A9F-845D-4828-8234-58CBFC541CFA}">
      <dsp:nvSpPr>
        <dsp:cNvPr id="0" name=""/>
        <dsp:cNvSpPr/>
      </dsp:nvSpPr>
      <dsp:spPr>
        <a:xfrm>
          <a:off x="3126284" y="3588"/>
          <a:ext cx="2374164" cy="1424498"/>
        </a:xfrm>
        <a:prstGeom prst="rect">
          <a:avLst/>
        </a:prstGeom>
        <a:gradFill rotWithShape="0">
          <a:gsLst>
            <a:gs pos="0">
              <a:schemeClr val="accent3">
                <a:hueOff val="411716"/>
                <a:satOff val="2471"/>
                <a:lumOff val="1883"/>
                <a:alphaOff val="0"/>
                <a:satMod val="103000"/>
                <a:lumMod val="102000"/>
                <a:tint val="94000"/>
              </a:schemeClr>
            </a:gs>
            <a:gs pos="50000">
              <a:schemeClr val="accent3">
                <a:hueOff val="411716"/>
                <a:satOff val="2471"/>
                <a:lumOff val="1883"/>
                <a:alphaOff val="0"/>
                <a:satMod val="110000"/>
                <a:lumMod val="100000"/>
                <a:shade val="100000"/>
              </a:schemeClr>
            </a:gs>
            <a:gs pos="100000">
              <a:schemeClr val="accent3">
                <a:hueOff val="411716"/>
                <a:satOff val="2471"/>
                <a:lumOff val="1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City Clerk’s Office</a:t>
          </a:r>
        </a:p>
      </dsp:txBody>
      <dsp:txXfrm>
        <a:off x="3126284" y="3588"/>
        <a:ext cx="2374164" cy="1424498"/>
      </dsp:txXfrm>
    </dsp:sp>
    <dsp:sp modelId="{E4588369-B982-4F96-B827-A90CBC1E73E4}">
      <dsp:nvSpPr>
        <dsp:cNvPr id="0" name=""/>
        <dsp:cNvSpPr/>
      </dsp:nvSpPr>
      <dsp:spPr>
        <a:xfrm>
          <a:off x="8418872" y="670118"/>
          <a:ext cx="515457" cy="91440"/>
        </a:xfrm>
        <a:custGeom>
          <a:avLst/>
          <a:gdLst/>
          <a:ahLst/>
          <a:cxnLst/>
          <a:rect l="0" t="0" r="0" b="0"/>
          <a:pathLst>
            <a:path>
              <a:moveTo>
                <a:pt x="0" y="45720"/>
              </a:moveTo>
              <a:lnTo>
                <a:pt x="515457" y="45720"/>
              </a:lnTo>
            </a:path>
          </a:pathLst>
        </a:custGeom>
        <a:noFill/>
        <a:ln w="12700" cap="flat" cmpd="sng" algn="ctr">
          <a:solidFill>
            <a:schemeClr val="accent3">
              <a:hueOff val="914925"/>
              <a:satOff val="5492"/>
              <a:lumOff val="418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662949" y="713105"/>
        <a:ext cx="27302" cy="5465"/>
      </dsp:txXfrm>
    </dsp:sp>
    <dsp:sp modelId="{D695E90D-BCF8-4563-9DAF-FD3B8C375372}">
      <dsp:nvSpPr>
        <dsp:cNvPr id="0" name=""/>
        <dsp:cNvSpPr/>
      </dsp:nvSpPr>
      <dsp:spPr>
        <a:xfrm>
          <a:off x="6046507" y="3588"/>
          <a:ext cx="2374164" cy="1424498"/>
        </a:xfrm>
        <a:prstGeom prst="rect">
          <a:avLst/>
        </a:prstGeom>
        <a:gradFill rotWithShape="0">
          <a:gsLst>
            <a:gs pos="0">
              <a:schemeClr val="accent3">
                <a:hueOff val="823433"/>
                <a:satOff val="4942"/>
                <a:lumOff val="3765"/>
                <a:alphaOff val="0"/>
                <a:satMod val="103000"/>
                <a:lumMod val="102000"/>
                <a:tint val="94000"/>
              </a:schemeClr>
            </a:gs>
            <a:gs pos="50000">
              <a:schemeClr val="accent3">
                <a:hueOff val="823433"/>
                <a:satOff val="4942"/>
                <a:lumOff val="3765"/>
                <a:alphaOff val="0"/>
                <a:satMod val="110000"/>
                <a:lumMod val="100000"/>
                <a:shade val="100000"/>
              </a:schemeClr>
            </a:gs>
            <a:gs pos="100000">
              <a:schemeClr val="accent3">
                <a:hueOff val="823433"/>
                <a:satOff val="4942"/>
                <a:lumOff val="3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spc="0" dirty="0"/>
            <a:t>City Manager’s Office</a:t>
          </a:r>
        </a:p>
      </dsp:txBody>
      <dsp:txXfrm>
        <a:off x="6046507" y="3588"/>
        <a:ext cx="2374164" cy="1424498"/>
      </dsp:txXfrm>
    </dsp:sp>
    <dsp:sp modelId="{C157FAB8-26AA-4E52-A482-4C1E42247ECF}">
      <dsp:nvSpPr>
        <dsp:cNvPr id="0" name=""/>
        <dsp:cNvSpPr/>
      </dsp:nvSpPr>
      <dsp:spPr>
        <a:xfrm>
          <a:off x="1393144" y="1426287"/>
          <a:ext cx="8760667" cy="515457"/>
        </a:xfrm>
        <a:custGeom>
          <a:avLst/>
          <a:gdLst/>
          <a:ahLst/>
          <a:cxnLst/>
          <a:rect l="0" t="0" r="0" b="0"/>
          <a:pathLst>
            <a:path>
              <a:moveTo>
                <a:pt x="8760667" y="0"/>
              </a:moveTo>
              <a:lnTo>
                <a:pt x="8760667" y="274828"/>
              </a:lnTo>
              <a:lnTo>
                <a:pt x="0" y="274828"/>
              </a:lnTo>
              <a:lnTo>
                <a:pt x="0" y="515457"/>
              </a:lnTo>
            </a:path>
          </a:pathLst>
        </a:custGeom>
        <a:noFill/>
        <a:ln w="12700" cap="flat" cmpd="sng" algn="ctr">
          <a:solidFill>
            <a:schemeClr val="accent3">
              <a:hueOff val="1372388"/>
              <a:satOff val="8237"/>
              <a:lumOff val="627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54036" y="1681283"/>
        <a:ext cx="438883" cy="5465"/>
      </dsp:txXfrm>
    </dsp:sp>
    <dsp:sp modelId="{42B3B1D4-1B78-47B7-A8B9-9916AD2A157F}">
      <dsp:nvSpPr>
        <dsp:cNvPr id="0" name=""/>
        <dsp:cNvSpPr/>
      </dsp:nvSpPr>
      <dsp:spPr>
        <a:xfrm>
          <a:off x="8966730" y="3588"/>
          <a:ext cx="2374164" cy="1424498"/>
        </a:xfrm>
        <a:prstGeom prst="rect">
          <a:avLst/>
        </a:prstGeom>
        <a:gradFill rotWithShape="0">
          <a:gsLst>
            <a:gs pos="0">
              <a:schemeClr val="accent3">
                <a:hueOff val="1235149"/>
                <a:satOff val="7414"/>
                <a:lumOff val="5648"/>
                <a:alphaOff val="0"/>
                <a:satMod val="103000"/>
                <a:lumMod val="102000"/>
                <a:tint val="94000"/>
              </a:schemeClr>
            </a:gs>
            <a:gs pos="50000">
              <a:schemeClr val="accent3">
                <a:hueOff val="1235149"/>
                <a:satOff val="7414"/>
                <a:lumOff val="5648"/>
                <a:alphaOff val="0"/>
                <a:satMod val="110000"/>
                <a:lumMod val="100000"/>
                <a:shade val="100000"/>
              </a:schemeClr>
            </a:gs>
            <a:gs pos="100000">
              <a:schemeClr val="accent3">
                <a:hueOff val="1235149"/>
                <a:satOff val="7414"/>
                <a:lumOff val="564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spc="10" baseline="0" dirty="0"/>
            <a:t>Code Compliance &amp; Neighborhood Services</a:t>
          </a:r>
        </a:p>
      </dsp:txBody>
      <dsp:txXfrm>
        <a:off x="8966730" y="3588"/>
        <a:ext cx="2374164" cy="1424498"/>
      </dsp:txXfrm>
    </dsp:sp>
    <dsp:sp modelId="{2A52548E-441A-438B-A8A6-3E12236E8D72}">
      <dsp:nvSpPr>
        <dsp:cNvPr id="0" name=""/>
        <dsp:cNvSpPr/>
      </dsp:nvSpPr>
      <dsp:spPr>
        <a:xfrm>
          <a:off x="2578426" y="2640675"/>
          <a:ext cx="515457" cy="91440"/>
        </a:xfrm>
        <a:custGeom>
          <a:avLst/>
          <a:gdLst/>
          <a:ahLst/>
          <a:cxnLst/>
          <a:rect l="0" t="0" r="0" b="0"/>
          <a:pathLst>
            <a:path>
              <a:moveTo>
                <a:pt x="0" y="45720"/>
              </a:moveTo>
              <a:lnTo>
                <a:pt x="515457" y="45720"/>
              </a:lnTo>
            </a:path>
          </a:pathLst>
        </a:custGeom>
        <a:noFill/>
        <a:ln w="12700" cap="flat" cmpd="sng" algn="ctr">
          <a:solidFill>
            <a:schemeClr val="accent3">
              <a:hueOff val="1829850"/>
              <a:satOff val="10983"/>
              <a:lumOff val="836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22504" y="2683662"/>
        <a:ext cx="27302" cy="5465"/>
      </dsp:txXfrm>
    </dsp:sp>
    <dsp:sp modelId="{8FEE13BD-2F5C-4D91-B36C-EDDEF8F11344}">
      <dsp:nvSpPr>
        <dsp:cNvPr id="0" name=""/>
        <dsp:cNvSpPr/>
      </dsp:nvSpPr>
      <dsp:spPr>
        <a:xfrm>
          <a:off x="206062" y="1974145"/>
          <a:ext cx="2374164" cy="1424498"/>
        </a:xfrm>
        <a:prstGeom prst="rect">
          <a:avLst/>
        </a:prstGeom>
        <a:gradFill rotWithShape="0">
          <a:gsLst>
            <a:gs pos="0">
              <a:schemeClr val="accent3">
                <a:hueOff val="1646865"/>
                <a:satOff val="9885"/>
                <a:lumOff val="7530"/>
                <a:alphaOff val="0"/>
                <a:satMod val="103000"/>
                <a:lumMod val="102000"/>
                <a:tint val="94000"/>
              </a:schemeClr>
            </a:gs>
            <a:gs pos="50000">
              <a:schemeClr val="accent3">
                <a:hueOff val="1646865"/>
                <a:satOff val="9885"/>
                <a:lumOff val="7530"/>
                <a:alphaOff val="0"/>
                <a:satMod val="110000"/>
                <a:lumMod val="100000"/>
                <a:shade val="100000"/>
              </a:schemeClr>
            </a:gs>
            <a:gs pos="100000">
              <a:schemeClr val="accent3">
                <a:hueOff val="1646865"/>
                <a:satOff val="9885"/>
                <a:lumOff val="753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b="1" kern="1200" dirty="0"/>
            <a:t>Finance</a:t>
          </a:r>
        </a:p>
        <a:p>
          <a:pPr marL="171450" lvl="1" indent="-171450" algn="l" defTabSz="800100">
            <a:lnSpc>
              <a:spcPct val="90000"/>
            </a:lnSpc>
            <a:spcBef>
              <a:spcPct val="0"/>
            </a:spcBef>
            <a:spcAft>
              <a:spcPct val="15000"/>
            </a:spcAft>
            <a:buChar char="•"/>
          </a:pPr>
          <a:r>
            <a:rPr lang="en-US" sz="1800" b="1" kern="1200" dirty="0"/>
            <a:t>Customer Service</a:t>
          </a:r>
        </a:p>
        <a:p>
          <a:pPr marL="171450" lvl="1" indent="-171450" algn="l" defTabSz="800100">
            <a:lnSpc>
              <a:spcPct val="90000"/>
            </a:lnSpc>
            <a:spcBef>
              <a:spcPct val="0"/>
            </a:spcBef>
            <a:spcAft>
              <a:spcPct val="15000"/>
            </a:spcAft>
            <a:buChar char="•"/>
          </a:pPr>
          <a:r>
            <a:rPr lang="en-US" sz="1800" b="1" kern="1200" dirty="0"/>
            <a:t>Purchasing</a:t>
          </a:r>
        </a:p>
      </dsp:txBody>
      <dsp:txXfrm>
        <a:off x="206062" y="1974145"/>
        <a:ext cx="2374164" cy="1424498"/>
      </dsp:txXfrm>
    </dsp:sp>
    <dsp:sp modelId="{D8306E16-8F0C-49C9-B106-F3E2F85A9C7E}">
      <dsp:nvSpPr>
        <dsp:cNvPr id="0" name=""/>
        <dsp:cNvSpPr/>
      </dsp:nvSpPr>
      <dsp:spPr>
        <a:xfrm>
          <a:off x="5498649" y="2640675"/>
          <a:ext cx="515457" cy="91440"/>
        </a:xfrm>
        <a:custGeom>
          <a:avLst/>
          <a:gdLst/>
          <a:ahLst/>
          <a:cxnLst/>
          <a:rect l="0" t="0" r="0" b="0"/>
          <a:pathLst>
            <a:path>
              <a:moveTo>
                <a:pt x="0" y="45720"/>
              </a:moveTo>
              <a:lnTo>
                <a:pt x="515457" y="45720"/>
              </a:lnTo>
            </a:path>
          </a:pathLst>
        </a:custGeom>
        <a:noFill/>
        <a:ln w="12700" cap="flat" cmpd="sng" algn="ctr">
          <a:solidFill>
            <a:schemeClr val="accent3">
              <a:hueOff val="2287313"/>
              <a:satOff val="13729"/>
              <a:lumOff val="1045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42727" y="2683662"/>
        <a:ext cx="27302" cy="5465"/>
      </dsp:txXfrm>
    </dsp:sp>
    <dsp:sp modelId="{A4171B59-8EA2-45DF-9B77-CD56790F6F9B}">
      <dsp:nvSpPr>
        <dsp:cNvPr id="0" name=""/>
        <dsp:cNvSpPr/>
      </dsp:nvSpPr>
      <dsp:spPr>
        <a:xfrm>
          <a:off x="3126284" y="1974145"/>
          <a:ext cx="2374164" cy="1424498"/>
        </a:xfrm>
        <a:prstGeom prst="rect">
          <a:avLst/>
        </a:prstGeom>
        <a:gradFill rotWithShape="0">
          <a:gsLst>
            <a:gs pos="0">
              <a:schemeClr val="accent3">
                <a:hueOff val="2058582"/>
                <a:satOff val="12356"/>
                <a:lumOff val="9413"/>
                <a:alphaOff val="0"/>
                <a:satMod val="103000"/>
                <a:lumMod val="102000"/>
                <a:tint val="94000"/>
              </a:schemeClr>
            </a:gs>
            <a:gs pos="50000">
              <a:schemeClr val="accent3">
                <a:hueOff val="2058582"/>
                <a:satOff val="12356"/>
                <a:lumOff val="9413"/>
                <a:alphaOff val="0"/>
                <a:satMod val="110000"/>
                <a:lumMod val="100000"/>
                <a:shade val="100000"/>
              </a:schemeClr>
            </a:gs>
            <a:gs pos="100000">
              <a:schemeClr val="accent3">
                <a:hueOff val="2058582"/>
                <a:satOff val="12356"/>
                <a:lumOff val="941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Human Resources</a:t>
          </a:r>
        </a:p>
      </dsp:txBody>
      <dsp:txXfrm>
        <a:off x="3126284" y="1974145"/>
        <a:ext cx="2374164" cy="1424498"/>
      </dsp:txXfrm>
    </dsp:sp>
    <dsp:sp modelId="{4645477D-2A51-40FB-88EC-22D3891780AA}">
      <dsp:nvSpPr>
        <dsp:cNvPr id="0" name=""/>
        <dsp:cNvSpPr/>
      </dsp:nvSpPr>
      <dsp:spPr>
        <a:xfrm>
          <a:off x="8418872" y="2640675"/>
          <a:ext cx="515457" cy="91440"/>
        </a:xfrm>
        <a:custGeom>
          <a:avLst/>
          <a:gdLst/>
          <a:ahLst/>
          <a:cxnLst/>
          <a:rect l="0" t="0" r="0" b="0"/>
          <a:pathLst>
            <a:path>
              <a:moveTo>
                <a:pt x="0" y="45720"/>
              </a:moveTo>
              <a:lnTo>
                <a:pt x="515457" y="45720"/>
              </a:lnTo>
            </a:path>
          </a:pathLst>
        </a:custGeom>
        <a:noFill/>
        <a:ln w="12700" cap="flat" cmpd="sng" algn="ctr">
          <a:solidFill>
            <a:schemeClr val="accent3">
              <a:hueOff val="2744775"/>
              <a:satOff val="16475"/>
              <a:lumOff val="1255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662949" y="2683662"/>
        <a:ext cx="27302" cy="5465"/>
      </dsp:txXfrm>
    </dsp:sp>
    <dsp:sp modelId="{DF1F66D7-DBA0-4914-B3FC-6AB9BEE940AA}">
      <dsp:nvSpPr>
        <dsp:cNvPr id="0" name=""/>
        <dsp:cNvSpPr/>
      </dsp:nvSpPr>
      <dsp:spPr>
        <a:xfrm>
          <a:off x="6046507" y="1974145"/>
          <a:ext cx="2374164" cy="1424498"/>
        </a:xfrm>
        <a:prstGeom prst="rect">
          <a:avLst/>
        </a:prstGeom>
        <a:gradFill rotWithShape="0">
          <a:gsLst>
            <a:gs pos="0">
              <a:schemeClr val="accent3">
                <a:hueOff val="2470298"/>
                <a:satOff val="14827"/>
                <a:lumOff val="11295"/>
                <a:alphaOff val="0"/>
                <a:satMod val="103000"/>
                <a:lumMod val="102000"/>
                <a:tint val="94000"/>
              </a:schemeClr>
            </a:gs>
            <a:gs pos="50000">
              <a:schemeClr val="accent3">
                <a:hueOff val="2470298"/>
                <a:satOff val="14827"/>
                <a:lumOff val="11295"/>
                <a:alphaOff val="0"/>
                <a:satMod val="110000"/>
                <a:lumMod val="100000"/>
                <a:shade val="100000"/>
              </a:schemeClr>
            </a:gs>
            <a:gs pos="100000">
              <a:schemeClr val="accent3">
                <a:hueOff val="2470298"/>
                <a:satOff val="14827"/>
                <a:lumOff val="1129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Information Technology</a:t>
          </a:r>
        </a:p>
      </dsp:txBody>
      <dsp:txXfrm>
        <a:off x="6046507" y="1974145"/>
        <a:ext cx="2374164" cy="1424498"/>
      </dsp:txXfrm>
    </dsp:sp>
    <dsp:sp modelId="{29573295-1035-4CCA-955F-A7AB08997C85}">
      <dsp:nvSpPr>
        <dsp:cNvPr id="0" name=""/>
        <dsp:cNvSpPr/>
      </dsp:nvSpPr>
      <dsp:spPr>
        <a:xfrm>
          <a:off x="1393144" y="3396844"/>
          <a:ext cx="8760667" cy="515457"/>
        </a:xfrm>
        <a:custGeom>
          <a:avLst/>
          <a:gdLst/>
          <a:ahLst/>
          <a:cxnLst/>
          <a:rect l="0" t="0" r="0" b="0"/>
          <a:pathLst>
            <a:path>
              <a:moveTo>
                <a:pt x="8760667" y="0"/>
              </a:moveTo>
              <a:lnTo>
                <a:pt x="8760667" y="274828"/>
              </a:lnTo>
              <a:lnTo>
                <a:pt x="0" y="274828"/>
              </a:lnTo>
              <a:lnTo>
                <a:pt x="0" y="515457"/>
              </a:lnTo>
            </a:path>
          </a:pathLst>
        </a:custGeom>
        <a:noFill/>
        <a:ln w="12700" cap="flat" cmpd="sng" algn="ctr">
          <a:solidFill>
            <a:schemeClr val="accent3">
              <a:hueOff val="3202238"/>
              <a:satOff val="19220"/>
              <a:lumOff val="1464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54036" y="3651840"/>
        <a:ext cx="438883" cy="5465"/>
      </dsp:txXfrm>
    </dsp:sp>
    <dsp:sp modelId="{20DD80D6-E148-4272-9392-2ABA9AB3FE76}">
      <dsp:nvSpPr>
        <dsp:cNvPr id="0" name=""/>
        <dsp:cNvSpPr/>
      </dsp:nvSpPr>
      <dsp:spPr>
        <a:xfrm>
          <a:off x="8966730" y="1974145"/>
          <a:ext cx="2374164" cy="1424498"/>
        </a:xfrm>
        <a:prstGeom prst="rect">
          <a:avLst/>
        </a:prstGeom>
        <a:gradFill rotWithShape="0">
          <a:gsLst>
            <a:gs pos="0">
              <a:schemeClr val="accent3">
                <a:hueOff val="2882014"/>
                <a:satOff val="17298"/>
                <a:lumOff val="13178"/>
                <a:alphaOff val="0"/>
                <a:satMod val="103000"/>
                <a:lumMod val="102000"/>
                <a:tint val="94000"/>
              </a:schemeClr>
            </a:gs>
            <a:gs pos="50000">
              <a:schemeClr val="accent3">
                <a:hueOff val="2882014"/>
                <a:satOff val="17298"/>
                <a:lumOff val="13178"/>
                <a:alphaOff val="0"/>
                <a:satMod val="110000"/>
                <a:lumMod val="100000"/>
                <a:shade val="100000"/>
              </a:schemeClr>
            </a:gs>
            <a:gs pos="100000">
              <a:schemeClr val="accent3">
                <a:hueOff val="2882014"/>
                <a:satOff val="17298"/>
                <a:lumOff val="131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b="1" kern="1200" dirty="0"/>
            <a:t>Parks, Recreation and Cultural Arts</a:t>
          </a:r>
        </a:p>
        <a:p>
          <a:pPr marL="114300" lvl="1" indent="-114300" algn="l" defTabSz="622300">
            <a:lnSpc>
              <a:spcPct val="90000"/>
            </a:lnSpc>
            <a:spcBef>
              <a:spcPct val="0"/>
            </a:spcBef>
            <a:spcAft>
              <a:spcPct val="15000"/>
            </a:spcAft>
            <a:buChar char="•"/>
          </a:pPr>
          <a:r>
            <a:rPr lang="en-US" sz="1400" b="1" kern="1200" dirty="0"/>
            <a:t>Golf Course</a:t>
          </a:r>
        </a:p>
        <a:p>
          <a:pPr marL="114300" lvl="1" indent="-114300" algn="l" defTabSz="622300">
            <a:lnSpc>
              <a:spcPct val="90000"/>
            </a:lnSpc>
            <a:spcBef>
              <a:spcPct val="0"/>
            </a:spcBef>
            <a:spcAft>
              <a:spcPct val="15000"/>
            </a:spcAft>
            <a:buChar char="•"/>
          </a:pPr>
          <a:r>
            <a:rPr lang="en-US" sz="1400" b="1" kern="1200" dirty="0"/>
            <a:t>Library</a:t>
          </a:r>
        </a:p>
        <a:p>
          <a:pPr marL="114300" lvl="1" indent="-114300" algn="l" defTabSz="622300">
            <a:lnSpc>
              <a:spcPct val="90000"/>
            </a:lnSpc>
            <a:spcBef>
              <a:spcPct val="0"/>
            </a:spcBef>
            <a:spcAft>
              <a:spcPct val="15000"/>
            </a:spcAft>
            <a:buChar char="•"/>
          </a:pPr>
          <a:r>
            <a:rPr lang="en-US" sz="1400" b="1" kern="1200" dirty="0"/>
            <a:t>Parks and Recreation</a:t>
          </a:r>
        </a:p>
      </dsp:txBody>
      <dsp:txXfrm>
        <a:off x="8966730" y="1974145"/>
        <a:ext cx="2374164" cy="1424498"/>
      </dsp:txXfrm>
    </dsp:sp>
    <dsp:sp modelId="{8F6637BB-B238-4BF6-9609-A3401AF392BF}">
      <dsp:nvSpPr>
        <dsp:cNvPr id="0" name=""/>
        <dsp:cNvSpPr/>
      </dsp:nvSpPr>
      <dsp:spPr>
        <a:xfrm>
          <a:off x="2578426" y="4611231"/>
          <a:ext cx="515457" cy="91440"/>
        </a:xfrm>
        <a:custGeom>
          <a:avLst/>
          <a:gdLst/>
          <a:ahLst/>
          <a:cxnLst/>
          <a:rect l="0" t="0" r="0" b="0"/>
          <a:pathLst>
            <a:path>
              <a:moveTo>
                <a:pt x="0" y="45720"/>
              </a:moveTo>
              <a:lnTo>
                <a:pt x="515457" y="45720"/>
              </a:lnTo>
            </a:path>
          </a:pathLst>
        </a:custGeom>
        <a:noFill/>
        <a:ln w="12700" cap="flat" cmpd="sng" algn="ctr">
          <a:solidFill>
            <a:schemeClr val="accent3">
              <a:hueOff val="3659701"/>
              <a:satOff val="21966"/>
              <a:lumOff val="1673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22504" y="4654218"/>
        <a:ext cx="27302" cy="5465"/>
      </dsp:txXfrm>
    </dsp:sp>
    <dsp:sp modelId="{9E828EB5-DC42-479F-B915-69C40BCFF66A}">
      <dsp:nvSpPr>
        <dsp:cNvPr id="0" name=""/>
        <dsp:cNvSpPr/>
      </dsp:nvSpPr>
      <dsp:spPr>
        <a:xfrm>
          <a:off x="206062" y="3944702"/>
          <a:ext cx="2374164" cy="1424498"/>
        </a:xfrm>
        <a:prstGeom prst="rect">
          <a:avLst/>
        </a:prstGeom>
        <a:gradFill rotWithShape="0">
          <a:gsLst>
            <a:gs pos="0">
              <a:schemeClr val="accent3">
                <a:hueOff val="3293730"/>
                <a:satOff val="19770"/>
                <a:lumOff val="15060"/>
                <a:alphaOff val="0"/>
                <a:satMod val="103000"/>
                <a:lumMod val="102000"/>
                <a:tint val="94000"/>
              </a:schemeClr>
            </a:gs>
            <a:gs pos="50000">
              <a:schemeClr val="accent3">
                <a:hueOff val="3293730"/>
                <a:satOff val="19770"/>
                <a:lumOff val="15060"/>
                <a:alphaOff val="0"/>
                <a:satMod val="110000"/>
                <a:lumMod val="100000"/>
                <a:shade val="100000"/>
              </a:schemeClr>
            </a:gs>
            <a:gs pos="100000">
              <a:schemeClr val="accent3">
                <a:hueOff val="3293730"/>
                <a:satOff val="19770"/>
                <a:lumOff val="1506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Planning</a:t>
          </a:r>
        </a:p>
      </dsp:txBody>
      <dsp:txXfrm>
        <a:off x="206062" y="3944702"/>
        <a:ext cx="2374164" cy="1424498"/>
      </dsp:txXfrm>
    </dsp:sp>
    <dsp:sp modelId="{4FBBB242-8AD0-4E8C-A0C3-F3B62E2736B8}">
      <dsp:nvSpPr>
        <dsp:cNvPr id="0" name=""/>
        <dsp:cNvSpPr/>
      </dsp:nvSpPr>
      <dsp:spPr>
        <a:xfrm>
          <a:off x="5498649" y="4611231"/>
          <a:ext cx="515457" cy="91440"/>
        </a:xfrm>
        <a:custGeom>
          <a:avLst/>
          <a:gdLst/>
          <a:ahLst/>
          <a:cxnLst/>
          <a:rect l="0" t="0" r="0" b="0"/>
          <a:pathLst>
            <a:path>
              <a:moveTo>
                <a:pt x="0" y="45720"/>
              </a:moveTo>
              <a:lnTo>
                <a:pt x="515457" y="45720"/>
              </a:lnTo>
            </a:path>
          </a:pathLst>
        </a:custGeom>
        <a:noFill/>
        <a:ln w="12700" cap="flat" cmpd="sng" algn="ctr">
          <a:solidFill>
            <a:schemeClr val="accent3">
              <a:hueOff val="4117163"/>
              <a:satOff val="24712"/>
              <a:lumOff val="1882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42727" y="4654218"/>
        <a:ext cx="27302" cy="5465"/>
      </dsp:txXfrm>
    </dsp:sp>
    <dsp:sp modelId="{8063DE1C-B2AA-4320-8FCD-B59F029AC1A5}">
      <dsp:nvSpPr>
        <dsp:cNvPr id="0" name=""/>
        <dsp:cNvSpPr/>
      </dsp:nvSpPr>
      <dsp:spPr>
        <a:xfrm>
          <a:off x="3126284" y="3944702"/>
          <a:ext cx="2374164" cy="1424498"/>
        </a:xfrm>
        <a:prstGeom prst="rect">
          <a:avLst/>
        </a:prstGeom>
        <a:gradFill rotWithShape="0">
          <a:gsLst>
            <a:gs pos="0">
              <a:schemeClr val="accent3">
                <a:hueOff val="3705447"/>
                <a:satOff val="22241"/>
                <a:lumOff val="16942"/>
                <a:alphaOff val="0"/>
                <a:satMod val="103000"/>
                <a:lumMod val="102000"/>
                <a:tint val="94000"/>
              </a:schemeClr>
            </a:gs>
            <a:gs pos="50000">
              <a:schemeClr val="accent3">
                <a:hueOff val="3705447"/>
                <a:satOff val="22241"/>
                <a:lumOff val="16942"/>
                <a:alphaOff val="0"/>
                <a:satMod val="110000"/>
                <a:lumMod val="100000"/>
                <a:shade val="100000"/>
              </a:schemeClr>
            </a:gs>
            <a:gs pos="100000">
              <a:schemeClr val="accent3">
                <a:hueOff val="3705447"/>
                <a:satOff val="22241"/>
                <a:lumOff val="169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Police</a:t>
          </a:r>
        </a:p>
      </dsp:txBody>
      <dsp:txXfrm>
        <a:off x="3126284" y="3944702"/>
        <a:ext cx="2374164" cy="1424498"/>
      </dsp:txXfrm>
    </dsp:sp>
    <dsp:sp modelId="{A9CA2A0B-DC18-437C-8ACC-1D7BE6ED9B79}">
      <dsp:nvSpPr>
        <dsp:cNvPr id="0" name=""/>
        <dsp:cNvSpPr/>
      </dsp:nvSpPr>
      <dsp:spPr>
        <a:xfrm>
          <a:off x="6046507" y="3944702"/>
          <a:ext cx="2374164" cy="1424498"/>
        </a:xfrm>
        <a:prstGeom prst="rect">
          <a:avLst/>
        </a:prstGeom>
        <a:gradFill rotWithShape="0">
          <a:gsLst>
            <a:gs pos="0">
              <a:schemeClr val="accent3">
                <a:hueOff val="4117163"/>
                <a:satOff val="24712"/>
                <a:lumOff val="18825"/>
                <a:alphaOff val="0"/>
                <a:satMod val="103000"/>
                <a:lumMod val="102000"/>
                <a:tint val="94000"/>
              </a:schemeClr>
            </a:gs>
            <a:gs pos="50000">
              <a:schemeClr val="accent3">
                <a:hueOff val="4117163"/>
                <a:satOff val="24712"/>
                <a:lumOff val="18825"/>
                <a:alphaOff val="0"/>
                <a:satMod val="110000"/>
                <a:lumMod val="100000"/>
                <a:shade val="100000"/>
              </a:schemeClr>
            </a:gs>
            <a:gs pos="100000">
              <a:schemeClr val="accent3">
                <a:hueOff val="4117163"/>
                <a:satOff val="24712"/>
                <a:lumOff val="1882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Public Works – General Fund Portion</a:t>
          </a:r>
        </a:p>
      </dsp:txBody>
      <dsp:txXfrm>
        <a:off x="6046507" y="3944702"/>
        <a:ext cx="2374164" cy="1424498"/>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87" tIns="46244" rIns="92487" bIns="46244"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87" tIns="46244" rIns="92487" bIns="46244" rtlCol="0"/>
          <a:lstStyle>
            <a:lvl1pPr algn="r">
              <a:defRPr sz="1200"/>
            </a:lvl1pPr>
          </a:lstStyle>
          <a:p>
            <a:fld id="{4D769BAB-2586-4184-97A1-CFB9998CAEA7}" type="datetimeFigureOut">
              <a:rPr lang="en-US" smtClean="0"/>
              <a:t>7/18/2025</a:t>
            </a:fld>
            <a:endParaRPr lang="en-US" dirty="0"/>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87" tIns="46244" rIns="92487" bIns="46244" rtlCol="0" anchor="ctr"/>
          <a:lstStyle/>
          <a:p>
            <a:endParaRPr lang="en-US" dirty="0"/>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87" tIns="46244" rIns="92487" bIns="462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11699" cy="463407"/>
          </a:xfrm>
          <a:prstGeom prst="rect">
            <a:avLst/>
          </a:prstGeom>
        </p:spPr>
        <p:txBody>
          <a:bodyPr vert="horz" lIns="92487" tIns="46244" rIns="92487" bIns="462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70"/>
            <a:ext cx="3011699" cy="463407"/>
          </a:xfrm>
          <a:prstGeom prst="rect">
            <a:avLst/>
          </a:prstGeom>
        </p:spPr>
        <p:txBody>
          <a:bodyPr vert="horz" lIns="92487" tIns="46244" rIns="92487" bIns="46244" rtlCol="0" anchor="b"/>
          <a:lstStyle>
            <a:lvl1pPr algn="r">
              <a:defRPr sz="1200"/>
            </a:lvl1pPr>
          </a:lstStyle>
          <a:p>
            <a:fld id="{FE596A31-4E04-4ADC-B0D5-4A9ECB055812}" type="slidenum">
              <a:rPr lang="en-US" smtClean="0"/>
              <a:t>‹#›</a:t>
            </a:fld>
            <a:endParaRPr lang="en-US" dirty="0"/>
          </a:p>
        </p:txBody>
      </p:sp>
    </p:spTree>
    <p:extLst>
      <p:ext uri="{BB962C8B-B14F-4D97-AF65-F5344CB8AC3E}">
        <p14:creationId xmlns:p14="http://schemas.microsoft.com/office/powerpoint/2010/main" val="1280378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03E67-3B69-A100-19B5-F27F1BEEB9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C9020-76FC-0A43-95E6-E07A8516ED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1D1844-4D01-2396-E5C6-07357EAFE6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E6CAC5-B47B-C866-2CB2-6867BB646CDF}"/>
              </a:ext>
            </a:extLst>
          </p:cNvPr>
          <p:cNvSpPr>
            <a:spLocks noGrp="1"/>
          </p:cNvSpPr>
          <p:nvPr>
            <p:ph type="sldNum" sz="quarter" idx="10"/>
          </p:nvPr>
        </p:nvSpPr>
        <p:spPr/>
        <p:txBody>
          <a:bodyPr/>
          <a:lstStyle/>
          <a:p>
            <a:fld id="{6E88A1B8-D17F-CC4F-8525-8DFD342763B6}" type="slidenum">
              <a:rPr lang="en-US" smtClean="0"/>
              <a:t>17</a:t>
            </a:fld>
            <a:endParaRPr lang="en-US"/>
          </a:p>
        </p:txBody>
      </p:sp>
      <p:sp>
        <p:nvSpPr>
          <p:cNvPr id="6" name="Header Placeholder 5">
            <a:extLst>
              <a:ext uri="{FF2B5EF4-FFF2-40B4-BE49-F238E27FC236}">
                <a16:creationId xmlns:a16="http://schemas.microsoft.com/office/drawing/2014/main" id="{462085E8-438E-1BB1-A62E-7B8D78260EAE}"/>
              </a:ext>
            </a:extLst>
          </p:cNvPr>
          <p:cNvSpPr>
            <a:spLocks noGrp="1"/>
          </p:cNvSpPr>
          <p:nvPr>
            <p:ph type="hdr" sz="quarter" idx="11"/>
          </p:nvPr>
        </p:nvSpPr>
        <p:spPr/>
        <p:txBody>
          <a:bodyPr/>
          <a:lstStyle/>
          <a:p>
            <a:r>
              <a:rPr lang="en-US"/>
              <a:t>1</a:t>
            </a:r>
          </a:p>
        </p:txBody>
      </p:sp>
    </p:spTree>
    <p:extLst>
      <p:ext uri="{BB962C8B-B14F-4D97-AF65-F5344CB8AC3E}">
        <p14:creationId xmlns:p14="http://schemas.microsoft.com/office/powerpoint/2010/main" val="256030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4CD8B-EC20-6081-3A8D-A539672C3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39B476-DF4A-41EA-8AB1-AD9768A948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B7CCE1-10E2-DF66-71A5-F04F7DEBBC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67E4D8-D3FE-F5B9-63A8-2880B33FBC13}"/>
              </a:ext>
            </a:extLst>
          </p:cNvPr>
          <p:cNvSpPr>
            <a:spLocks noGrp="1"/>
          </p:cNvSpPr>
          <p:nvPr>
            <p:ph type="sldNum" sz="quarter" idx="5"/>
          </p:nvPr>
        </p:nvSpPr>
        <p:spPr/>
        <p:txBody>
          <a:bodyPr/>
          <a:lstStyle/>
          <a:p>
            <a:fld id="{FE596A31-4E04-4ADC-B0D5-4A9ECB055812}" type="slidenum">
              <a:rPr lang="en-US" smtClean="0"/>
              <a:t>36</a:t>
            </a:fld>
            <a:endParaRPr lang="en-US"/>
          </a:p>
        </p:txBody>
      </p:sp>
    </p:spTree>
    <p:extLst>
      <p:ext uri="{BB962C8B-B14F-4D97-AF65-F5344CB8AC3E}">
        <p14:creationId xmlns:p14="http://schemas.microsoft.com/office/powerpoint/2010/main" val="2276313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this back a year</a:t>
            </a:r>
          </a:p>
        </p:txBody>
      </p:sp>
      <p:sp>
        <p:nvSpPr>
          <p:cNvPr id="4" name="Slide Number Placeholder 3"/>
          <p:cNvSpPr>
            <a:spLocks noGrp="1"/>
          </p:cNvSpPr>
          <p:nvPr>
            <p:ph type="sldNum" sz="quarter" idx="5"/>
          </p:nvPr>
        </p:nvSpPr>
        <p:spPr/>
        <p:txBody>
          <a:bodyPr/>
          <a:lstStyle/>
          <a:p>
            <a:fld id="{F56235F0-2488-47B7-BF7B-C7237391278B}" type="slidenum">
              <a:rPr lang="en-US" smtClean="0"/>
              <a:t>46</a:t>
            </a:fld>
            <a:endParaRPr lang="en-US"/>
          </a:p>
        </p:txBody>
      </p:sp>
    </p:spTree>
    <p:extLst>
      <p:ext uri="{BB962C8B-B14F-4D97-AF65-F5344CB8AC3E}">
        <p14:creationId xmlns:p14="http://schemas.microsoft.com/office/powerpoint/2010/main" val="4148017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596A31-4E04-4ADC-B0D5-4A9ECB055812}" type="slidenum">
              <a:rPr lang="en-US" smtClean="0"/>
              <a:t>81</a:t>
            </a:fld>
            <a:endParaRPr lang="en-US" dirty="0"/>
          </a:p>
        </p:txBody>
      </p:sp>
    </p:spTree>
    <p:extLst>
      <p:ext uri="{BB962C8B-B14F-4D97-AF65-F5344CB8AC3E}">
        <p14:creationId xmlns:p14="http://schemas.microsoft.com/office/powerpoint/2010/main" val="791630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C69FA-8AE6-D12F-2C90-0C66C7F49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FF5DD4-A442-1EF4-954A-519522F13C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3E805-C9DE-315E-3AE1-8222EC887AEC}"/>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F3CEC077-053C-627C-EEF9-B1CDE97A47AC}"/>
              </a:ext>
            </a:extLst>
          </p:cNvPr>
          <p:cNvSpPr>
            <a:spLocks noGrp="1"/>
          </p:cNvSpPr>
          <p:nvPr>
            <p:ph type="sldNum" sz="quarter" idx="10"/>
          </p:nvPr>
        </p:nvSpPr>
        <p:spPr/>
        <p:txBody>
          <a:bodyPr/>
          <a:lstStyle/>
          <a:p>
            <a:fld id="{6E88A1B8-D17F-CC4F-8525-8DFD342763B6}" type="slidenum">
              <a:rPr lang="en-US" smtClean="0"/>
              <a:t>130</a:t>
            </a:fld>
            <a:endParaRPr lang="en-US"/>
          </a:p>
        </p:txBody>
      </p:sp>
      <p:sp>
        <p:nvSpPr>
          <p:cNvPr id="6" name="Header Placeholder 5">
            <a:extLst>
              <a:ext uri="{FF2B5EF4-FFF2-40B4-BE49-F238E27FC236}">
                <a16:creationId xmlns:a16="http://schemas.microsoft.com/office/drawing/2014/main" id="{E6441CD4-1B6A-FAC6-9FEE-BDA1F243BDE4}"/>
              </a:ext>
            </a:extLst>
          </p:cNvPr>
          <p:cNvSpPr>
            <a:spLocks noGrp="1"/>
          </p:cNvSpPr>
          <p:nvPr>
            <p:ph type="hdr" sz="quarter" idx="11"/>
          </p:nvPr>
        </p:nvSpPr>
        <p:spPr/>
        <p:txBody>
          <a:bodyPr/>
          <a:lstStyle/>
          <a:p>
            <a:r>
              <a:rPr lang="en-US"/>
              <a:t>1</a:t>
            </a:r>
          </a:p>
        </p:txBody>
      </p:sp>
    </p:spTree>
    <p:extLst>
      <p:ext uri="{BB962C8B-B14F-4D97-AF65-F5344CB8AC3E}">
        <p14:creationId xmlns:p14="http://schemas.microsoft.com/office/powerpoint/2010/main" val="3326311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F45B5-6FA7-A9FA-A835-18B1FA7F98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3838F-91A5-3FA5-B56A-54BA9818D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A2D54D-60D3-5DB0-72B8-A1320E527F2D}"/>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0940B65C-017A-613A-CF1D-F6FCFCE55F42}"/>
              </a:ext>
            </a:extLst>
          </p:cNvPr>
          <p:cNvSpPr>
            <a:spLocks noGrp="1"/>
          </p:cNvSpPr>
          <p:nvPr>
            <p:ph type="sldNum" sz="quarter" idx="10"/>
          </p:nvPr>
        </p:nvSpPr>
        <p:spPr/>
        <p:txBody>
          <a:bodyPr/>
          <a:lstStyle/>
          <a:p>
            <a:fld id="{6E88A1B8-D17F-CC4F-8525-8DFD342763B6}" type="slidenum">
              <a:rPr lang="en-US" smtClean="0"/>
              <a:t>131</a:t>
            </a:fld>
            <a:endParaRPr lang="en-US"/>
          </a:p>
        </p:txBody>
      </p:sp>
      <p:sp>
        <p:nvSpPr>
          <p:cNvPr id="6" name="Header Placeholder 5">
            <a:extLst>
              <a:ext uri="{FF2B5EF4-FFF2-40B4-BE49-F238E27FC236}">
                <a16:creationId xmlns:a16="http://schemas.microsoft.com/office/drawing/2014/main" id="{C521AAD9-73A2-5FC5-3B8E-745F80B715B2}"/>
              </a:ext>
            </a:extLst>
          </p:cNvPr>
          <p:cNvSpPr>
            <a:spLocks noGrp="1"/>
          </p:cNvSpPr>
          <p:nvPr>
            <p:ph type="hdr" sz="quarter" idx="11"/>
          </p:nvPr>
        </p:nvSpPr>
        <p:spPr/>
        <p:txBody>
          <a:bodyPr/>
          <a:lstStyle/>
          <a:p>
            <a:r>
              <a:rPr lang="en-US"/>
              <a:t>1</a:t>
            </a:r>
          </a:p>
        </p:txBody>
      </p:sp>
    </p:spTree>
    <p:extLst>
      <p:ext uri="{BB962C8B-B14F-4D97-AF65-F5344CB8AC3E}">
        <p14:creationId xmlns:p14="http://schemas.microsoft.com/office/powerpoint/2010/main" val="2780851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CE0E3-FC63-836D-C695-6578E3FA3B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D009D-A64C-D489-E0B0-3206202D4A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F0A3A-3A07-1455-16EF-5D237FDF75DE}"/>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768F4CB1-21B0-AD5A-D456-549ADDA5BA00}"/>
              </a:ext>
            </a:extLst>
          </p:cNvPr>
          <p:cNvSpPr>
            <a:spLocks noGrp="1"/>
          </p:cNvSpPr>
          <p:nvPr>
            <p:ph type="sldNum" sz="quarter" idx="10"/>
          </p:nvPr>
        </p:nvSpPr>
        <p:spPr/>
        <p:txBody>
          <a:bodyPr/>
          <a:lstStyle/>
          <a:p>
            <a:fld id="{6E88A1B8-D17F-CC4F-8525-8DFD342763B6}" type="slidenum">
              <a:rPr lang="en-US" smtClean="0"/>
              <a:t>132</a:t>
            </a:fld>
            <a:endParaRPr lang="en-US"/>
          </a:p>
        </p:txBody>
      </p:sp>
      <p:sp>
        <p:nvSpPr>
          <p:cNvPr id="6" name="Header Placeholder 5">
            <a:extLst>
              <a:ext uri="{FF2B5EF4-FFF2-40B4-BE49-F238E27FC236}">
                <a16:creationId xmlns:a16="http://schemas.microsoft.com/office/drawing/2014/main" id="{0CB1CA97-7F29-36A0-F560-DB374BE964CD}"/>
              </a:ext>
            </a:extLst>
          </p:cNvPr>
          <p:cNvSpPr>
            <a:spLocks noGrp="1"/>
          </p:cNvSpPr>
          <p:nvPr>
            <p:ph type="hdr" sz="quarter" idx="11"/>
          </p:nvPr>
        </p:nvSpPr>
        <p:spPr/>
        <p:txBody>
          <a:bodyPr/>
          <a:lstStyle/>
          <a:p>
            <a:r>
              <a:rPr lang="en-US"/>
              <a:t>1</a:t>
            </a:r>
          </a:p>
        </p:txBody>
      </p:sp>
    </p:spTree>
    <p:extLst>
      <p:ext uri="{BB962C8B-B14F-4D97-AF65-F5344CB8AC3E}">
        <p14:creationId xmlns:p14="http://schemas.microsoft.com/office/powerpoint/2010/main" val="2679625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DE5BB-3E13-0732-6C61-546392032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7F219-1A30-1F1F-2F9E-593B1A861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405199-1BCC-1EBC-CBAE-6F0573F39C50}"/>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807D6DC6-5BC7-F26E-84D2-B4FD53815BC5}"/>
              </a:ext>
            </a:extLst>
          </p:cNvPr>
          <p:cNvSpPr>
            <a:spLocks noGrp="1"/>
          </p:cNvSpPr>
          <p:nvPr>
            <p:ph type="sldNum" sz="quarter" idx="10"/>
          </p:nvPr>
        </p:nvSpPr>
        <p:spPr/>
        <p:txBody>
          <a:bodyPr/>
          <a:lstStyle/>
          <a:p>
            <a:fld id="{6E88A1B8-D17F-CC4F-8525-8DFD342763B6}" type="slidenum">
              <a:rPr lang="en-US" smtClean="0"/>
              <a:t>133</a:t>
            </a:fld>
            <a:endParaRPr lang="en-US"/>
          </a:p>
        </p:txBody>
      </p:sp>
      <p:sp>
        <p:nvSpPr>
          <p:cNvPr id="6" name="Header Placeholder 5">
            <a:extLst>
              <a:ext uri="{FF2B5EF4-FFF2-40B4-BE49-F238E27FC236}">
                <a16:creationId xmlns:a16="http://schemas.microsoft.com/office/drawing/2014/main" id="{3D9B535F-5C48-4A79-0330-A765FEA820EF}"/>
              </a:ext>
            </a:extLst>
          </p:cNvPr>
          <p:cNvSpPr>
            <a:spLocks noGrp="1"/>
          </p:cNvSpPr>
          <p:nvPr>
            <p:ph type="hdr" sz="quarter" idx="11"/>
          </p:nvPr>
        </p:nvSpPr>
        <p:spPr/>
        <p:txBody>
          <a:bodyPr/>
          <a:lstStyle/>
          <a:p>
            <a:r>
              <a:rPr lang="en-US"/>
              <a:t>1</a:t>
            </a:r>
          </a:p>
        </p:txBody>
      </p:sp>
    </p:spTree>
    <p:extLst>
      <p:ext uri="{BB962C8B-B14F-4D97-AF65-F5344CB8AC3E}">
        <p14:creationId xmlns:p14="http://schemas.microsoft.com/office/powerpoint/2010/main" val="3765423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596A31-4E04-4ADC-B0D5-4A9ECB055812}" type="slidenum">
              <a:rPr lang="en-US" smtClean="0"/>
              <a:t>155</a:t>
            </a:fld>
            <a:endParaRPr lang="en-US" dirty="0"/>
          </a:p>
        </p:txBody>
      </p:sp>
    </p:spTree>
    <p:extLst>
      <p:ext uri="{BB962C8B-B14F-4D97-AF65-F5344CB8AC3E}">
        <p14:creationId xmlns:p14="http://schemas.microsoft.com/office/powerpoint/2010/main" val="600492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596A31-4E04-4ADC-B0D5-4A9ECB055812}" type="slidenum">
              <a:rPr lang="en-US" smtClean="0"/>
              <a:t>232</a:t>
            </a:fld>
            <a:endParaRPr lang="en-US" dirty="0"/>
          </a:p>
        </p:txBody>
      </p:sp>
    </p:spTree>
    <p:extLst>
      <p:ext uri="{BB962C8B-B14F-4D97-AF65-F5344CB8AC3E}">
        <p14:creationId xmlns:p14="http://schemas.microsoft.com/office/powerpoint/2010/main" val="1286228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596A31-4E04-4ADC-B0D5-4A9ECB055812}" type="slidenum">
              <a:rPr lang="en-US" smtClean="0"/>
              <a:t>240</a:t>
            </a:fld>
            <a:endParaRPr lang="en-US" dirty="0"/>
          </a:p>
        </p:txBody>
      </p:sp>
    </p:spTree>
    <p:extLst>
      <p:ext uri="{BB962C8B-B14F-4D97-AF65-F5344CB8AC3E}">
        <p14:creationId xmlns:p14="http://schemas.microsoft.com/office/powerpoint/2010/main" val="290713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Mike</a:t>
            </a:r>
          </a:p>
        </p:txBody>
      </p:sp>
      <p:sp>
        <p:nvSpPr>
          <p:cNvPr id="4" name="Slide Number Placeholder 3"/>
          <p:cNvSpPr>
            <a:spLocks noGrp="1"/>
          </p:cNvSpPr>
          <p:nvPr>
            <p:ph type="sldNum" sz="quarter" idx="5"/>
          </p:nvPr>
        </p:nvSpPr>
        <p:spPr/>
        <p:txBody>
          <a:bodyPr/>
          <a:lstStyle/>
          <a:p>
            <a:fld id="{F56235F0-2488-47B7-BF7B-C7237391278B}" type="slidenum">
              <a:rPr lang="en-US" smtClean="0"/>
              <a:t>20</a:t>
            </a:fld>
            <a:endParaRPr lang="en-US"/>
          </a:p>
        </p:txBody>
      </p:sp>
    </p:spTree>
    <p:extLst>
      <p:ext uri="{BB962C8B-B14F-4D97-AF65-F5344CB8AC3E}">
        <p14:creationId xmlns:p14="http://schemas.microsoft.com/office/powerpoint/2010/main" val="3523447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8E776-741A-B421-406B-CB9FC5EED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7C4B6-6505-CDD1-3484-15A78F823A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48163-CBB4-4A12-660A-8ECF45B97ED7}"/>
              </a:ext>
            </a:extLst>
          </p:cNvPr>
          <p:cNvSpPr>
            <a:spLocks noGrp="1"/>
          </p:cNvSpPr>
          <p:nvPr>
            <p:ph type="body" idx="1"/>
          </p:nvPr>
        </p:nvSpPr>
        <p:spPr/>
        <p:txBody>
          <a:bodyPr/>
          <a:lstStyle/>
          <a:p>
            <a:r>
              <a:rPr lang="en-US" dirty="0"/>
              <a:t>Notes for Mike</a:t>
            </a:r>
          </a:p>
        </p:txBody>
      </p:sp>
      <p:sp>
        <p:nvSpPr>
          <p:cNvPr id="4" name="Slide Number Placeholder 3">
            <a:extLst>
              <a:ext uri="{FF2B5EF4-FFF2-40B4-BE49-F238E27FC236}">
                <a16:creationId xmlns:a16="http://schemas.microsoft.com/office/drawing/2014/main" id="{AA6F59B1-2C7E-0CBA-A878-332AE57FB421}"/>
              </a:ext>
            </a:extLst>
          </p:cNvPr>
          <p:cNvSpPr>
            <a:spLocks noGrp="1"/>
          </p:cNvSpPr>
          <p:nvPr>
            <p:ph type="sldNum" sz="quarter" idx="5"/>
          </p:nvPr>
        </p:nvSpPr>
        <p:spPr/>
        <p:txBody>
          <a:bodyPr/>
          <a:lstStyle/>
          <a:p>
            <a:fld id="{F56235F0-2488-47B7-BF7B-C7237391278B}" type="slidenum">
              <a:rPr lang="en-US" smtClean="0"/>
              <a:t>21</a:t>
            </a:fld>
            <a:endParaRPr lang="en-US"/>
          </a:p>
        </p:txBody>
      </p:sp>
    </p:spTree>
    <p:extLst>
      <p:ext uri="{BB962C8B-B14F-4D97-AF65-F5344CB8AC3E}">
        <p14:creationId xmlns:p14="http://schemas.microsoft.com/office/powerpoint/2010/main" val="2354352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D9239-908D-85DA-AAB0-842FB3984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F72AE-B500-0BE5-986B-59A444069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82F226-644F-A21B-A886-F4407F86BE9B}"/>
              </a:ext>
            </a:extLst>
          </p:cNvPr>
          <p:cNvSpPr>
            <a:spLocks noGrp="1"/>
          </p:cNvSpPr>
          <p:nvPr>
            <p:ph type="body" idx="1"/>
          </p:nvPr>
        </p:nvSpPr>
        <p:spPr/>
        <p:txBody>
          <a:bodyPr/>
          <a:lstStyle/>
          <a:p>
            <a:r>
              <a:rPr lang="en-US" dirty="0"/>
              <a:t>Notes for Mike</a:t>
            </a:r>
          </a:p>
        </p:txBody>
      </p:sp>
      <p:sp>
        <p:nvSpPr>
          <p:cNvPr id="4" name="Slide Number Placeholder 3">
            <a:extLst>
              <a:ext uri="{FF2B5EF4-FFF2-40B4-BE49-F238E27FC236}">
                <a16:creationId xmlns:a16="http://schemas.microsoft.com/office/drawing/2014/main" id="{4044548A-CDD8-AB66-D947-EF88837375CC}"/>
              </a:ext>
            </a:extLst>
          </p:cNvPr>
          <p:cNvSpPr>
            <a:spLocks noGrp="1"/>
          </p:cNvSpPr>
          <p:nvPr>
            <p:ph type="sldNum" sz="quarter" idx="5"/>
          </p:nvPr>
        </p:nvSpPr>
        <p:spPr/>
        <p:txBody>
          <a:bodyPr/>
          <a:lstStyle/>
          <a:p>
            <a:fld id="{F56235F0-2488-47B7-BF7B-C7237391278B}" type="slidenum">
              <a:rPr lang="en-US" smtClean="0"/>
              <a:t>22</a:t>
            </a:fld>
            <a:endParaRPr lang="en-US"/>
          </a:p>
        </p:txBody>
      </p:sp>
    </p:spTree>
    <p:extLst>
      <p:ext uri="{BB962C8B-B14F-4D97-AF65-F5344CB8AC3E}">
        <p14:creationId xmlns:p14="http://schemas.microsoft.com/office/powerpoint/2010/main" val="2137956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C477F-85A1-109A-9F92-1B3F975118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E84BE-E126-5E64-4960-8FF47D1130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70A06F-EA84-13C4-ED88-3D78AC2DD97B}"/>
              </a:ext>
            </a:extLst>
          </p:cNvPr>
          <p:cNvSpPr>
            <a:spLocks noGrp="1"/>
          </p:cNvSpPr>
          <p:nvPr>
            <p:ph type="body" idx="1"/>
          </p:nvPr>
        </p:nvSpPr>
        <p:spPr/>
        <p:txBody>
          <a:bodyPr/>
          <a:lstStyle/>
          <a:p>
            <a:r>
              <a:rPr lang="en-US" dirty="0"/>
              <a:t>Notes for Mike</a:t>
            </a:r>
          </a:p>
        </p:txBody>
      </p:sp>
      <p:sp>
        <p:nvSpPr>
          <p:cNvPr id="4" name="Slide Number Placeholder 3">
            <a:extLst>
              <a:ext uri="{FF2B5EF4-FFF2-40B4-BE49-F238E27FC236}">
                <a16:creationId xmlns:a16="http://schemas.microsoft.com/office/drawing/2014/main" id="{65840092-0656-75F2-15FE-98203465B671}"/>
              </a:ext>
            </a:extLst>
          </p:cNvPr>
          <p:cNvSpPr>
            <a:spLocks noGrp="1"/>
          </p:cNvSpPr>
          <p:nvPr>
            <p:ph type="sldNum" sz="quarter" idx="5"/>
          </p:nvPr>
        </p:nvSpPr>
        <p:spPr/>
        <p:txBody>
          <a:bodyPr/>
          <a:lstStyle/>
          <a:p>
            <a:fld id="{F56235F0-2488-47B7-BF7B-C7237391278B}" type="slidenum">
              <a:rPr lang="en-US" smtClean="0"/>
              <a:t>23</a:t>
            </a:fld>
            <a:endParaRPr lang="en-US"/>
          </a:p>
        </p:txBody>
      </p:sp>
    </p:spTree>
    <p:extLst>
      <p:ext uri="{BB962C8B-B14F-4D97-AF65-F5344CB8AC3E}">
        <p14:creationId xmlns:p14="http://schemas.microsoft.com/office/powerpoint/2010/main" val="698503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C1119-4617-69D8-763B-E9D7E8E2D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C6205-ABA4-ECA1-4903-32A50E1FFD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C60A94-36AD-62CC-299F-BC38F2F8A0B9}"/>
              </a:ext>
            </a:extLst>
          </p:cNvPr>
          <p:cNvSpPr>
            <a:spLocks noGrp="1"/>
          </p:cNvSpPr>
          <p:nvPr>
            <p:ph type="body" idx="1"/>
          </p:nvPr>
        </p:nvSpPr>
        <p:spPr/>
        <p:txBody>
          <a:bodyPr/>
          <a:lstStyle/>
          <a:p>
            <a:r>
              <a:rPr lang="en-US" dirty="0"/>
              <a:t>Notes for Mike</a:t>
            </a:r>
          </a:p>
        </p:txBody>
      </p:sp>
      <p:sp>
        <p:nvSpPr>
          <p:cNvPr id="4" name="Slide Number Placeholder 3">
            <a:extLst>
              <a:ext uri="{FF2B5EF4-FFF2-40B4-BE49-F238E27FC236}">
                <a16:creationId xmlns:a16="http://schemas.microsoft.com/office/drawing/2014/main" id="{DEB55DA1-A4D9-CA72-6228-630F99F7DAD6}"/>
              </a:ext>
            </a:extLst>
          </p:cNvPr>
          <p:cNvSpPr>
            <a:spLocks noGrp="1"/>
          </p:cNvSpPr>
          <p:nvPr>
            <p:ph type="sldNum" sz="quarter" idx="5"/>
          </p:nvPr>
        </p:nvSpPr>
        <p:spPr/>
        <p:txBody>
          <a:bodyPr/>
          <a:lstStyle/>
          <a:p>
            <a:fld id="{F56235F0-2488-47B7-BF7B-C7237391278B}" type="slidenum">
              <a:rPr lang="en-US" smtClean="0"/>
              <a:t>24</a:t>
            </a:fld>
            <a:endParaRPr lang="en-US"/>
          </a:p>
        </p:txBody>
      </p:sp>
    </p:spTree>
    <p:extLst>
      <p:ext uri="{BB962C8B-B14F-4D97-AF65-F5344CB8AC3E}">
        <p14:creationId xmlns:p14="http://schemas.microsoft.com/office/powerpoint/2010/main" val="2064062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Condense 15 and 16</a:t>
            </a:r>
          </a:p>
        </p:txBody>
      </p:sp>
      <p:sp>
        <p:nvSpPr>
          <p:cNvPr id="4" name="Slide Number Placeholder 3"/>
          <p:cNvSpPr>
            <a:spLocks noGrp="1"/>
          </p:cNvSpPr>
          <p:nvPr>
            <p:ph type="sldNum" sz="quarter" idx="5"/>
          </p:nvPr>
        </p:nvSpPr>
        <p:spPr/>
        <p:txBody>
          <a:bodyPr/>
          <a:lstStyle/>
          <a:p>
            <a:fld id="{F56235F0-2488-47B7-BF7B-C7237391278B}" type="slidenum">
              <a:rPr lang="en-US" smtClean="0"/>
              <a:t>26</a:t>
            </a:fld>
            <a:endParaRPr lang="en-US"/>
          </a:p>
        </p:txBody>
      </p:sp>
    </p:spTree>
    <p:extLst>
      <p:ext uri="{BB962C8B-B14F-4D97-AF65-F5344CB8AC3E}">
        <p14:creationId xmlns:p14="http://schemas.microsoft.com/office/powerpoint/2010/main" val="1595749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buClr>
                <a:schemeClr val="tx1"/>
              </a:buClr>
            </a:pPr>
            <a:r>
              <a:rPr lang="en-US" b="1" dirty="0">
                <a:solidFill>
                  <a:srgbClr val="275791"/>
                </a:solidFill>
              </a:rPr>
              <a:t>Position Classification and Career Ladder System and Pay Grade Plan Work Together to…</a:t>
            </a:r>
          </a:p>
          <a:p>
            <a:pPr>
              <a:lnSpc>
                <a:spcPct val="115000"/>
              </a:lnSpc>
              <a:buClr>
                <a:schemeClr val="tx1"/>
              </a:buClr>
            </a:pPr>
            <a:r>
              <a:rPr lang="en-US" kern="100" dirty="0">
                <a:ea typeface="Aptos" panose="020B0004020202020204" pitchFamily="34" charset="0"/>
                <a:cs typeface="Times New Roman" panose="02020603050405020304" pitchFamily="18" charset="0"/>
              </a:rPr>
              <a:t>Facilitate employee advancement and provide a means for their professional growth and development </a:t>
            </a:r>
          </a:p>
          <a:p>
            <a:pPr>
              <a:lnSpc>
                <a:spcPct val="115000"/>
              </a:lnSpc>
              <a:buClr>
                <a:schemeClr val="tx1"/>
              </a:buClr>
            </a:pPr>
            <a:r>
              <a:rPr lang="en-US" kern="100" dirty="0">
                <a:ea typeface="Aptos" panose="020B0004020202020204" pitchFamily="34" charset="0"/>
                <a:cs typeface="Times New Roman" panose="02020603050405020304" pitchFamily="18" charset="0"/>
              </a:rPr>
              <a:t>Define “roadmaps” for growth for Bartow’s employees that increase potential for attracting new talent and sustaining the talented human capital presently working for the City</a:t>
            </a:r>
          </a:p>
          <a:p>
            <a:pPr>
              <a:lnSpc>
                <a:spcPct val="115000"/>
              </a:lnSpc>
              <a:spcAft>
                <a:spcPts val="800"/>
              </a:spcAft>
              <a:buClr>
                <a:schemeClr val="tx1"/>
              </a:buClr>
            </a:pPr>
            <a:r>
              <a:rPr lang="en-US" kern="100" dirty="0">
                <a:ea typeface="Aptos" panose="020B0004020202020204" pitchFamily="34" charset="0"/>
                <a:cs typeface="Times New Roman" panose="02020603050405020304" pitchFamily="18" charset="0"/>
              </a:rPr>
              <a:t>Create greater compensation and benefits equity for employees relative to the local labor market</a:t>
            </a:r>
          </a:p>
          <a:p>
            <a:endParaRPr lang="en-US" dirty="0"/>
          </a:p>
        </p:txBody>
      </p:sp>
      <p:sp>
        <p:nvSpPr>
          <p:cNvPr id="4" name="Slide Number Placeholder 3"/>
          <p:cNvSpPr>
            <a:spLocks noGrp="1"/>
          </p:cNvSpPr>
          <p:nvPr>
            <p:ph type="sldNum" sz="quarter" idx="5"/>
          </p:nvPr>
        </p:nvSpPr>
        <p:spPr/>
        <p:txBody>
          <a:bodyPr/>
          <a:lstStyle/>
          <a:p>
            <a:fld id="{FE596A31-4E04-4ADC-B0D5-4A9ECB055812}" type="slidenum">
              <a:rPr lang="en-US" smtClean="0"/>
              <a:t>30</a:t>
            </a:fld>
            <a:endParaRPr lang="en-US"/>
          </a:p>
        </p:txBody>
      </p:sp>
    </p:spTree>
    <p:extLst>
      <p:ext uri="{BB962C8B-B14F-4D97-AF65-F5344CB8AC3E}">
        <p14:creationId xmlns:p14="http://schemas.microsoft.com/office/powerpoint/2010/main" val="2944533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99716-BAF7-89ED-3482-0CC2AD3D4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CDFED0-E615-36B6-9B12-2A8DE5CDC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B0682E-1A48-493B-88CF-4111CB3C96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791731-284D-6DEE-41D5-1149C6BCC57D}"/>
              </a:ext>
            </a:extLst>
          </p:cNvPr>
          <p:cNvSpPr>
            <a:spLocks noGrp="1"/>
          </p:cNvSpPr>
          <p:nvPr>
            <p:ph type="sldNum" sz="quarter" idx="5"/>
          </p:nvPr>
        </p:nvSpPr>
        <p:spPr/>
        <p:txBody>
          <a:bodyPr/>
          <a:lstStyle/>
          <a:p>
            <a:fld id="{FE596A31-4E04-4ADC-B0D5-4A9ECB055812}" type="slidenum">
              <a:rPr lang="en-US" smtClean="0"/>
              <a:t>34</a:t>
            </a:fld>
            <a:endParaRPr lang="en-US"/>
          </a:p>
        </p:txBody>
      </p:sp>
    </p:spTree>
    <p:extLst>
      <p:ext uri="{BB962C8B-B14F-4D97-AF65-F5344CB8AC3E}">
        <p14:creationId xmlns:p14="http://schemas.microsoft.com/office/powerpoint/2010/main" val="51709186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2CEE29-8420-C2A5-14B9-DE1EBC9DCD2E}"/>
              </a:ext>
            </a:extLst>
          </p:cNvPr>
          <p:cNvSpPr/>
          <p:nvPr userDrawn="1"/>
        </p:nvSpPr>
        <p:spPr>
          <a:xfrm>
            <a:off x="9834" y="0"/>
            <a:ext cx="12172332"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CBF192A-FCBF-B968-85AD-3CBF785AEA04}"/>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rcRect r="969"/>
          <a:stretch/>
        </p:blipFill>
        <p:spPr>
          <a:xfrm>
            <a:off x="4136920" y="0"/>
            <a:ext cx="8045246" cy="6858000"/>
          </a:xfrm>
          <a:prstGeom prst="rect">
            <a:avLst/>
          </a:prstGeom>
        </p:spPr>
      </p:pic>
      <p:sp>
        <p:nvSpPr>
          <p:cNvPr id="9" name="Rectangle 8">
            <a:extLst>
              <a:ext uri="{FF2B5EF4-FFF2-40B4-BE49-F238E27FC236}">
                <a16:creationId xmlns:a16="http://schemas.microsoft.com/office/drawing/2014/main" id="{269F1838-26B9-0712-372E-12E68D50324C}"/>
              </a:ext>
            </a:extLst>
          </p:cNvPr>
          <p:cNvSpPr/>
          <p:nvPr userDrawn="1"/>
        </p:nvSpPr>
        <p:spPr>
          <a:xfrm>
            <a:off x="299883" y="136525"/>
            <a:ext cx="4294239" cy="20156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CCF7D8-008C-0EFA-B411-B91E1CC0398F}"/>
              </a:ext>
            </a:extLst>
          </p:cNvPr>
          <p:cNvSpPr>
            <a:spLocks noGrp="1"/>
          </p:cNvSpPr>
          <p:nvPr>
            <p:ph type="ctrTitle"/>
          </p:nvPr>
        </p:nvSpPr>
        <p:spPr>
          <a:xfrm>
            <a:off x="523567" y="546690"/>
            <a:ext cx="4294239" cy="2387600"/>
          </a:xfrm>
        </p:spPr>
        <p:txBody>
          <a:bodyPr anchor="b">
            <a:normAutofit/>
          </a:bodyPr>
          <a:lstStyle>
            <a:lvl1pPr algn="ctr">
              <a:defRPr sz="54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9C0F984-56D0-A046-6F52-40279F291DEF}"/>
              </a:ext>
            </a:extLst>
          </p:cNvPr>
          <p:cNvSpPr>
            <a:spLocks noGrp="1"/>
          </p:cNvSpPr>
          <p:nvPr>
            <p:ph type="subTitle" idx="1"/>
          </p:nvPr>
        </p:nvSpPr>
        <p:spPr>
          <a:xfrm>
            <a:off x="757084" y="3576331"/>
            <a:ext cx="3379836"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9340E20D-C972-4358-9B19-8A78053CEC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586480-B6B6-BF4D-32FF-781877B09E35}"/>
              </a:ext>
            </a:extLst>
          </p:cNvPr>
          <p:cNvSpPr>
            <a:spLocks noGrp="1"/>
          </p:cNvSpPr>
          <p:nvPr>
            <p:ph type="sldNum" sz="quarter" idx="12"/>
          </p:nvPr>
        </p:nvSpPr>
        <p:spPr/>
        <p:txBody>
          <a:bodyPr/>
          <a:lstStyle/>
          <a:p>
            <a:fld id="{541E9614-B701-4AF7-B617-C870A353B4A3}" type="slidenum">
              <a:rPr lang="en-US" smtClean="0"/>
              <a:t>‹#›</a:t>
            </a:fld>
            <a:endParaRPr lang="en-US" dirty="0"/>
          </a:p>
        </p:txBody>
      </p:sp>
      <p:sp>
        <p:nvSpPr>
          <p:cNvPr id="11" name="Rectangle 10">
            <a:extLst>
              <a:ext uri="{FF2B5EF4-FFF2-40B4-BE49-F238E27FC236}">
                <a16:creationId xmlns:a16="http://schemas.microsoft.com/office/drawing/2014/main" id="{AD403974-824E-8D99-D2EC-2EB673C0B763}"/>
              </a:ext>
            </a:extLst>
          </p:cNvPr>
          <p:cNvSpPr/>
          <p:nvPr userDrawn="1"/>
        </p:nvSpPr>
        <p:spPr>
          <a:xfrm>
            <a:off x="299883" y="5476568"/>
            <a:ext cx="4294239" cy="13254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707DF3B-4E70-D7D0-9533-BEAD8EB8EAE2}"/>
              </a:ext>
            </a:extLst>
          </p:cNvPr>
          <p:cNvSpPr txBox="1"/>
          <p:nvPr userDrawn="1"/>
        </p:nvSpPr>
        <p:spPr>
          <a:xfrm>
            <a:off x="211392" y="6258720"/>
            <a:ext cx="6211530" cy="523220"/>
          </a:xfrm>
          <a:prstGeom prst="rect">
            <a:avLst/>
          </a:prstGeom>
          <a:noFill/>
        </p:spPr>
        <p:txBody>
          <a:bodyPr wrap="square" rtlCol="0">
            <a:spAutoFit/>
          </a:bodyPr>
          <a:lstStyle/>
          <a:p>
            <a:r>
              <a:rPr lang="en-US" sz="2800" b="0" cap="none" spc="0" dirty="0">
                <a:ln w="0"/>
                <a:solidFill>
                  <a:schemeClr val="tx2">
                    <a:lumMod val="90000"/>
                    <a:lumOff val="10000"/>
                  </a:schemeClr>
                </a:solidFill>
                <a:effectLst/>
                <a:latin typeface="Bahnschrift Light Condensed" panose="020B0502040204020203" pitchFamily="34" charset="0"/>
              </a:rPr>
              <a:t>Investing Today for Bartow’s Tomorrow</a:t>
            </a:r>
          </a:p>
        </p:txBody>
      </p:sp>
    </p:spTree>
    <p:extLst>
      <p:ext uri="{BB962C8B-B14F-4D97-AF65-F5344CB8AC3E}">
        <p14:creationId xmlns:p14="http://schemas.microsoft.com/office/powerpoint/2010/main" val="1736230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CE018-50BC-04E9-FFDF-73CB4E4F0B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7DBF0C-8ABD-69EA-BE1F-8F1E1532C4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B71E8-C108-1B27-80FA-BB8F96B95B3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B20191F-10D5-1CFE-0074-6E52E417F6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AC0202-1ABF-FC4F-04B3-F4507495A14C}"/>
              </a:ext>
            </a:extLst>
          </p:cNvPr>
          <p:cNvSpPr>
            <a:spLocks noGrp="1"/>
          </p:cNvSpPr>
          <p:nvPr>
            <p:ph type="sldNum" sz="quarter" idx="12"/>
          </p:nvPr>
        </p:nvSpPr>
        <p:spPr/>
        <p:txBody>
          <a:bodyPr/>
          <a:lstStyle/>
          <a:p>
            <a:fld id="{541E9614-B701-4AF7-B617-C870A353B4A3}" type="slidenum">
              <a:rPr lang="en-US" smtClean="0"/>
              <a:t>‹#›</a:t>
            </a:fld>
            <a:endParaRPr lang="en-US" dirty="0"/>
          </a:p>
        </p:txBody>
      </p:sp>
    </p:spTree>
    <p:extLst>
      <p:ext uri="{BB962C8B-B14F-4D97-AF65-F5344CB8AC3E}">
        <p14:creationId xmlns:p14="http://schemas.microsoft.com/office/powerpoint/2010/main" val="612593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1605C1-0EF8-298E-14EA-55B8A29A20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0C1642-8195-3BC2-3DB0-400BADD781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C176B8-60D5-A59F-7821-ABFED7CF0B5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84570BB-AA29-344D-C5AF-393B1BBD38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1F74A4-CBC2-8E8B-31AA-388E817E723A}"/>
              </a:ext>
            </a:extLst>
          </p:cNvPr>
          <p:cNvSpPr>
            <a:spLocks noGrp="1"/>
          </p:cNvSpPr>
          <p:nvPr>
            <p:ph type="sldNum" sz="quarter" idx="12"/>
          </p:nvPr>
        </p:nvSpPr>
        <p:spPr/>
        <p:txBody>
          <a:bodyPr/>
          <a:lstStyle/>
          <a:p>
            <a:fld id="{541E9614-B701-4AF7-B617-C870A353B4A3}" type="slidenum">
              <a:rPr lang="en-US" smtClean="0"/>
              <a:t>‹#›</a:t>
            </a:fld>
            <a:endParaRPr lang="en-US" dirty="0"/>
          </a:p>
        </p:txBody>
      </p:sp>
    </p:spTree>
    <p:extLst>
      <p:ext uri="{BB962C8B-B14F-4D97-AF65-F5344CB8AC3E}">
        <p14:creationId xmlns:p14="http://schemas.microsoft.com/office/powerpoint/2010/main" val="506607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60D9-1622-E270-3AA3-F589F54AEBAD}"/>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217A953-67DA-2A22-6466-262063C58541}"/>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3E8B49F-6660-8948-A43D-FB5596D22C8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B6815FF-717E-0154-CF32-65FBB6B5F3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CC3F5B-4521-A39A-C9D9-D3793D8AC6A5}"/>
              </a:ext>
            </a:extLst>
          </p:cNvPr>
          <p:cNvSpPr>
            <a:spLocks noGrp="1"/>
          </p:cNvSpPr>
          <p:nvPr>
            <p:ph type="sldNum" sz="quarter" idx="12"/>
          </p:nvPr>
        </p:nvSpPr>
        <p:spPr/>
        <p:txBody>
          <a:bodyPr/>
          <a:lstStyle/>
          <a:p>
            <a:fld id="{541E9614-B701-4AF7-B617-C870A353B4A3}" type="slidenum">
              <a:rPr lang="en-US" smtClean="0"/>
              <a:t>‹#›</a:t>
            </a:fld>
            <a:endParaRPr lang="en-US" dirty="0"/>
          </a:p>
        </p:txBody>
      </p:sp>
    </p:spTree>
    <p:extLst>
      <p:ext uri="{BB962C8B-B14F-4D97-AF65-F5344CB8AC3E}">
        <p14:creationId xmlns:p14="http://schemas.microsoft.com/office/powerpoint/2010/main" val="167485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97598-A8AE-4C84-1BE7-E9D6E96F2640}"/>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2EE9061-6EA7-4EFD-F1AF-00E0F1E4CF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669035A-F3B2-0290-3F1C-8D5FCAE1108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6D8E76F-A092-D98F-11FB-C5A4141C16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459281-BEF6-B17D-F08C-B92257401222}"/>
              </a:ext>
            </a:extLst>
          </p:cNvPr>
          <p:cNvSpPr>
            <a:spLocks noGrp="1"/>
          </p:cNvSpPr>
          <p:nvPr>
            <p:ph type="sldNum" sz="quarter" idx="12"/>
          </p:nvPr>
        </p:nvSpPr>
        <p:spPr/>
        <p:txBody>
          <a:bodyPr/>
          <a:lstStyle/>
          <a:p>
            <a:fld id="{541E9614-B701-4AF7-B617-C870A353B4A3}" type="slidenum">
              <a:rPr lang="en-US" smtClean="0"/>
              <a:t>‹#›</a:t>
            </a:fld>
            <a:endParaRPr lang="en-US" dirty="0"/>
          </a:p>
        </p:txBody>
      </p:sp>
      <p:sp>
        <p:nvSpPr>
          <p:cNvPr id="7" name="Rectangle 6">
            <a:extLst>
              <a:ext uri="{FF2B5EF4-FFF2-40B4-BE49-F238E27FC236}">
                <a16:creationId xmlns:a16="http://schemas.microsoft.com/office/drawing/2014/main" id="{8A8A0064-A21F-8CC3-4EB5-860284399A20}"/>
              </a:ext>
            </a:extLst>
          </p:cNvPr>
          <p:cNvSpPr/>
          <p:nvPr userDrawn="1"/>
        </p:nvSpPr>
        <p:spPr>
          <a:xfrm>
            <a:off x="299883" y="136525"/>
            <a:ext cx="11606982" cy="20156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6847B80-CEB6-7D71-115A-415DB57FA7A8}"/>
              </a:ext>
            </a:extLst>
          </p:cNvPr>
          <p:cNvPicPr>
            <a:picLocks noChangeAspect="1"/>
          </p:cNvPicPr>
          <p:nvPr userDrawn="1"/>
        </p:nvPicPr>
        <p:blipFill>
          <a:blip r:embed="rId2"/>
          <a:stretch>
            <a:fillRect/>
          </a:stretch>
        </p:blipFill>
        <p:spPr>
          <a:xfrm flipV="1">
            <a:off x="680888" y="1646484"/>
            <a:ext cx="10685204" cy="46456"/>
          </a:xfrm>
          <a:prstGeom prst="rect">
            <a:avLst/>
          </a:prstGeom>
        </p:spPr>
      </p:pic>
      <p:pic>
        <p:nvPicPr>
          <p:cNvPr id="9" name="Picture 8">
            <a:extLst>
              <a:ext uri="{FF2B5EF4-FFF2-40B4-BE49-F238E27FC236}">
                <a16:creationId xmlns:a16="http://schemas.microsoft.com/office/drawing/2014/main" id="{60C8F750-83E0-34D3-C18D-E6715E816E8A}"/>
              </a:ext>
            </a:extLst>
          </p:cNvPr>
          <p:cNvPicPr>
            <a:picLocks noChangeAspect="1"/>
          </p:cNvPicPr>
          <p:nvPr userDrawn="1"/>
        </p:nvPicPr>
        <p:blipFill>
          <a:blip r:embed="rId2"/>
          <a:stretch>
            <a:fillRect/>
          </a:stretch>
        </p:blipFill>
        <p:spPr>
          <a:xfrm rot="5400000">
            <a:off x="-1550101" y="3858662"/>
            <a:ext cx="4501303" cy="58993"/>
          </a:xfrm>
          <a:prstGeom prst="rect">
            <a:avLst/>
          </a:prstGeom>
        </p:spPr>
      </p:pic>
      <p:pic>
        <p:nvPicPr>
          <p:cNvPr id="10" name="Picture 9">
            <a:extLst>
              <a:ext uri="{FF2B5EF4-FFF2-40B4-BE49-F238E27FC236}">
                <a16:creationId xmlns:a16="http://schemas.microsoft.com/office/drawing/2014/main" id="{DE9645E9-A3A9-0130-0EA9-92BE2F674960}"/>
              </a:ext>
            </a:extLst>
          </p:cNvPr>
          <p:cNvPicPr>
            <a:picLocks noChangeAspect="1"/>
          </p:cNvPicPr>
          <p:nvPr userDrawn="1"/>
        </p:nvPicPr>
        <p:blipFill>
          <a:blip r:embed="rId2"/>
          <a:stretch>
            <a:fillRect/>
          </a:stretch>
        </p:blipFill>
        <p:spPr>
          <a:xfrm flipV="1">
            <a:off x="666137" y="6095594"/>
            <a:ext cx="10685204" cy="46456"/>
          </a:xfrm>
          <a:prstGeom prst="rect">
            <a:avLst/>
          </a:prstGeom>
        </p:spPr>
      </p:pic>
      <p:pic>
        <p:nvPicPr>
          <p:cNvPr id="11" name="Picture 10">
            <a:extLst>
              <a:ext uri="{FF2B5EF4-FFF2-40B4-BE49-F238E27FC236}">
                <a16:creationId xmlns:a16="http://schemas.microsoft.com/office/drawing/2014/main" id="{9FAF9178-DEEB-1450-F016-105B34CC517F}"/>
              </a:ext>
            </a:extLst>
          </p:cNvPr>
          <p:cNvPicPr>
            <a:picLocks noChangeAspect="1"/>
          </p:cNvPicPr>
          <p:nvPr userDrawn="1"/>
        </p:nvPicPr>
        <p:blipFill>
          <a:blip r:embed="rId2"/>
          <a:stretch>
            <a:fillRect/>
          </a:stretch>
        </p:blipFill>
        <p:spPr>
          <a:xfrm rot="5400000">
            <a:off x="9103184" y="3863581"/>
            <a:ext cx="4501303" cy="58993"/>
          </a:xfrm>
          <a:prstGeom prst="rect">
            <a:avLst/>
          </a:prstGeom>
        </p:spPr>
      </p:pic>
      <p:pic>
        <p:nvPicPr>
          <p:cNvPr id="12" name="Picture 11" descr="Logo&#10;&#10;AI-generated content may be incorrect.">
            <a:extLst>
              <a:ext uri="{FF2B5EF4-FFF2-40B4-BE49-F238E27FC236}">
                <a16:creationId xmlns:a16="http://schemas.microsoft.com/office/drawing/2014/main" id="{3EAD12A0-AC71-2A3C-728B-8EBA8409BE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2681" y="1780549"/>
            <a:ext cx="1290057" cy="1215073"/>
          </a:xfrm>
          <a:prstGeom prst="rect">
            <a:avLst/>
          </a:prstGeom>
        </p:spPr>
      </p:pic>
    </p:spTree>
    <p:extLst>
      <p:ext uri="{BB962C8B-B14F-4D97-AF65-F5344CB8AC3E}">
        <p14:creationId xmlns:p14="http://schemas.microsoft.com/office/powerpoint/2010/main" val="3881919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6D1CF-4FD0-CEB3-BC9E-1069E613C3C9}"/>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7069714-B5DC-8229-F907-4433D3618181}"/>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A51E2C0-91CD-6166-19B8-9B18020B4318}"/>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9A4270E-FF88-5994-4320-31640560899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E20720D-B544-AD68-B3F7-B1DF87D185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10E2D9-A184-C9F0-6B9C-8D3E3EF56E0A}"/>
              </a:ext>
            </a:extLst>
          </p:cNvPr>
          <p:cNvSpPr>
            <a:spLocks noGrp="1"/>
          </p:cNvSpPr>
          <p:nvPr>
            <p:ph type="sldNum" sz="quarter" idx="12"/>
          </p:nvPr>
        </p:nvSpPr>
        <p:spPr/>
        <p:txBody>
          <a:bodyPr/>
          <a:lstStyle/>
          <a:p>
            <a:fld id="{541E9614-B701-4AF7-B617-C870A353B4A3}" type="slidenum">
              <a:rPr lang="en-US" smtClean="0"/>
              <a:t>‹#›</a:t>
            </a:fld>
            <a:endParaRPr lang="en-US" dirty="0"/>
          </a:p>
        </p:txBody>
      </p:sp>
    </p:spTree>
    <p:extLst>
      <p:ext uri="{BB962C8B-B14F-4D97-AF65-F5344CB8AC3E}">
        <p14:creationId xmlns:p14="http://schemas.microsoft.com/office/powerpoint/2010/main" val="970321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96701-73B3-F703-5AAA-DCC171D2EC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512A9-1115-E636-3DB3-FADA1EFEE2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F8C45-D60B-0B9A-D22C-C07D934C99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11C5FB-86CE-63B4-F847-16C3960B9D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1576F7-DF3E-D588-08A3-E7E20EB68F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F07BA1-5D3C-3C9A-CE39-ECDA95A6C215}"/>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9E7E50A-B0E5-8040-BC2C-088C47CD0A8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89400ED-4B59-6A49-7A81-3B201DF0393B}"/>
              </a:ext>
            </a:extLst>
          </p:cNvPr>
          <p:cNvSpPr>
            <a:spLocks noGrp="1"/>
          </p:cNvSpPr>
          <p:nvPr>
            <p:ph type="sldNum" sz="quarter" idx="12"/>
          </p:nvPr>
        </p:nvSpPr>
        <p:spPr/>
        <p:txBody>
          <a:bodyPr/>
          <a:lstStyle/>
          <a:p>
            <a:fld id="{541E9614-B701-4AF7-B617-C870A353B4A3}" type="slidenum">
              <a:rPr lang="en-US" smtClean="0"/>
              <a:t>‹#›</a:t>
            </a:fld>
            <a:endParaRPr lang="en-US" dirty="0"/>
          </a:p>
        </p:txBody>
      </p:sp>
    </p:spTree>
    <p:extLst>
      <p:ext uri="{BB962C8B-B14F-4D97-AF65-F5344CB8AC3E}">
        <p14:creationId xmlns:p14="http://schemas.microsoft.com/office/powerpoint/2010/main" val="3514079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9BDB-5FD7-3F3B-E635-C4581E6A96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6350FA-E3CA-6000-E8BB-F8501D7C0ADD}"/>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C2B3FF9C-8F5D-8A6B-F936-05F9E080DE3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52F1F01-FE16-4CB3-2D74-168313AF004B}"/>
              </a:ext>
            </a:extLst>
          </p:cNvPr>
          <p:cNvSpPr>
            <a:spLocks noGrp="1"/>
          </p:cNvSpPr>
          <p:nvPr>
            <p:ph type="sldNum" sz="quarter" idx="12"/>
          </p:nvPr>
        </p:nvSpPr>
        <p:spPr/>
        <p:txBody>
          <a:bodyPr/>
          <a:lstStyle/>
          <a:p>
            <a:fld id="{541E9614-B701-4AF7-B617-C870A353B4A3}" type="slidenum">
              <a:rPr lang="en-US" smtClean="0"/>
              <a:t>‹#›</a:t>
            </a:fld>
            <a:endParaRPr lang="en-US" dirty="0"/>
          </a:p>
        </p:txBody>
      </p:sp>
    </p:spTree>
    <p:extLst>
      <p:ext uri="{BB962C8B-B14F-4D97-AF65-F5344CB8AC3E}">
        <p14:creationId xmlns:p14="http://schemas.microsoft.com/office/powerpoint/2010/main" val="1870102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CAD0B-1E2C-F1AC-68CD-CF223D4A685D}"/>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95796356-E4B8-989D-5DB7-D5F4FFDE9FC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5D9B4AF-C720-47F9-7797-EC21E18B60AF}"/>
              </a:ext>
            </a:extLst>
          </p:cNvPr>
          <p:cNvSpPr>
            <a:spLocks noGrp="1"/>
          </p:cNvSpPr>
          <p:nvPr>
            <p:ph type="sldNum" sz="quarter" idx="12"/>
          </p:nvPr>
        </p:nvSpPr>
        <p:spPr/>
        <p:txBody>
          <a:bodyPr/>
          <a:lstStyle/>
          <a:p>
            <a:fld id="{541E9614-B701-4AF7-B617-C870A353B4A3}" type="slidenum">
              <a:rPr lang="en-US" smtClean="0"/>
              <a:t>‹#›</a:t>
            </a:fld>
            <a:endParaRPr lang="en-US" dirty="0"/>
          </a:p>
        </p:txBody>
      </p:sp>
      <p:sp>
        <p:nvSpPr>
          <p:cNvPr id="5" name="Rectangle 4">
            <a:extLst>
              <a:ext uri="{FF2B5EF4-FFF2-40B4-BE49-F238E27FC236}">
                <a16:creationId xmlns:a16="http://schemas.microsoft.com/office/drawing/2014/main" id="{4A073825-F08C-A7CF-0325-86F45D8D1155}"/>
              </a:ext>
            </a:extLst>
          </p:cNvPr>
          <p:cNvSpPr/>
          <p:nvPr userDrawn="1"/>
        </p:nvSpPr>
        <p:spPr>
          <a:xfrm>
            <a:off x="299883" y="136525"/>
            <a:ext cx="11626646" cy="20156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3097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D10BE-3EB1-57A3-9309-318C3752A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9C5B44-D1CB-897D-9660-B3790CEEE4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6933C-597C-F21B-F04F-515F1D076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C8B76B-737E-8467-9356-B91ACDCEC9C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F1A280C-3D5B-11FB-6D39-EE043FC34C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B9FDE17-0345-4F22-6363-48DB42F01B8D}"/>
              </a:ext>
            </a:extLst>
          </p:cNvPr>
          <p:cNvSpPr>
            <a:spLocks noGrp="1"/>
          </p:cNvSpPr>
          <p:nvPr>
            <p:ph type="sldNum" sz="quarter" idx="12"/>
          </p:nvPr>
        </p:nvSpPr>
        <p:spPr/>
        <p:txBody>
          <a:bodyPr/>
          <a:lstStyle/>
          <a:p>
            <a:fld id="{541E9614-B701-4AF7-B617-C870A353B4A3}" type="slidenum">
              <a:rPr lang="en-US" smtClean="0"/>
              <a:t>‹#›</a:t>
            </a:fld>
            <a:endParaRPr lang="en-US" dirty="0"/>
          </a:p>
        </p:txBody>
      </p:sp>
    </p:spTree>
    <p:extLst>
      <p:ext uri="{BB962C8B-B14F-4D97-AF65-F5344CB8AC3E}">
        <p14:creationId xmlns:p14="http://schemas.microsoft.com/office/powerpoint/2010/main" val="3217676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0DEC-7787-FEED-2038-70ED31884A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D26627-4A73-B35C-E752-FBD288D535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96CF80A-C2ED-4CD4-F345-080C8020D0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DAB5B0-AEB2-36A3-AAF1-2FFBB29CFF41}"/>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00FB44F-A400-E114-3C46-E7D8C88449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7968FAA-81C4-FA04-B571-D2E4D2B62674}"/>
              </a:ext>
            </a:extLst>
          </p:cNvPr>
          <p:cNvSpPr>
            <a:spLocks noGrp="1"/>
          </p:cNvSpPr>
          <p:nvPr>
            <p:ph type="sldNum" sz="quarter" idx="12"/>
          </p:nvPr>
        </p:nvSpPr>
        <p:spPr/>
        <p:txBody>
          <a:bodyPr/>
          <a:lstStyle/>
          <a:p>
            <a:fld id="{541E9614-B701-4AF7-B617-C870A353B4A3}" type="slidenum">
              <a:rPr lang="en-US" smtClean="0"/>
              <a:t>‹#›</a:t>
            </a:fld>
            <a:endParaRPr lang="en-US" dirty="0"/>
          </a:p>
        </p:txBody>
      </p:sp>
    </p:spTree>
    <p:extLst>
      <p:ext uri="{BB962C8B-B14F-4D97-AF65-F5344CB8AC3E}">
        <p14:creationId xmlns:p14="http://schemas.microsoft.com/office/powerpoint/2010/main" val="14530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B841F5-A28D-407D-26F6-5D604C586FCE}"/>
              </a:ext>
            </a:extLst>
          </p:cNvPr>
          <p:cNvSpPr>
            <a:spLocks noGrp="1"/>
          </p:cNvSpPr>
          <p:nvPr>
            <p:ph type="title"/>
          </p:nvPr>
        </p:nvSpPr>
        <p:spPr>
          <a:xfrm>
            <a:off x="838200" y="365126"/>
            <a:ext cx="9720705" cy="99999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2ECED66-276A-C78A-7112-EB6912C0AF02}"/>
              </a:ext>
            </a:extLst>
          </p:cNvPr>
          <p:cNvSpPr>
            <a:spLocks noGrp="1"/>
          </p:cNvSpPr>
          <p:nvPr>
            <p:ph type="body" idx="1"/>
          </p:nvPr>
        </p:nvSpPr>
        <p:spPr>
          <a:xfrm>
            <a:off x="838200" y="1590261"/>
            <a:ext cx="10515600" cy="45867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D626C8-127E-D286-20AB-8D7CDCD0D1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dirty="0"/>
          </a:p>
        </p:txBody>
      </p:sp>
      <p:sp>
        <p:nvSpPr>
          <p:cNvPr id="5" name="Footer Placeholder 4">
            <a:extLst>
              <a:ext uri="{FF2B5EF4-FFF2-40B4-BE49-F238E27FC236}">
                <a16:creationId xmlns:a16="http://schemas.microsoft.com/office/drawing/2014/main" id="{A81A300D-3F6B-A273-F6F9-441F96F9D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47362EEF-557B-62B7-6B58-8ACEA9AF4F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1E9614-B701-4AF7-B617-C870A353B4A3}" type="slidenum">
              <a:rPr lang="en-US" smtClean="0"/>
              <a:t>‹#›</a:t>
            </a:fld>
            <a:endParaRPr lang="en-US" dirty="0"/>
          </a:p>
        </p:txBody>
      </p:sp>
      <p:pic>
        <p:nvPicPr>
          <p:cNvPr id="9" name="Picture 8" descr="Logo&#10;&#10;AI-generated content may be incorrect.">
            <a:extLst>
              <a:ext uri="{FF2B5EF4-FFF2-40B4-BE49-F238E27FC236}">
                <a16:creationId xmlns:a16="http://schemas.microsoft.com/office/drawing/2014/main" id="{9D0AC89D-FC02-847C-20EB-B202FBDC31C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69208" y="411941"/>
            <a:ext cx="1169184" cy="1101226"/>
          </a:xfrm>
          <a:prstGeom prst="rect">
            <a:avLst/>
          </a:prstGeom>
        </p:spPr>
      </p:pic>
      <p:sp>
        <p:nvSpPr>
          <p:cNvPr id="11" name="TextBox 10">
            <a:extLst>
              <a:ext uri="{FF2B5EF4-FFF2-40B4-BE49-F238E27FC236}">
                <a16:creationId xmlns:a16="http://schemas.microsoft.com/office/drawing/2014/main" id="{2542A953-F89D-4091-7CB4-B41A3479BDDA}"/>
              </a:ext>
            </a:extLst>
          </p:cNvPr>
          <p:cNvSpPr txBox="1"/>
          <p:nvPr userDrawn="1"/>
        </p:nvSpPr>
        <p:spPr>
          <a:xfrm>
            <a:off x="339216" y="6149486"/>
            <a:ext cx="6211530" cy="523220"/>
          </a:xfrm>
          <a:prstGeom prst="rect">
            <a:avLst/>
          </a:prstGeom>
          <a:noFill/>
        </p:spPr>
        <p:txBody>
          <a:bodyPr wrap="square" rtlCol="0">
            <a:spAutoFit/>
          </a:bodyPr>
          <a:lstStyle/>
          <a:p>
            <a:r>
              <a:rPr lang="en-US" sz="2800" b="0" cap="none" spc="0" dirty="0">
                <a:ln w="0"/>
                <a:solidFill>
                  <a:schemeClr val="tx2">
                    <a:lumMod val="90000"/>
                    <a:lumOff val="10000"/>
                  </a:schemeClr>
                </a:solidFill>
                <a:effectLst>
                  <a:outerShdw blurRad="38100" dist="25400" dir="5400000" algn="ctr" rotWithShape="0">
                    <a:srgbClr val="6E747A">
                      <a:alpha val="43000"/>
                    </a:srgbClr>
                  </a:outerShdw>
                </a:effectLst>
                <a:latin typeface="Bahnschrift Light Condensed" panose="020B0502040204020203" pitchFamily="34" charset="0"/>
              </a:rPr>
              <a:t>Investing Today for Bartow’s Tomorrow</a:t>
            </a:r>
          </a:p>
        </p:txBody>
      </p:sp>
      <p:sp>
        <p:nvSpPr>
          <p:cNvPr id="7" name="Rectangle 6">
            <a:extLst>
              <a:ext uri="{FF2B5EF4-FFF2-40B4-BE49-F238E27FC236}">
                <a16:creationId xmlns:a16="http://schemas.microsoft.com/office/drawing/2014/main" id="{E85B7774-6CB9-4B82-5DC0-E1090BA21304}"/>
              </a:ext>
            </a:extLst>
          </p:cNvPr>
          <p:cNvSpPr/>
          <p:nvPr userDrawn="1"/>
        </p:nvSpPr>
        <p:spPr>
          <a:xfrm>
            <a:off x="129092" y="107576"/>
            <a:ext cx="11930230" cy="6613899"/>
          </a:xfrm>
          <a:prstGeom prst="rect">
            <a:avLst/>
          </a:prstGeom>
          <a:noFill/>
          <a:ln w="25400" cmpd="sng">
            <a:solidFill>
              <a:srgbClr val="2757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1BDAEB5-B971-CA90-5DDC-CD627630F810}"/>
              </a:ext>
            </a:extLst>
          </p:cNvPr>
          <p:cNvSpPr/>
          <p:nvPr userDrawn="1"/>
        </p:nvSpPr>
        <p:spPr>
          <a:xfrm>
            <a:off x="247426" y="184670"/>
            <a:ext cx="11715078" cy="6452797"/>
          </a:xfrm>
          <a:prstGeom prst="rect">
            <a:avLst/>
          </a:prstGeom>
          <a:noFill/>
          <a:ln w="25400" cmpd="sng">
            <a:solidFill>
              <a:srgbClr val="AF9B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1518F07E-B59B-2F71-AADB-EBBA1FC46AA8}"/>
              </a:ext>
            </a:extLst>
          </p:cNvPr>
          <p:cNvSpPr/>
          <p:nvPr userDrawn="1"/>
        </p:nvSpPr>
        <p:spPr>
          <a:xfrm>
            <a:off x="838200" y="1389312"/>
            <a:ext cx="10046110" cy="45719"/>
          </a:xfrm>
          <a:prstGeom prst="rightArrow">
            <a:avLst/>
          </a:prstGeom>
          <a:pattFill prst="zigZag">
            <a:fgClr>
              <a:schemeClr val="accent1"/>
            </a:fgClr>
            <a:bgClr>
              <a:srgbClr val="AF9B66"/>
            </a:bgClr>
          </a:pattFill>
          <a:ln>
            <a:solidFill>
              <a:srgbClr val="2757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962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jpeg"/></Relationships>
</file>

<file path=ppt/slides/_rels/slide1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1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1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6.xml"/><Relationship Id="rId4" Type="http://schemas.openxmlformats.org/officeDocument/2006/relationships/image" Target="../media/image94.jpg"/></Relationships>
</file>

<file path=ppt/slides/_rels/slide21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emf"/></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256.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94F3D-BFA1-2B54-3594-9260581FF98B}"/>
              </a:ext>
            </a:extLst>
          </p:cNvPr>
          <p:cNvSpPr>
            <a:spLocks noGrp="1"/>
          </p:cNvSpPr>
          <p:nvPr>
            <p:ph type="ctrTitle"/>
          </p:nvPr>
        </p:nvSpPr>
        <p:spPr>
          <a:xfrm>
            <a:off x="215223" y="320308"/>
            <a:ext cx="4792712" cy="2881422"/>
          </a:xfrm>
        </p:spPr>
        <p:txBody>
          <a:bodyPr>
            <a:normAutofit/>
          </a:bodyPr>
          <a:lstStyle/>
          <a:p>
            <a:r>
              <a:rPr lang="en-US" sz="4000" dirty="0">
                <a:solidFill>
                  <a:srgbClr val="275791"/>
                </a:solidFill>
              </a:rPr>
              <a:t>City of Bartow Fiscal Year </a:t>
            </a:r>
            <a:br>
              <a:rPr lang="en-US" sz="4000" dirty="0">
                <a:solidFill>
                  <a:srgbClr val="275791"/>
                </a:solidFill>
              </a:rPr>
            </a:br>
            <a:r>
              <a:rPr lang="en-US" sz="4000" dirty="0">
                <a:solidFill>
                  <a:srgbClr val="275791"/>
                </a:solidFill>
              </a:rPr>
              <a:t>2025-2026 Proposed Budget Presentation</a:t>
            </a:r>
          </a:p>
        </p:txBody>
      </p:sp>
      <p:sp>
        <p:nvSpPr>
          <p:cNvPr id="4" name="Subtitle 2">
            <a:extLst>
              <a:ext uri="{FF2B5EF4-FFF2-40B4-BE49-F238E27FC236}">
                <a16:creationId xmlns:a16="http://schemas.microsoft.com/office/drawing/2014/main" id="{043D157B-BFBD-9D4D-F201-759F5C05C940}"/>
              </a:ext>
            </a:extLst>
          </p:cNvPr>
          <p:cNvSpPr txBox="1">
            <a:spLocks/>
          </p:cNvSpPr>
          <p:nvPr/>
        </p:nvSpPr>
        <p:spPr>
          <a:xfrm>
            <a:off x="696833" y="3201730"/>
            <a:ext cx="3598719" cy="12183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B78739"/>
                </a:solidFill>
              </a:rPr>
              <a:t>City Commission </a:t>
            </a:r>
            <a:br>
              <a:rPr lang="en-US" b="1" dirty="0">
                <a:solidFill>
                  <a:srgbClr val="B78739"/>
                </a:solidFill>
              </a:rPr>
            </a:br>
            <a:r>
              <a:rPr lang="en-US" b="1" dirty="0">
                <a:solidFill>
                  <a:srgbClr val="B78739"/>
                </a:solidFill>
              </a:rPr>
              <a:t>Budget Workshop </a:t>
            </a:r>
            <a:br>
              <a:rPr lang="en-US" b="1" dirty="0">
                <a:solidFill>
                  <a:srgbClr val="B78739"/>
                </a:solidFill>
              </a:rPr>
            </a:br>
            <a:r>
              <a:rPr lang="en-US" b="1" dirty="0">
                <a:solidFill>
                  <a:srgbClr val="B78739"/>
                </a:solidFill>
              </a:rPr>
              <a:t>July 17-18, 2025</a:t>
            </a:r>
          </a:p>
        </p:txBody>
      </p:sp>
    </p:spTree>
    <p:extLst>
      <p:ext uri="{BB962C8B-B14F-4D97-AF65-F5344CB8AC3E}">
        <p14:creationId xmlns:p14="http://schemas.microsoft.com/office/powerpoint/2010/main" val="3656602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F46C6F-1BBE-F588-E223-CA269525D604}"/>
            </a:ext>
          </a:extLst>
        </p:cNvPr>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C680F70-B9AB-026E-32F9-17AFE5B43983}"/>
              </a:ext>
            </a:extLst>
          </p:cNvPr>
          <p:cNvPicPr>
            <a:picLocks noChangeAspect="1"/>
          </p:cNvPicPr>
          <p:nvPr/>
        </p:nvPicPr>
        <p:blipFill>
          <a:blip r:embed="rId2"/>
          <a:srcRect t="3643" b="9148"/>
          <a:stretch>
            <a:fillRect/>
          </a:stretch>
        </p:blipFill>
        <p:spPr>
          <a:xfrm>
            <a:off x="1" y="1"/>
            <a:ext cx="12192000" cy="6857999"/>
          </a:xfrm>
          <a:prstGeom prst="rect">
            <a:avLst/>
          </a:prstGeom>
        </p:spPr>
      </p:pic>
      <p:sp>
        <p:nvSpPr>
          <p:cNvPr id="1045" name="Freeform: Shape 1044">
            <a:extLst>
              <a:ext uri="{FF2B5EF4-FFF2-40B4-BE49-F238E27FC236}">
                <a16:creationId xmlns:a16="http://schemas.microsoft.com/office/drawing/2014/main" id="{C74F2646-08C7-4051-81DA-751C43A03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099" y="585274"/>
            <a:ext cx="7036051" cy="5492212"/>
          </a:xfrm>
          <a:custGeom>
            <a:avLst/>
            <a:gdLst>
              <a:gd name="connsiteX0" fmla="*/ 0 w 7036051"/>
              <a:gd name="connsiteY0" fmla="*/ 0 h 5492212"/>
              <a:gd name="connsiteX1" fmla="*/ 7036051 w 7036051"/>
              <a:gd name="connsiteY1" fmla="*/ 0 h 5492212"/>
              <a:gd name="connsiteX2" fmla="*/ 7036051 w 7036051"/>
              <a:gd name="connsiteY2" fmla="*/ 5163846 h 5492212"/>
              <a:gd name="connsiteX3" fmla="*/ 7012593 w 7036051"/>
              <a:gd name="connsiteY3" fmla="*/ 5176898 h 5492212"/>
              <a:gd name="connsiteX4" fmla="*/ 6958601 w 7036051"/>
              <a:gd name="connsiteY4" fmla="*/ 5204359 h 5492212"/>
              <a:gd name="connsiteX5" fmla="*/ 6951226 w 7036051"/>
              <a:gd name="connsiteY5" fmla="*/ 5203241 h 5492212"/>
              <a:gd name="connsiteX6" fmla="*/ 6920864 w 7036051"/>
              <a:gd name="connsiteY6" fmla="*/ 5220003 h 5492212"/>
              <a:gd name="connsiteX7" fmla="*/ 6834841 w 7036051"/>
              <a:gd name="connsiteY7" fmla="*/ 5266115 h 5492212"/>
              <a:gd name="connsiteX8" fmla="*/ 6777937 w 7036051"/>
              <a:gd name="connsiteY8" fmla="*/ 5332502 h 5492212"/>
              <a:gd name="connsiteX9" fmla="*/ 6752874 w 7036051"/>
              <a:gd name="connsiteY9" fmla="*/ 5340428 h 5492212"/>
              <a:gd name="connsiteX10" fmla="*/ 6711115 w 7036051"/>
              <a:gd name="connsiteY10" fmla="*/ 5353924 h 5492212"/>
              <a:gd name="connsiteX11" fmla="*/ 6702149 w 7036051"/>
              <a:gd name="connsiteY11" fmla="*/ 5351500 h 5492212"/>
              <a:gd name="connsiteX12" fmla="*/ 6698458 w 7036051"/>
              <a:gd name="connsiteY12" fmla="*/ 5352743 h 5492212"/>
              <a:gd name="connsiteX13" fmla="*/ 6698049 w 7036051"/>
              <a:gd name="connsiteY13" fmla="*/ 5352570 h 5492212"/>
              <a:gd name="connsiteX14" fmla="*/ 6697297 w 7036051"/>
              <a:gd name="connsiteY14" fmla="*/ 5353134 h 5492212"/>
              <a:gd name="connsiteX15" fmla="*/ 6689118 w 7036051"/>
              <a:gd name="connsiteY15" fmla="*/ 5355890 h 5492212"/>
              <a:gd name="connsiteX16" fmla="*/ 6670605 w 7036051"/>
              <a:gd name="connsiteY16" fmla="*/ 5355427 h 5492212"/>
              <a:gd name="connsiteX17" fmla="*/ 6659606 w 7036051"/>
              <a:gd name="connsiteY17" fmla="*/ 5357084 h 5492212"/>
              <a:gd name="connsiteX18" fmla="*/ 6649636 w 7036051"/>
              <a:gd name="connsiteY18" fmla="*/ 5367869 h 5492212"/>
              <a:gd name="connsiteX19" fmla="*/ 6642159 w 7036051"/>
              <a:gd name="connsiteY19" fmla="*/ 5369506 h 5492212"/>
              <a:gd name="connsiteX20" fmla="*/ 6640764 w 7036051"/>
              <a:gd name="connsiteY20" fmla="*/ 5370991 h 5492212"/>
              <a:gd name="connsiteX21" fmla="*/ 6636665 w 7036051"/>
              <a:gd name="connsiteY21" fmla="*/ 5374002 h 5492212"/>
              <a:gd name="connsiteX22" fmla="*/ 6641287 w 7036051"/>
              <a:gd name="connsiteY22" fmla="*/ 5376181 h 5492212"/>
              <a:gd name="connsiteX23" fmla="*/ 6591018 w 7036051"/>
              <a:gd name="connsiteY23" fmla="*/ 5390981 h 5492212"/>
              <a:gd name="connsiteX24" fmla="*/ 6548326 w 7036051"/>
              <a:gd name="connsiteY24" fmla="*/ 5403583 h 5492212"/>
              <a:gd name="connsiteX25" fmla="*/ 6472868 w 7036051"/>
              <a:gd name="connsiteY25" fmla="*/ 5394733 h 5492212"/>
              <a:gd name="connsiteX26" fmla="*/ 6401194 w 7036051"/>
              <a:gd name="connsiteY26" fmla="*/ 5422870 h 5492212"/>
              <a:gd name="connsiteX27" fmla="*/ 6381961 w 7036051"/>
              <a:gd name="connsiteY27" fmla="*/ 5422940 h 5492212"/>
              <a:gd name="connsiteX28" fmla="*/ 6363834 w 7036051"/>
              <a:gd name="connsiteY28" fmla="*/ 5417751 h 5492212"/>
              <a:gd name="connsiteX29" fmla="*/ 6363997 w 7036051"/>
              <a:gd name="connsiteY29" fmla="*/ 5415912 h 5492212"/>
              <a:gd name="connsiteX30" fmla="*/ 6361124 w 7036051"/>
              <a:gd name="connsiteY30" fmla="*/ 5415066 h 5492212"/>
              <a:gd name="connsiteX31" fmla="*/ 6358507 w 7036051"/>
              <a:gd name="connsiteY31" fmla="*/ 5416224 h 5492212"/>
              <a:gd name="connsiteX32" fmla="*/ 6355073 w 7036051"/>
              <a:gd name="connsiteY32" fmla="*/ 5415242 h 5492212"/>
              <a:gd name="connsiteX33" fmla="*/ 6345676 w 7036051"/>
              <a:gd name="connsiteY33" fmla="*/ 5413049 h 5492212"/>
              <a:gd name="connsiteX34" fmla="*/ 6342596 w 7036051"/>
              <a:gd name="connsiteY34" fmla="*/ 5409297 h 5492212"/>
              <a:gd name="connsiteX35" fmla="*/ 6305742 w 7036051"/>
              <a:gd name="connsiteY35" fmla="*/ 5401622 h 5492212"/>
              <a:gd name="connsiteX36" fmla="*/ 6294445 w 7036051"/>
              <a:gd name="connsiteY36" fmla="*/ 5404149 h 5492212"/>
              <a:gd name="connsiteX37" fmla="*/ 6281414 w 7036051"/>
              <a:gd name="connsiteY37" fmla="*/ 5398024 h 5492212"/>
              <a:gd name="connsiteX38" fmla="*/ 6243972 w 7036051"/>
              <a:gd name="connsiteY38" fmla="*/ 5395807 h 5492212"/>
              <a:gd name="connsiteX39" fmla="*/ 6202379 w 7036051"/>
              <a:gd name="connsiteY39" fmla="*/ 5388661 h 5492212"/>
              <a:gd name="connsiteX40" fmla="*/ 6173010 w 7036051"/>
              <a:gd name="connsiteY40" fmla="*/ 5380606 h 5492212"/>
              <a:gd name="connsiteX41" fmla="*/ 6093421 w 7036051"/>
              <a:gd name="connsiteY41" fmla="*/ 5375473 h 5492212"/>
              <a:gd name="connsiteX42" fmla="*/ 5959474 w 7036051"/>
              <a:gd name="connsiteY42" fmla="*/ 5373386 h 5492212"/>
              <a:gd name="connsiteX43" fmla="*/ 5931492 w 7036051"/>
              <a:gd name="connsiteY43" fmla="*/ 5371513 h 5492212"/>
              <a:gd name="connsiteX44" fmla="*/ 5909558 w 7036051"/>
              <a:gd name="connsiteY44" fmla="*/ 5364228 h 5492212"/>
              <a:gd name="connsiteX45" fmla="*/ 5906319 w 7036051"/>
              <a:gd name="connsiteY45" fmla="*/ 5357590 h 5492212"/>
              <a:gd name="connsiteX46" fmla="*/ 5891268 w 7036051"/>
              <a:gd name="connsiteY46" fmla="*/ 5355650 h 5492212"/>
              <a:gd name="connsiteX47" fmla="*/ 5887711 w 7036051"/>
              <a:gd name="connsiteY47" fmla="*/ 5353947 h 5492212"/>
              <a:gd name="connsiteX48" fmla="*/ 5866852 w 7036051"/>
              <a:gd name="connsiteY48" fmla="*/ 5345374 h 5492212"/>
              <a:gd name="connsiteX49" fmla="*/ 5811310 w 7036051"/>
              <a:gd name="connsiteY49" fmla="*/ 5356530 h 5492212"/>
              <a:gd name="connsiteX50" fmla="*/ 5770689 w 7036051"/>
              <a:gd name="connsiteY50" fmla="*/ 5359014 h 5492212"/>
              <a:gd name="connsiteX51" fmla="*/ 5767719 w 7036051"/>
              <a:gd name="connsiteY51" fmla="*/ 5357260 h 5492212"/>
              <a:gd name="connsiteX52" fmla="*/ 5765688 w 7036051"/>
              <a:gd name="connsiteY52" fmla="*/ 5352793 h 5492212"/>
              <a:gd name="connsiteX53" fmla="*/ 5758598 w 7036051"/>
              <a:gd name="connsiteY53" fmla="*/ 5351053 h 5492212"/>
              <a:gd name="connsiteX54" fmla="*/ 5752036 w 7036051"/>
              <a:gd name="connsiteY54" fmla="*/ 5346019 h 5492212"/>
              <a:gd name="connsiteX55" fmla="*/ 5503590 w 7036051"/>
              <a:gd name="connsiteY55" fmla="*/ 5325537 h 5492212"/>
              <a:gd name="connsiteX56" fmla="*/ 5389848 w 7036051"/>
              <a:gd name="connsiteY56" fmla="*/ 5351472 h 5492212"/>
              <a:gd name="connsiteX57" fmla="*/ 5344450 w 7036051"/>
              <a:gd name="connsiteY57" fmla="*/ 5354840 h 5492212"/>
              <a:gd name="connsiteX58" fmla="*/ 5338428 w 7036051"/>
              <a:gd name="connsiteY58" fmla="*/ 5350516 h 5492212"/>
              <a:gd name="connsiteX59" fmla="*/ 5273489 w 7036051"/>
              <a:gd name="connsiteY59" fmla="*/ 5373945 h 5492212"/>
              <a:gd name="connsiteX60" fmla="*/ 5182701 w 7036051"/>
              <a:gd name="connsiteY60" fmla="*/ 5370075 h 5492212"/>
              <a:gd name="connsiteX61" fmla="*/ 5114856 w 7036051"/>
              <a:gd name="connsiteY61" fmla="*/ 5361037 h 5492212"/>
              <a:gd name="connsiteX62" fmla="*/ 5076532 w 7036051"/>
              <a:gd name="connsiteY62" fmla="*/ 5358612 h 5492212"/>
              <a:gd name="connsiteX63" fmla="*/ 5048954 w 7036051"/>
              <a:gd name="connsiteY63" fmla="*/ 5353915 h 5492212"/>
              <a:gd name="connsiteX64" fmla="*/ 4977087 w 7036051"/>
              <a:gd name="connsiteY64" fmla="*/ 5357736 h 5492212"/>
              <a:gd name="connsiteX65" fmla="*/ 4857261 w 7036051"/>
              <a:gd name="connsiteY65" fmla="*/ 5370659 h 5492212"/>
              <a:gd name="connsiteX66" fmla="*/ 4769845 w 7036051"/>
              <a:gd name="connsiteY66" fmla="*/ 5353264 h 5492212"/>
              <a:gd name="connsiteX67" fmla="*/ 4722220 w 7036051"/>
              <a:gd name="connsiteY67" fmla="*/ 5370534 h 5492212"/>
              <a:gd name="connsiteX68" fmla="*/ 4667552 w 7036051"/>
              <a:gd name="connsiteY68" fmla="*/ 5366753 h 5492212"/>
              <a:gd name="connsiteX69" fmla="*/ 4454472 w 7036051"/>
              <a:gd name="connsiteY69" fmla="*/ 5391442 h 5492212"/>
              <a:gd name="connsiteX70" fmla="*/ 4317219 w 7036051"/>
              <a:gd name="connsiteY70" fmla="*/ 5411554 h 5492212"/>
              <a:gd name="connsiteX71" fmla="*/ 4298346 w 7036051"/>
              <a:gd name="connsiteY71" fmla="*/ 5416146 h 5492212"/>
              <a:gd name="connsiteX72" fmla="*/ 4298228 w 7036051"/>
              <a:gd name="connsiteY72" fmla="*/ 5417983 h 5492212"/>
              <a:gd name="connsiteX73" fmla="*/ 4295233 w 7036051"/>
              <a:gd name="connsiteY73" fmla="*/ 5418735 h 5492212"/>
              <a:gd name="connsiteX74" fmla="*/ 4292799 w 7036051"/>
              <a:gd name="connsiteY74" fmla="*/ 5417494 h 5492212"/>
              <a:gd name="connsiteX75" fmla="*/ 4289225 w 7036051"/>
              <a:gd name="connsiteY75" fmla="*/ 5418364 h 5492212"/>
              <a:gd name="connsiteX76" fmla="*/ 4279515 w 7036051"/>
              <a:gd name="connsiteY76" fmla="*/ 5420247 h 5492212"/>
              <a:gd name="connsiteX77" fmla="*/ 4275872 w 7036051"/>
              <a:gd name="connsiteY77" fmla="*/ 5423890 h 5492212"/>
              <a:gd name="connsiteX78" fmla="*/ 4227055 w 7036051"/>
              <a:gd name="connsiteY78" fmla="*/ 5427466 h 5492212"/>
              <a:gd name="connsiteX79" fmla="*/ 4213123 w 7036051"/>
              <a:gd name="connsiteY79" fmla="*/ 5433155 h 5492212"/>
              <a:gd name="connsiteX80" fmla="*/ 4175436 w 7036051"/>
              <a:gd name="connsiteY80" fmla="*/ 5434156 h 5492212"/>
              <a:gd name="connsiteX81" fmla="*/ 4132856 w 7036051"/>
              <a:gd name="connsiteY81" fmla="*/ 5439937 h 5492212"/>
              <a:gd name="connsiteX82" fmla="*/ 4102333 w 7036051"/>
              <a:gd name="connsiteY82" fmla="*/ 5447021 h 5492212"/>
              <a:gd name="connsiteX83" fmla="*/ 4022159 w 7036051"/>
              <a:gd name="connsiteY83" fmla="*/ 5449566 h 5492212"/>
              <a:gd name="connsiteX84" fmla="*/ 3888224 w 7036051"/>
              <a:gd name="connsiteY84" fmla="*/ 5447312 h 5492212"/>
              <a:gd name="connsiteX85" fmla="*/ 3860026 w 7036051"/>
              <a:gd name="connsiteY85" fmla="*/ 5448274 h 5492212"/>
              <a:gd name="connsiteX86" fmla="*/ 3832796 w 7036051"/>
              <a:gd name="connsiteY86" fmla="*/ 5461349 h 5492212"/>
              <a:gd name="connsiteX87" fmla="*/ 3817485 w 7036051"/>
              <a:gd name="connsiteY87" fmla="*/ 5462797 h 5492212"/>
              <a:gd name="connsiteX88" fmla="*/ 3813676 w 7036051"/>
              <a:gd name="connsiteY88" fmla="*/ 5464379 h 5492212"/>
              <a:gd name="connsiteX89" fmla="*/ 3791563 w 7036051"/>
              <a:gd name="connsiteY89" fmla="*/ 5472259 h 5492212"/>
              <a:gd name="connsiteX90" fmla="*/ 3737858 w 7036051"/>
              <a:gd name="connsiteY90" fmla="*/ 5459331 h 5492212"/>
              <a:gd name="connsiteX91" fmla="*/ 3697716 w 7036051"/>
              <a:gd name="connsiteY91" fmla="*/ 5455539 h 5492212"/>
              <a:gd name="connsiteX92" fmla="*/ 3694487 w 7036051"/>
              <a:gd name="connsiteY92" fmla="*/ 5457193 h 5492212"/>
              <a:gd name="connsiteX93" fmla="*/ 3691779 w 7036051"/>
              <a:gd name="connsiteY93" fmla="*/ 5461582 h 5492212"/>
              <a:gd name="connsiteX94" fmla="*/ 3684442 w 7036051"/>
              <a:gd name="connsiteY94" fmla="*/ 5463086 h 5492212"/>
              <a:gd name="connsiteX95" fmla="*/ 3677129 w 7036051"/>
              <a:gd name="connsiteY95" fmla="*/ 5467898 h 5492212"/>
              <a:gd name="connsiteX96" fmla="*/ 3438897 w 7036051"/>
              <a:gd name="connsiteY96" fmla="*/ 5462195 h 5492212"/>
              <a:gd name="connsiteX97" fmla="*/ 3389756 w 7036051"/>
              <a:gd name="connsiteY97" fmla="*/ 5444428 h 5492212"/>
              <a:gd name="connsiteX98" fmla="*/ 3316666 w 7036051"/>
              <a:gd name="connsiteY98" fmla="*/ 5450736 h 5492212"/>
              <a:gd name="connsiteX99" fmla="*/ 3271894 w 7036051"/>
              <a:gd name="connsiteY99" fmla="*/ 5445907 h 5492212"/>
              <a:gd name="connsiteX100" fmla="*/ 3265228 w 7036051"/>
              <a:gd name="connsiteY100" fmla="*/ 5450024 h 5492212"/>
              <a:gd name="connsiteX101" fmla="*/ 3204017 w 7036051"/>
              <a:gd name="connsiteY101" fmla="*/ 5424552 h 5492212"/>
              <a:gd name="connsiteX102" fmla="*/ 3112867 w 7036051"/>
              <a:gd name="connsiteY102" fmla="*/ 5425473 h 5492212"/>
              <a:gd name="connsiteX103" fmla="*/ 3043809 w 7036051"/>
              <a:gd name="connsiteY103" fmla="*/ 5432293 h 5492212"/>
              <a:gd name="connsiteX104" fmla="*/ 3005211 w 7036051"/>
              <a:gd name="connsiteY104" fmla="*/ 5433472 h 5492212"/>
              <a:gd name="connsiteX105" fmla="*/ 2976986 w 7036051"/>
              <a:gd name="connsiteY105" fmla="*/ 5437264 h 5492212"/>
              <a:gd name="connsiteX106" fmla="*/ 2905879 w 7036051"/>
              <a:gd name="connsiteY106" fmla="*/ 5431128 h 5492212"/>
              <a:gd name="connsiteX107" fmla="*/ 2788318 w 7036051"/>
              <a:gd name="connsiteY107" fmla="*/ 5414358 h 5492212"/>
              <a:gd name="connsiteX108" fmla="*/ 2653590 w 7036051"/>
              <a:gd name="connsiteY108" fmla="*/ 5410111 h 5492212"/>
              <a:gd name="connsiteX109" fmla="*/ 2598481 w 7036051"/>
              <a:gd name="connsiteY109" fmla="*/ 5412114 h 5492212"/>
              <a:gd name="connsiteX110" fmla="*/ 2333897 w 7036051"/>
              <a:gd name="connsiteY110" fmla="*/ 5408505 h 5492212"/>
              <a:gd name="connsiteX111" fmla="*/ 2271841 w 7036051"/>
              <a:gd name="connsiteY111" fmla="*/ 5396433 h 5492212"/>
              <a:gd name="connsiteX112" fmla="*/ 2143705 w 7036051"/>
              <a:gd name="connsiteY112" fmla="*/ 5345095 h 5492212"/>
              <a:gd name="connsiteX113" fmla="*/ 1986408 w 7036051"/>
              <a:gd name="connsiteY113" fmla="*/ 5335524 h 5492212"/>
              <a:gd name="connsiteX114" fmla="*/ 1975333 w 7036051"/>
              <a:gd name="connsiteY114" fmla="*/ 5325099 h 5492212"/>
              <a:gd name="connsiteX115" fmla="*/ 1972441 w 7036051"/>
              <a:gd name="connsiteY115" fmla="*/ 5323775 h 5492212"/>
              <a:gd name="connsiteX116" fmla="*/ 1971497 w 7036051"/>
              <a:gd name="connsiteY116" fmla="*/ 5324412 h 5492212"/>
              <a:gd name="connsiteX117" fmla="*/ 1956886 w 7036051"/>
              <a:gd name="connsiteY117" fmla="*/ 5327069 h 5492212"/>
              <a:gd name="connsiteX118" fmla="*/ 1924833 w 7036051"/>
              <a:gd name="connsiteY118" fmla="*/ 5344911 h 5492212"/>
              <a:gd name="connsiteX119" fmla="*/ 1885856 w 7036051"/>
              <a:gd name="connsiteY119" fmla="*/ 5367299 h 5492212"/>
              <a:gd name="connsiteX120" fmla="*/ 1855937 w 7036051"/>
              <a:gd name="connsiteY120" fmla="*/ 5372820 h 5492212"/>
              <a:gd name="connsiteX121" fmla="*/ 1784500 w 7036051"/>
              <a:gd name="connsiteY121" fmla="*/ 5395926 h 5492212"/>
              <a:gd name="connsiteX122" fmla="*/ 1737998 w 7036051"/>
              <a:gd name="connsiteY122" fmla="*/ 5407426 h 5492212"/>
              <a:gd name="connsiteX123" fmla="*/ 1736716 w 7036051"/>
              <a:gd name="connsiteY123" fmla="*/ 5407939 h 5492212"/>
              <a:gd name="connsiteX124" fmla="*/ 1726742 w 7036051"/>
              <a:gd name="connsiteY124" fmla="*/ 5405934 h 5492212"/>
              <a:gd name="connsiteX125" fmla="*/ 1726849 w 7036051"/>
              <a:gd name="connsiteY125" fmla="*/ 5401221 h 5492212"/>
              <a:gd name="connsiteX126" fmla="*/ 1718134 w 7036051"/>
              <a:gd name="connsiteY126" fmla="*/ 5398128 h 5492212"/>
              <a:gd name="connsiteX127" fmla="*/ 1701063 w 7036051"/>
              <a:gd name="connsiteY127" fmla="*/ 5400545 h 5492212"/>
              <a:gd name="connsiteX128" fmla="*/ 1694634 w 7036051"/>
              <a:gd name="connsiteY128" fmla="*/ 5398728 h 5492212"/>
              <a:gd name="connsiteX129" fmla="*/ 1692270 w 7036051"/>
              <a:gd name="connsiteY129" fmla="*/ 5399053 h 5492212"/>
              <a:gd name="connsiteX130" fmla="*/ 1686657 w 7036051"/>
              <a:gd name="connsiteY130" fmla="*/ 5399247 h 5492212"/>
              <a:gd name="connsiteX131" fmla="*/ 1687479 w 7036051"/>
              <a:gd name="connsiteY131" fmla="*/ 5402165 h 5492212"/>
              <a:gd name="connsiteX132" fmla="*/ 1680969 w 7036051"/>
              <a:gd name="connsiteY132" fmla="*/ 5407963 h 5492212"/>
              <a:gd name="connsiteX133" fmla="*/ 1648682 w 7036051"/>
              <a:gd name="connsiteY133" fmla="*/ 5407558 h 5492212"/>
              <a:gd name="connsiteX134" fmla="*/ 1646819 w 7036051"/>
              <a:gd name="connsiteY134" fmla="*/ 5404306 h 5492212"/>
              <a:gd name="connsiteX135" fmla="*/ 1642743 w 7036051"/>
              <a:gd name="connsiteY135" fmla="*/ 5403927 h 5492212"/>
              <a:gd name="connsiteX136" fmla="*/ 1639788 w 7036051"/>
              <a:gd name="connsiteY136" fmla="*/ 5407135 h 5492212"/>
              <a:gd name="connsiteX137" fmla="*/ 1585803 w 7036051"/>
              <a:gd name="connsiteY137" fmla="*/ 5416574 h 5492212"/>
              <a:gd name="connsiteX138" fmla="*/ 1513331 w 7036051"/>
              <a:gd name="connsiteY138" fmla="*/ 5423805 h 5492212"/>
              <a:gd name="connsiteX139" fmla="*/ 1460734 w 7036051"/>
              <a:gd name="connsiteY139" fmla="*/ 5411778 h 5492212"/>
              <a:gd name="connsiteX140" fmla="*/ 1456045 w 7036051"/>
              <a:gd name="connsiteY140" fmla="*/ 5414928 h 5492212"/>
              <a:gd name="connsiteX141" fmla="*/ 1419653 w 7036051"/>
              <a:gd name="connsiteY141" fmla="*/ 5415060 h 5492212"/>
              <a:gd name="connsiteX142" fmla="*/ 1292605 w 7036051"/>
              <a:gd name="connsiteY142" fmla="*/ 5394671 h 5492212"/>
              <a:gd name="connsiteX143" fmla="*/ 1221477 w 7036051"/>
              <a:gd name="connsiteY143" fmla="*/ 5395509 h 5492212"/>
              <a:gd name="connsiteX144" fmla="*/ 1196159 w 7036051"/>
              <a:gd name="connsiteY144" fmla="*/ 5399169 h 5492212"/>
              <a:gd name="connsiteX145" fmla="*/ 1153748 w 7036051"/>
              <a:gd name="connsiteY145" fmla="*/ 5405093 h 5492212"/>
              <a:gd name="connsiteX146" fmla="*/ 1121874 w 7036051"/>
              <a:gd name="connsiteY146" fmla="*/ 5417803 h 5492212"/>
              <a:gd name="connsiteX147" fmla="*/ 1086481 w 7036051"/>
              <a:gd name="connsiteY147" fmla="*/ 5419474 h 5492212"/>
              <a:gd name="connsiteX148" fmla="*/ 1078485 w 7036051"/>
              <a:gd name="connsiteY148" fmla="*/ 5409150 h 5492212"/>
              <a:gd name="connsiteX149" fmla="*/ 1040550 w 7036051"/>
              <a:gd name="connsiteY149" fmla="*/ 5414415 h 5492212"/>
              <a:gd name="connsiteX150" fmla="*/ 982981 w 7036051"/>
              <a:gd name="connsiteY150" fmla="*/ 5423575 h 5492212"/>
              <a:gd name="connsiteX151" fmla="*/ 949836 w 7036051"/>
              <a:gd name="connsiteY151" fmla="*/ 5426093 h 5492212"/>
              <a:gd name="connsiteX152" fmla="*/ 859237 w 7036051"/>
              <a:gd name="connsiteY152" fmla="*/ 5435973 h 5492212"/>
              <a:gd name="connsiteX153" fmla="*/ 768445 w 7036051"/>
              <a:gd name="connsiteY153" fmla="*/ 5448159 h 5492212"/>
              <a:gd name="connsiteX154" fmla="*/ 714393 w 7036051"/>
              <a:gd name="connsiteY154" fmla="*/ 5468302 h 5492212"/>
              <a:gd name="connsiteX155" fmla="*/ 639791 w 7036051"/>
              <a:gd name="connsiteY155" fmla="*/ 5476924 h 5492212"/>
              <a:gd name="connsiteX156" fmla="*/ 627266 w 7036051"/>
              <a:gd name="connsiteY156" fmla="*/ 5480260 h 5492212"/>
              <a:gd name="connsiteX157" fmla="*/ 609977 w 7036051"/>
              <a:gd name="connsiteY157" fmla="*/ 5478891 h 5492212"/>
              <a:gd name="connsiteX158" fmla="*/ 540688 w 7036051"/>
              <a:gd name="connsiteY158" fmla="*/ 5472807 h 5492212"/>
              <a:gd name="connsiteX159" fmla="*/ 486194 w 7036051"/>
              <a:gd name="connsiteY159" fmla="*/ 5462661 h 5492212"/>
              <a:gd name="connsiteX160" fmla="*/ 418164 w 7036051"/>
              <a:gd name="connsiteY160" fmla="*/ 5472485 h 5492212"/>
              <a:gd name="connsiteX161" fmla="*/ 376724 w 7036051"/>
              <a:gd name="connsiteY161" fmla="*/ 5470967 h 5492212"/>
              <a:gd name="connsiteX162" fmla="*/ 308908 w 7036051"/>
              <a:gd name="connsiteY162" fmla="*/ 5457025 h 5492212"/>
              <a:gd name="connsiteX163" fmla="*/ 219416 w 7036051"/>
              <a:gd name="connsiteY163" fmla="*/ 5463995 h 5492212"/>
              <a:gd name="connsiteX164" fmla="*/ 200977 w 7036051"/>
              <a:gd name="connsiteY164" fmla="*/ 5480608 h 5492212"/>
              <a:gd name="connsiteX165" fmla="*/ 176226 w 7036051"/>
              <a:gd name="connsiteY165" fmla="*/ 5491022 h 5492212"/>
              <a:gd name="connsiteX166" fmla="*/ 165702 w 7036051"/>
              <a:gd name="connsiteY166" fmla="*/ 5468604 h 5492212"/>
              <a:gd name="connsiteX167" fmla="*/ 88282 w 7036051"/>
              <a:gd name="connsiteY167" fmla="*/ 5453658 h 5492212"/>
              <a:gd name="connsiteX168" fmla="*/ 49602 w 7036051"/>
              <a:gd name="connsiteY168" fmla="*/ 5448762 h 5492212"/>
              <a:gd name="connsiteX169" fmla="*/ 22844 w 7036051"/>
              <a:gd name="connsiteY169" fmla="*/ 5450459 h 5492212"/>
              <a:gd name="connsiteX170" fmla="*/ 0 w 7036051"/>
              <a:gd name="connsiteY170" fmla="*/ 5447653 h 54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036051" h="5492212">
                <a:moveTo>
                  <a:pt x="0" y="0"/>
                </a:moveTo>
                <a:lnTo>
                  <a:pt x="7036051" y="0"/>
                </a:lnTo>
                <a:lnTo>
                  <a:pt x="7036051" y="5163846"/>
                </a:lnTo>
                <a:lnTo>
                  <a:pt x="7012593" y="5176898"/>
                </a:lnTo>
                <a:cubicBezTo>
                  <a:pt x="7010768" y="5193373"/>
                  <a:pt x="6968133" y="5178026"/>
                  <a:pt x="6958601" y="5204359"/>
                </a:cubicBezTo>
                <a:cubicBezTo>
                  <a:pt x="6956255" y="5203750"/>
                  <a:pt x="6953771" y="5203373"/>
                  <a:pt x="6951226" y="5203241"/>
                </a:cubicBezTo>
                <a:cubicBezTo>
                  <a:pt x="6936441" y="5202478"/>
                  <a:pt x="6922846" y="5209982"/>
                  <a:pt x="6920864" y="5220003"/>
                </a:cubicBezTo>
                <a:cubicBezTo>
                  <a:pt x="6902003" y="5258795"/>
                  <a:pt x="6863469" y="5243876"/>
                  <a:pt x="6834841" y="5266115"/>
                </a:cubicBezTo>
                <a:cubicBezTo>
                  <a:pt x="6800315" y="5289373"/>
                  <a:pt x="6805780" y="5289922"/>
                  <a:pt x="6777937" y="5332502"/>
                </a:cubicBezTo>
                <a:cubicBezTo>
                  <a:pt x="6765321" y="5328518"/>
                  <a:pt x="6759096" y="5331534"/>
                  <a:pt x="6752874" y="5340428"/>
                </a:cubicBezTo>
                <a:cubicBezTo>
                  <a:pt x="6735526" y="5351218"/>
                  <a:pt x="6717730" y="5333264"/>
                  <a:pt x="6711115" y="5353924"/>
                </a:cubicBezTo>
                <a:cubicBezTo>
                  <a:pt x="6709352" y="5351156"/>
                  <a:pt x="6706090" y="5350761"/>
                  <a:pt x="6702149" y="5351500"/>
                </a:cubicBezTo>
                <a:lnTo>
                  <a:pt x="6698458" y="5352743"/>
                </a:lnTo>
                <a:lnTo>
                  <a:pt x="6698049" y="5352570"/>
                </a:lnTo>
                <a:lnTo>
                  <a:pt x="6697297" y="5353134"/>
                </a:lnTo>
                <a:lnTo>
                  <a:pt x="6689118" y="5355890"/>
                </a:lnTo>
                <a:cubicBezTo>
                  <a:pt x="6680171" y="5359440"/>
                  <a:pt x="6671805" y="5362584"/>
                  <a:pt x="6670605" y="5355427"/>
                </a:cubicBezTo>
                <a:cubicBezTo>
                  <a:pt x="6665330" y="5354991"/>
                  <a:pt x="6661976" y="5355734"/>
                  <a:pt x="6659606" y="5357084"/>
                </a:cubicBezTo>
                <a:cubicBezTo>
                  <a:pt x="6654864" y="5359782"/>
                  <a:pt x="6654050" y="5364908"/>
                  <a:pt x="6649636" y="5367869"/>
                </a:cubicBezTo>
                <a:lnTo>
                  <a:pt x="6642159" y="5369506"/>
                </a:lnTo>
                <a:lnTo>
                  <a:pt x="6640764" y="5370991"/>
                </a:lnTo>
                <a:lnTo>
                  <a:pt x="6636665" y="5374002"/>
                </a:lnTo>
                <a:lnTo>
                  <a:pt x="6641287" y="5376181"/>
                </a:lnTo>
                <a:cubicBezTo>
                  <a:pt x="6646080" y="5377976"/>
                  <a:pt x="6597903" y="5386514"/>
                  <a:pt x="6591018" y="5390981"/>
                </a:cubicBezTo>
                <a:lnTo>
                  <a:pt x="6548326" y="5403583"/>
                </a:lnTo>
                <a:lnTo>
                  <a:pt x="6472868" y="5394733"/>
                </a:lnTo>
                <a:cubicBezTo>
                  <a:pt x="6457699" y="5415896"/>
                  <a:pt x="6417760" y="5410703"/>
                  <a:pt x="6401194" y="5422870"/>
                </a:cubicBezTo>
                <a:lnTo>
                  <a:pt x="6381961" y="5422940"/>
                </a:lnTo>
                <a:lnTo>
                  <a:pt x="6363834" y="5417751"/>
                </a:lnTo>
                <a:lnTo>
                  <a:pt x="6363997" y="5415912"/>
                </a:lnTo>
                <a:cubicBezTo>
                  <a:pt x="6363602" y="5414702"/>
                  <a:pt x="6362617" y="5414594"/>
                  <a:pt x="6361124" y="5415066"/>
                </a:cubicBezTo>
                <a:lnTo>
                  <a:pt x="6358507" y="5416224"/>
                </a:lnTo>
                <a:lnTo>
                  <a:pt x="6355073" y="5415242"/>
                </a:lnTo>
                <a:lnTo>
                  <a:pt x="6345676" y="5413049"/>
                </a:lnTo>
                <a:lnTo>
                  <a:pt x="6342596" y="5409297"/>
                </a:lnTo>
                <a:cubicBezTo>
                  <a:pt x="6333502" y="5403420"/>
                  <a:pt x="6312379" y="5410664"/>
                  <a:pt x="6305742" y="5401622"/>
                </a:cubicBezTo>
                <a:lnTo>
                  <a:pt x="6294445" y="5404149"/>
                </a:lnTo>
                <a:lnTo>
                  <a:pt x="6281414" y="5398024"/>
                </a:lnTo>
                <a:cubicBezTo>
                  <a:pt x="6269392" y="5392983"/>
                  <a:pt x="6257013" y="5390092"/>
                  <a:pt x="6243972" y="5395807"/>
                </a:cubicBezTo>
                <a:cubicBezTo>
                  <a:pt x="6248312" y="5382942"/>
                  <a:pt x="6211634" y="5399629"/>
                  <a:pt x="6202379" y="5388661"/>
                </a:cubicBezTo>
                <a:cubicBezTo>
                  <a:pt x="6196568" y="5379556"/>
                  <a:pt x="6184084" y="5382499"/>
                  <a:pt x="6173010" y="5380606"/>
                </a:cubicBezTo>
                <a:cubicBezTo>
                  <a:pt x="6162384" y="5372079"/>
                  <a:pt x="6109972" y="5371285"/>
                  <a:pt x="6093421" y="5375473"/>
                </a:cubicBezTo>
                <a:cubicBezTo>
                  <a:pt x="6048943" y="5392971"/>
                  <a:pt x="5995413" y="5360396"/>
                  <a:pt x="5959474" y="5373386"/>
                </a:cubicBezTo>
                <a:cubicBezTo>
                  <a:pt x="5949048" y="5374123"/>
                  <a:pt x="5939860" y="5373301"/>
                  <a:pt x="5931492" y="5371513"/>
                </a:cubicBezTo>
                <a:lnTo>
                  <a:pt x="5909558" y="5364228"/>
                </a:lnTo>
                <a:lnTo>
                  <a:pt x="5906319" y="5357590"/>
                </a:lnTo>
                <a:lnTo>
                  <a:pt x="5891268" y="5355650"/>
                </a:lnTo>
                <a:lnTo>
                  <a:pt x="5887711" y="5353947"/>
                </a:lnTo>
                <a:cubicBezTo>
                  <a:pt x="5880924" y="5350671"/>
                  <a:pt x="5874113" y="5347614"/>
                  <a:pt x="5866852" y="5345374"/>
                </a:cubicBezTo>
                <a:cubicBezTo>
                  <a:pt x="5859911" y="5373405"/>
                  <a:pt x="5803959" y="5330929"/>
                  <a:pt x="5811310" y="5356530"/>
                </a:cubicBezTo>
                <a:cubicBezTo>
                  <a:pt x="5780489" y="5350949"/>
                  <a:pt x="5782784" y="5364359"/>
                  <a:pt x="5770689" y="5359014"/>
                </a:cubicBezTo>
                <a:lnTo>
                  <a:pt x="5767719" y="5357260"/>
                </a:lnTo>
                <a:lnTo>
                  <a:pt x="5765688" y="5352793"/>
                </a:lnTo>
                <a:lnTo>
                  <a:pt x="5758598" y="5351053"/>
                </a:lnTo>
                <a:lnTo>
                  <a:pt x="5752036" y="5346019"/>
                </a:lnTo>
                <a:cubicBezTo>
                  <a:pt x="5676031" y="5353035"/>
                  <a:pt x="5573285" y="5304575"/>
                  <a:pt x="5503590" y="5325537"/>
                </a:cubicBezTo>
                <a:lnTo>
                  <a:pt x="5389848" y="5351472"/>
                </a:lnTo>
                <a:cubicBezTo>
                  <a:pt x="5378275" y="5360535"/>
                  <a:pt x="5357949" y="5362044"/>
                  <a:pt x="5344450" y="5354840"/>
                </a:cubicBezTo>
                <a:cubicBezTo>
                  <a:pt x="5342129" y="5353601"/>
                  <a:pt x="5340101" y="5352144"/>
                  <a:pt x="5338428" y="5350516"/>
                </a:cubicBezTo>
                <a:cubicBezTo>
                  <a:pt x="5303858" y="5372450"/>
                  <a:pt x="5291134" y="5358414"/>
                  <a:pt x="5273489" y="5373945"/>
                </a:cubicBezTo>
                <a:cubicBezTo>
                  <a:pt x="5228455" y="5376430"/>
                  <a:pt x="5198895" y="5356533"/>
                  <a:pt x="5182701" y="5370075"/>
                </a:cubicBezTo>
                <a:cubicBezTo>
                  <a:pt x="5161004" y="5366959"/>
                  <a:pt x="5136154" y="5346791"/>
                  <a:pt x="5114856" y="5361037"/>
                </a:cubicBezTo>
                <a:cubicBezTo>
                  <a:pt x="5116518" y="5347803"/>
                  <a:pt x="5086668" y="5368445"/>
                  <a:pt x="5076532" y="5358612"/>
                </a:cubicBezTo>
                <a:cubicBezTo>
                  <a:pt x="5069788" y="5350240"/>
                  <a:pt x="5059157" y="5354551"/>
                  <a:pt x="5048954" y="5353915"/>
                </a:cubicBezTo>
                <a:cubicBezTo>
                  <a:pt x="5038015" y="5346654"/>
                  <a:pt x="4991132" y="5351733"/>
                  <a:pt x="4977087" y="5357736"/>
                </a:cubicBezTo>
                <a:cubicBezTo>
                  <a:pt x="4940420" y="5380054"/>
                  <a:pt x="4887089" y="5353763"/>
                  <a:pt x="4857261" y="5370659"/>
                </a:cubicBezTo>
                <a:cubicBezTo>
                  <a:pt x="4820568" y="5378246"/>
                  <a:pt x="4797284" y="5358899"/>
                  <a:pt x="4769845" y="5353264"/>
                </a:cubicBezTo>
                <a:cubicBezTo>
                  <a:pt x="4768462" y="5381819"/>
                  <a:pt x="4711275" y="5345988"/>
                  <a:pt x="4722220" y="5370534"/>
                </a:cubicBezTo>
                <a:cubicBezTo>
                  <a:pt x="4684293" y="5367762"/>
                  <a:pt x="4704662" y="5391854"/>
                  <a:pt x="4667552" y="5366753"/>
                </a:cubicBezTo>
                <a:cubicBezTo>
                  <a:pt x="4600967" y="5382212"/>
                  <a:pt x="4513038" y="5362869"/>
                  <a:pt x="4454472" y="5391442"/>
                </a:cubicBezTo>
                <a:lnTo>
                  <a:pt x="4317219" y="5411554"/>
                </a:lnTo>
                <a:lnTo>
                  <a:pt x="4298346" y="5416146"/>
                </a:lnTo>
                <a:cubicBezTo>
                  <a:pt x="4298306" y="5416758"/>
                  <a:pt x="4298267" y="5417371"/>
                  <a:pt x="4298228" y="5417983"/>
                </a:cubicBezTo>
                <a:cubicBezTo>
                  <a:pt x="4297649" y="5419178"/>
                  <a:pt x="4296651" y="5419253"/>
                  <a:pt x="4295233" y="5418735"/>
                </a:cubicBezTo>
                <a:lnTo>
                  <a:pt x="4292799" y="5417494"/>
                </a:lnTo>
                <a:lnTo>
                  <a:pt x="4289225" y="5418364"/>
                </a:lnTo>
                <a:lnTo>
                  <a:pt x="4279515" y="5420247"/>
                </a:lnTo>
                <a:lnTo>
                  <a:pt x="4275872" y="5423890"/>
                </a:lnTo>
                <a:lnTo>
                  <a:pt x="4227055" y="5427466"/>
                </a:lnTo>
                <a:lnTo>
                  <a:pt x="4213123" y="5433155"/>
                </a:lnTo>
                <a:cubicBezTo>
                  <a:pt x="4200364" y="5437794"/>
                  <a:pt x="4187574" y="5440279"/>
                  <a:pt x="4175436" y="5434156"/>
                </a:cubicBezTo>
                <a:cubicBezTo>
                  <a:pt x="4177805" y="5447129"/>
                  <a:pt x="4143760" y="5429295"/>
                  <a:pt x="4132856" y="5439937"/>
                </a:cubicBezTo>
                <a:cubicBezTo>
                  <a:pt x="4125673" y="5448831"/>
                  <a:pt x="4113669" y="5445492"/>
                  <a:pt x="4102333" y="5447021"/>
                </a:cubicBezTo>
                <a:cubicBezTo>
                  <a:pt x="4090434" y="5455185"/>
                  <a:pt x="4038031" y="5454280"/>
                  <a:pt x="4022159" y="5449566"/>
                </a:cubicBezTo>
                <a:cubicBezTo>
                  <a:pt x="3980455" y="5430671"/>
                  <a:pt x="3922096" y="5461433"/>
                  <a:pt x="3888224" y="5447312"/>
                </a:cubicBezTo>
                <a:cubicBezTo>
                  <a:pt x="3877937" y="5446239"/>
                  <a:pt x="3868647" y="5446763"/>
                  <a:pt x="3860026" y="5448274"/>
                </a:cubicBezTo>
                <a:lnTo>
                  <a:pt x="3832796" y="5461349"/>
                </a:lnTo>
                <a:lnTo>
                  <a:pt x="3817485" y="5462797"/>
                </a:lnTo>
                <a:lnTo>
                  <a:pt x="3813676" y="5464379"/>
                </a:lnTo>
                <a:cubicBezTo>
                  <a:pt x="3806407" y="5467429"/>
                  <a:pt x="3799147" y="5470257"/>
                  <a:pt x="3791563" y="5472259"/>
                </a:cubicBezTo>
                <a:cubicBezTo>
                  <a:pt x="3788910" y="5444072"/>
                  <a:pt x="3726624" y="5484631"/>
                  <a:pt x="3737858" y="5459331"/>
                </a:cubicBezTo>
                <a:cubicBezTo>
                  <a:pt x="3706262" y="5463900"/>
                  <a:pt x="3710598" y="5450598"/>
                  <a:pt x="3697716" y="5455539"/>
                </a:cubicBezTo>
                <a:lnTo>
                  <a:pt x="3694487" y="5457193"/>
                </a:lnTo>
                <a:lnTo>
                  <a:pt x="3691779" y="5461582"/>
                </a:lnTo>
                <a:lnTo>
                  <a:pt x="3684442" y="5463086"/>
                </a:lnTo>
                <a:lnTo>
                  <a:pt x="3677129" y="5467898"/>
                </a:lnTo>
                <a:cubicBezTo>
                  <a:pt x="3602381" y="5458439"/>
                  <a:pt x="3505226" y="5485361"/>
                  <a:pt x="3438897" y="5462195"/>
                </a:cubicBezTo>
                <a:lnTo>
                  <a:pt x="3389756" y="5444428"/>
                </a:lnTo>
                <a:cubicBezTo>
                  <a:pt x="3364455" y="5437704"/>
                  <a:pt x="3342081" y="5466704"/>
                  <a:pt x="3316666" y="5450736"/>
                </a:cubicBezTo>
                <a:cubicBezTo>
                  <a:pt x="3306503" y="5441319"/>
                  <a:pt x="3286457" y="5439158"/>
                  <a:pt x="3271894" y="5445907"/>
                </a:cubicBezTo>
                <a:cubicBezTo>
                  <a:pt x="3269388" y="5447068"/>
                  <a:pt x="3267143" y="5448455"/>
                  <a:pt x="3265228" y="5450024"/>
                </a:cubicBezTo>
                <a:cubicBezTo>
                  <a:pt x="3234084" y="5427025"/>
                  <a:pt x="3219254" y="5440615"/>
                  <a:pt x="3204017" y="5424552"/>
                </a:cubicBezTo>
                <a:cubicBezTo>
                  <a:pt x="3159473" y="5420614"/>
                  <a:pt x="3126956" y="5439505"/>
                  <a:pt x="3112867" y="5425473"/>
                </a:cubicBezTo>
                <a:cubicBezTo>
                  <a:pt x="3090747" y="5427880"/>
                  <a:pt x="3062886" y="5447193"/>
                  <a:pt x="3043809" y="5432293"/>
                </a:cubicBezTo>
                <a:cubicBezTo>
                  <a:pt x="3043452" y="5445549"/>
                  <a:pt x="3016821" y="5423991"/>
                  <a:pt x="3005211" y="5433472"/>
                </a:cubicBezTo>
                <a:cubicBezTo>
                  <a:pt x="2997207" y="5441605"/>
                  <a:pt x="2987260" y="5436961"/>
                  <a:pt x="2976986" y="5437264"/>
                </a:cubicBezTo>
                <a:cubicBezTo>
                  <a:pt x="2964968" y="5444153"/>
                  <a:pt x="2918975" y="5437570"/>
                  <a:pt x="2905879" y="5431128"/>
                </a:cubicBezTo>
                <a:cubicBezTo>
                  <a:pt x="2872703" y="5407678"/>
                  <a:pt x="2815496" y="5432178"/>
                  <a:pt x="2788318" y="5414358"/>
                </a:cubicBezTo>
                <a:cubicBezTo>
                  <a:pt x="2746271" y="5410854"/>
                  <a:pt x="2685231" y="5410484"/>
                  <a:pt x="2653590" y="5410111"/>
                </a:cubicBezTo>
                <a:cubicBezTo>
                  <a:pt x="2615334" y="5411650"/>
                  <a:pt x="2639324" y="5388277"/>
                  <a:pt x="2598481" y="5412114"/>
                </a:cubicBezTo>
                <a:cubicBezTo>
                  <a:pt x="2534415" y="5394537"/>
                  <a:pt x="2387966" y="5438902"/>
                  <a:pt x="2333897" y="5408505"/>
                </a:cubicBezTo>
                <a:cubicBezTo>
                  <a:pt x="2279458" y="5405891"/>
                  <a:pt x="2312839" y="5402348"/>
                  <a:pt x="2271841" y="5396433"/>
                </a:cubicBezTo>
                <a:cubicBezTo>
                  <a:pt x="2263465" y="5363868"/>
                  <a:pt x="2168184" y="5361433"/>
                  <a:pt x="2143705" y="5345095"/>
                </a:cubicBezTo>
                <a:cubicBezTo>
                  <a:pt x="2087043" y="5343333"/>
                  <a:pt x="2041689" y="5319742"/>
                  <a:pt x="1986408" y="5335524"/>
                </a:cubicBezTo>
                <a:cubicBezTo>
                  <a:pt x="1983594" y="5331315"/>
                  <a:pt x="1979798" y="5327915"/>
                  <a:pt x="1975333" y="5325099"/>
                </a:cubicBezTo>
                <a:lnTo>
                  <a:pt x="1972441" y="5323775"/>
                </a:lnTo>
                <a:lnTo>
                  <a:pt x="1971497" y="5324412"/>
                </a:lnTo>
                <a:cubicBezTo>
                  <a:pt x="1967825" y="5325937"/>
                  <a:pt x="1963255" y="5326871"/>
                  <a:pt x="1956886" y="5327069"/>
                </a:cubicBezTo>
                <a:cubicBezTo>
                  <a:pt x="1957692" y="5357103"/>
                  <a:pt x="1944755" y="5337483"/>
                  <a:pt x="1924833" y="5344911"/>
                </a:cubicBezTo>
                <a:cubicBezTo>
                  <a:pt x="1907350" y="5349449"/>
                  <a:pt x="1899872" y="5360515"/>
                  <a:pt x="1885856" y="5367299"/>
                </a:cubicBezTo>
                <a:cubicBezTo>
                  <a:pt x="1874373" y="5371950"/>
                  <a:pt x="1870677" y="5363227"/>
                  <a:pt x="1855937" y="5372820"/>
                </a:cubicBezTo>
                <a:cubicBezTo>
                  <a:pt x="1826799" y="5367486"/>
                  <a:pt x="1805938" y="5389998"/>
                  <a:pt x="1784500" y="5395926"/>
                </a:cubicBezTo>
                <a:cubicBezTo>
                  <a:pt x="1777473" y="5395836"/>
                  <a:pt x="1756895" y="5401012"/>
                  <a:pt x="1737998" y="5407426"/>
                </a:cubicBezTo>
                <a:lnTo>
                  <a:pt x="1736716" y="5407939"/>
                </a:lnTo>
                <a:lnTo>
                  <a:pt x="1726742" y="5405934"/>
                </a:lnTo>
                <a:cubicBezTo>
                  <a:pt x="1724249" y="5404894"/>
                  <a:pt x="1723700" y="5403454"/>
                  <a:pt x="1726849" y="5401221"/>
                </a:cubicBezTo>
                <a:cubicBezTo>
                  <a:pt x="1723886" y="5399045"/>
                  <a:pt x="1720993" y="5398236"/>
                  <a:pt x="1718134" y="5398128"/>
                </a:cubicBezTo>
                <a:cubicBezTo>
                  <a:pt x="1712416" y="5397910"/>
                  <a:pt x="1706830" y="5400494"/>
                  <a:pt x="1701063" y="5400545"/>
                </a:cubicBezTo>
                <a:lnTo>
                  <a:pt x="1694634" y="5398728"/>
                </a:lnTo>
                <a:lnTo>
                  <a:pt x="1692270" y="5399053"/>
                </a:lnTo>
                <a:lnTo>
                  <a:pt x="1686657" y="5399247"/>
                </a:lnTo>
                <a:lnTo>
                  <a:pt x="1687479" y="5402165"/>
                </a:lnTo>
                <a:cubicBezTo>
                  <a:pt x="1688791" y="5404927"/>
                  <a:pt x="1689812" y="5407972"/>
                  <a:pt x="1680969" y="5407963"/>
                </a:cubicBezTo>
                <a:cubicBezTo>
                  <a:pt x="1662599" y="5406532"/>
                  <a:pt x="1656841" y="5418932"/>
                  <a:pt x="1648682" y="5407558"/>
                </a:cubicBezTo>
                <a:lnTo>
                  <a:pt x="1646819" y="5404306"/>
                </a:lnTo>
                <a:lnTo>
                  <a:pt x="1642743" y="5403927"/>
                </a:lnTo>
                <a:cubicBezTo>
                  <a:pt x="1640569" y="5404120"/>
                  <a:pt x="1639361" y="5404983"/>
                  <a:pt x="1639788" y="5407135"/>
                </a:cubicBezTo>
                <a:cubicBezTo>
                  <a:pt x="1622347" y="5398881"/>
                  <a:pt x="1603063" y="5413406"/>
                  <a:pt x="1585803" y="5416574"/>
                </a:cubicBezTo>
                <a:cubicBezTo>
                  <a:pt x="1572467" y="5408520"/>
                  <a:pt x="1549407" y="5423110"/>
                  <a:pt x="1513331" y="5423805"/>
                </a:cubicBezTo>
                <a:cubicBezTo>
                  <a:pt x="1498774" y="5414520"/>
                  <a:pt x="1489007" y="5424393"/>
                  <a:pt x="1460734" y="5411778"/>
                </a:cubicBezTo>
                <a:cubicBezTo>
                  <a:pt x="1459446" y="5412932"/>
                  <a:pt x="1457867" y="5413992"/>
                  <a:pt x="1456045" y="5414928"/>
                </a:cubicBezTo>
                <a:cubicBezTo>
                  <a:pt x="1445460" y="5420354"/>
                  <a:pt x="1429166" y="5420415"/>
                  <a:pt x="1419653" y="5415060"/>
                </a:cubicBezTo>
                <a:cubicBezTo>
                  <a:pt x="1374353" y="5398095"/>
                  <a:pt x="1332064" y="5398411"/>
                  <a:pt x="1292605" y="5394671"/>
                </a:cubicBezTo>
                <a:cubicBezTo>
                  <a:pt x="1247867" y="5392301"/>
                  <a:pt x="1276603" y="5411730"/>
                  <a:pt x="1221477" y="5395509"/>
                </a:cubicBezTo>
                <a:cubicBezTo>
                  <a:pt x="1215107" y="5402140"/>
                  <a:pt x="1207983" y="5402421"/>
                  <a:pt x="1196159" y="5399169"/>
                </a:cubicBezTo>
                <a:cubicBezTo>
                  <a:pt x="1174396" y="5398516"/>
                  <a:pt x="1175280" y="5415282"/>
                  <a:pt x="1153748" y="5405093"/>
                </a:cubicBezTo>
                <a:cubicBezTo>
                  <a:pt x="1157267" y="5414115"/>
                  <a:pt x="1112247" y="5408398"/>
                  <a:pt x="1121874" y="5417803"/>
                </a:cubicBezTo>
                <a:cubicBezTo>
                  <a:pt x="1107293" y="5425943"/>
                  <a:pt x="1100911" y="5412406"/>
                  <a:pt x="1086481" y="5419474"/>
                </a:cubicBezTo>
                <a:cubicBezTo>
                  <a:pt x="1070504" y="5421068"/>
                  <a:pt x="1096054" y="5409890"/>
                  <a:pt x="1078485" y="5409150"/>
                </a:cubicBezTo>
                <a:cubicBezTo>
                  <a:pt x="1057107" y="5409880"/>
                  <a:pt x="1057916" y="5393370"/>
                  <a:pt x="1040550" y="5414415"/>
                </a:cubicBezTo>
                <a:cubicBezTo>
                  <a:pt x="1018445" y="5409298"/>
                  <a:pt x="1013694" y="5418764"/>
                  <a:pt x="982981" y="5423575"/>
                </a:cubicBezTo>
                <a:cubicBezTo>
                  <a:pt x="970423" y="5418342"/>
                  <a:pt x="960063" y="5420960"/>
                  <a:pt x="949836" y="5426093"/>
                </a:cubicBezTo>
                <a:cubicBezTo>
                  <a:pt x="920168" y="5424861"/>
                  <a:pt x="892764" y="5432710"/>
                  <a:pt x="859237" y="5435973"/>
                </a:cubicBezTo>
                <a:cubicBezTo>
                  <a:pt x="823344" y="5430160"/>
                  <a:pt x="804272" y="5444731"/>
                  <a:pt x="768445" y="5448159"/>
                </a:cubicBezTo>
                <a:cubicBezTo>
                  <a:pt x="733630" y="5434899"/>
                  <a:pt x="744432" y="5468566"/>
                  <a:pt x="714393" y="5468302"/>
                </a:cubicBezTo>
                <a:cubicBezTo>
                  <a:pt x="665910" y="5456640"/>
                  <a:pt x="715197" y="5479526"/>
                  <a:pt x="639791" y="5476924"/>
                </a:cubicBezTo>
                <a:cubicBezTo>
                  <a:pt x="635590" y="5474880"/>
                  <a:pt x="626375" y="5477333"/>
                  <a:pt x="627266" y="5480260"/>
                </a:cubicBezTo>
                <a:cubicBezTo>
                  <a:pt x="622501" y="5479477"/>
                  <a:pt x="611196" y="5474127"/>
                  <a:pt x="609977" y="5478891"/>
                </a:cubicBezTo>
                <a:cubicBezTo>
                  <a:pt x="585928" y="5480121"/>
                  <a:pt x="562064" y="5478026"/>
                  <a:pt x="540688" y="5472807"/>
                </a:cubicBezTo>
                <a:cubicBezTo>
                  <a:pt x="494260" y="5482226"/>
                  <a:pt x="519722" y="5459453"/>
                  <a:pt x="486194" y="5462661"/>
                </a:cubicBezTo>
                <a:cubicBezTo>
                  <a:pt x="459222" y="5472731"/>
                  <a:pt x="449283" y="5465413"/>
                  <a:pt x="418164" y="5472485"/>
                </a:cubicBezTo>
                <a:cubicBezTo>
                  <a:pt x="407504" y="5457469"/>
                  <a:pt x="388899" y="5474930"/>
                  <a:pt x="376724" y="5470967"/>
                </a:cubicBezTo>
                <a:cubicBezTo>
                  <a:pt x="357541" y="5489409"/>
                  <a:pt x="329120" y="5456071"/>
                  <a:pt x="308908" y="5457025"/>
                </a:cubicBezTo>
                <a:cubicBezTo>
                  <a:pt x="274916" y="5461376"/>
                  <a:pt x="238368" y="5480973"/>
                  <a:pt x="219416" y="5463995"/>
                </a:cubicBezTo>
                <a:cubicBezTo>
                  <a:pt x="217077" y="5471389"/>
                  <a:pt x="220429" y="5481203"/>
                  <a:pt x="200977" y="5480608"/>
                </a:cubicBezTo>
                <a:cubicBezTo>
                  <a:pt x="193315" y="5484612"/>
                  <a:pt x="192227" y="5495868"/>
                  <a:pt x="176226" y="5491022"/>
                </a:cubicBezTo>
                <a:cubicBezTo>
                  <a:pt x="195501" y="5480307"/>
                  <a:pt x="163065" y="5480325"/>
                  <a:pt x="165702" y="5468604"/>
                </a:cubicBezTo>
                <a:cubicBezTo>
                  <a:pt x="141228" y="5462364"/>
                  <a:pt x="86026" y="5474606"/>
                  <a:pt x="88282" y="5453658"/>
                </a:cubicBezTo>
                <a:cubicBezTo>
                  <a:pt x="80722" y="5441690"/>
                  <a:pt x="50300" y="5462007"/>
                  <a:pt x="49602" y="5448762"/>
                </a:cubicBezTo>
                <a:cubicBezTo>
                  <a:pt x="42967" y="5453333"/>
                  <a:pt x="33469" y="5452380"/>
                  <a:pt x="22844" y="5450459"/>
                </a:cubicBezTo>
                <a:lnTo>
                  <a:pt x="0" y="5447653"/>
                </a:lnTo>
                <a:close/>
              </a:path>
            </a:pathLst>
          </a:custGeom>
          <a:solidFill>
            <a:schemeClr val="bg1"/>
          </a:solidFill>
          <a:ln>
            <a:noFill/>
          </a:ln>
          <a:effectLst>
            <a:outerShdw blurRad="50800" dist="25400" dir="540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2" name="Freeform: Shape 1041">
            <a:extLst>
              <a:ext uri="{FF2B5EF4-FFF2-40B4-BE49-F238E27FC236}">
                <a16:creationId xmlns:a16="http://schemas.microsoft.com/office/drawing/2014/main" id="{DCD6552F-C98B-4FBA-842F-3EF2D5AC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099" y="585274"/>
            <a:ext cx="7036051" cy="5492212"/>
          </a:xfrm>
          <a:custGeom>
            <a:avLst/>
            <a:gdLst>
              <a:gd name="connsiteX0" fmla="*/ 0 w 7036051"/>
              <a:gd name="connsiteY0" fmla="*/ 0 h 5492212"/>
              <a:gd name="connsiteX1" fmla="*/ 7036051 w 7036051"/>
              <a:gd name="connsiteY1" fmla="*/ 0 h 5492212"/>
              <a:gd name="connsiteX2" fmla="*/ 7036051 w 7036051"/>
              <a:gd name="connsiteY2" fmla="*/ 5163846 h 5492212"/>
              <a:gd name="connsiteX3" fmla="*/ 7012593 w 7036051"/>
              <a:gd name="connsiteY3" fmla="*/ 5176898 h 5492212"/>
              <a:gd name="connsiteX4" fmla="*/ 6958601 w 7036051"/>
              <a:gd name="connsiteY4" fmla="*/ 5204359 h 5492212"/>
              <a:gd name="connsiteX5" fmla="*/ 6951226 w 7036051"/>
              <a:gd name="connsiteY5" fmla="*/ 5203241 h 5492212"/>
              <a:gd name="connsiteX6" fmla="*/ 6920864 w 7036051"/>
              <a:gd name="connsiteY6" fmla="*/ 5220003 h 5492212"/>
              <a:gd name="connsiteX7" fmla="*/ 6834841 w 7036051"/>
              <a:gd name="connsiteY7" fmla="*/ 5266115 h 5492212"/>
              <a:gd name="connsiteX8" fmla="*/ 6777937 w 7036051"/>
              <a:gd name="connsiteY8" fmla="*/ 5332502 h 5492212"/>
              <a:gd name="connsiteX9" fmla="*/ 6752874 w 7036051"/>
              <a:gd name="connsiteY9" fmla="*/ 5340428 h 5492212"/>
              <a:gd name="connsiteX10" fmla="*/ 6711115 w 7036051"/>
              <a:gd name="connsiteY10" fmla="*/ 5353924 h 5492212"/>
              <a:gd name="connsiteX11" fmla="*/ 6702149 w 7036051"/>
              <a:gd name="connsiteY11" fmla="*/ 5351500 h 5492212"/>
              <a:gd name="connsiteX12" fmla="*/ 6698458 w 7036051"/>
              <a:gd name="connsiteY12" fmla="*/ 5352743 h 5492212"/>
              <a:gd name="connsiteX13" fmla="*/ 6698049 w 7036051"/>
              <a:gd name="connsiteY13" fmla="*/ 5352570 h 5492212"/>
              <a:gd name="connsiteX14" fmla="*/ 6697297 w 7036051"/>
              <a:gd name="connsiteY14" fmla="*/ 5353134 h 5492212"/>
              <a:gd name="connsiteX15" fmla="*/ 6689118 w 7036051"/>
              <a:gd name="connsiteY15" fmla="*/ 5355890 h 5492212"/>
              <a:gd name="connsiteX16" fmla="*/ 6670605 w 7036051"/>
              <a:gd name="connsiteY16" fmla="*/ 5355427 h 5492212"/>
              <a:gd name="connsiteX17" fmla="*/ 6659606 w 7036051"/>
              <a:gd name="connsiteY17" fmla="*/ 5357084 h 5492212"/>
              <a:gd name="connsiteX18" fmla="*/ 6649636 w 7036051"/>
              <a:gd name="connsiteY18" fmla="*/ 5367869 h 5492212"/>
              <a:gd name="connsiteX19" fmla="*/ 6642159 w 7036051"/>
              <a:gd name="connsiteY19" fmla="*/ 5369506 h 5492212"/>
              <a:gd name="connsiteX20" fmla="*/ 6640764 w 7036051"/>
              <a:gd name="connsiteY20" fmla="*/ 5370991 h 5492212"/>
              <a:gd name="connsiteX21" fmla="*/ 6636665 w 7036051"/>
              <a:gd name="connsiteY21" fmla="*/ 5374002 h 5492212"/>
              <a:gd name="connsiteX22" fmla="*/ 6641287 w 7036051"/>
              <a:gd name="connsiteY22" fmla="*/ 5376181 h 5492212"/>
              <a:gd name="connsiteX23" fmla="*/ 6591018 w 7036051"/>
              <a:gd name="connsiteY23" fmla="*/ 5390981 h 5492212"/>
              <a:gd name="connsiteX24" fmla="*/ 6548326 w 7036051"/>
              <a:gd name="connsiteY24" fmla="*/ 5403583 h 5492212"/>
              <a:gd name="connsiteX25" fmla="*/ 6472868 w 7036051"/>
              <a:gd name="connsiteY25" fmla="*/ 5394733 h 5492212"/>
              <a:gd name="connsiteX26" fmla="*/ 6401194 w 7036051"/>
              <a:gd name="connsiteY26" fmla="*/ 5422870 h 5492212"/>
              <a:gd name="connsiteX27" fmla="*/ 6381961 w 7036051"/>
              <a:gd name="connsiteY27" fmla="*/ 5422940 h 5492212"/>
              <a:gd name="connsiteX28" fmla="*/ 6363834 w 7036051"/>
              <a:gd name="connsiteY28" fmla="*/ 5417751 h 5492212"/>
              <a:gd name="connsiteX29" fmla="*/ 6363997 w 7036051"/>
              <a:gd name="connsiteY29" fmla="*/ 5415912 h 5492212"/>
              <a:gd name="connsiteX30" fmla="*/ 6361124 w 7036051"/>
              <a:gd name="connsiteY30" fmla="*/ 5415066 h 5492212"/>
              <a:gd name="connsiteX31" fmla="*/ 6358507 w 7036051"/>
              <a:gd name="connsiteY31" fmla="*/ 5416224 h 5492212"/>
              <a:gd name="connsiteX32" fmla="*/ 6355073 w 7036051"/>
              <a:gd name="connsiteY32" fmla="*/ 5415242 h 5492212"/>
              <a:gd name="connsiteX33" fmla="*/ 6345676 w 7036051"/>
              <a:gd name="connsiteY33" fmla="*/ 5413049 h 5492212"/>
              <a:gd name="connsiteX34" fmla="*/ 6342596 w 7036051"/>
              <a:gd name="connsiteY34" fmla="*/ 5409297 h 5492212"/>
              <a:gd name="connsiteX35" fmla="*/ 6305742 w 7036051"/>
              <a:gd name="connsiteY35" fmla="*/ 5401622 h 5492212"/>
              <a:gd name="connsiteX36" fmla="*/ 6294445 w 7036051"/>
              <a:gd name="connsiteY36" fmla="*/ 5404149 h 5492212"/>
              <a:gd name="connsiteX37" fmla="*/ 6281414 w 7036051"/>
              <a:gd name="connsiteY37" fmla="*/ 5398024 h 5492212"/>
              <a:gd name="connsiteX38" fmla="*/ 6243972 w 7036051"/>
              <a:gd name="connsiteY38" fmla="*/ 5395807 h 5492212"/>
              <a:gd name="connsiteX39" fmla="*/ 6202379 w 7036051"/>
              <a:gd name="connsiteY39" fmla="*/ 5388661 h 5492212"/>
              <a:gd name="connsiteX40" fmla="*/ 6173010 w 7036051"/>
              <a:gd name="connsiteY40" fmla="*/ 5380606 h 5492212"/>
              <a:gd name="connsiteX41" fmla="*/ 6093421 w 7036051"/>
              <a:gd name="connsiteY41" fmla="*/ 5375473 h 5492212"/>
              <a:gd name="connsiteX42" fmla="*/ 5959474 w 7036051"/>
              <a:gd name="connsiteY42" fmla="*/ 5373386 h 5492212"/>
              <a:gd name="connsiteX43" fmla="*/ 5931492 w 7036051"/>
              <a:gd name="connsiteY43" fmla="*/ 5371513 h 5492212"/>
              <a:gd name="connsiteX44" fmla="*/ 5909558 w 7036051"/>
              <a:gd name="connsiteY44" fmla="*/ 5364228 h 5492212"/>
              <a:gd name="connsiteX45" fmla="*/ 5906319 w 7036051"/>
              <a:gd name="connsiteY45" fmla="*/ 5357590 h 5492212"/>
              <a:gd name="connsiteX46" fmla="*/ 5891268 w 7036051"/>
              <a:gd name="connsiteY46" fmla="*/ 5355650 h 5492212"/>
              <a:gd name="connsiteX47" fmla="*/ 5887711 w 7036051"/>
              <a:gd name="connsiteY47" fmla="*/ 5353947 h 5492212"/>
              <a:gd name="connsiteX48" fmla="*/ 5866852 w 7036051"/>
              <a:gd name="connsiteY48" fmla="*/ 5345374 h 5492212"/>
              <a:gd name="connsiteX49" fmla="*/ 5811310 w 7036051"/>
              <a:gd name="connsiteY49" fmla="*/ 5356530 h 5492212"/>
              <a:gd name="connsiteX50" fmla="*/ 5770689 w 7036051"/>
              <a:gd name="connsiteY50" fmla="*/ 5359014 h 5492212"/>
              <a:gd name="connsiteX51" fmla="*/ 5767719 w 7036051"/>
              <a:gd name="connsiteY51" fmla="*/ 5357260 h 5492212"/>
              <a:gd name="connsiteX52" fmla="*/ 5765688 w 7036051"/>
              <a:gd name="connsiteY52" fmla="*/ 5352793 h 5492212"/>
              <a:gd name="connsiteX53" fmla="*/ 5758598 w 7036051"/>
              <a:gd name="connsiteY53" fmla="*/ 5351053 h 5492212"/>
              <a:gd name="connsiteX54" fmla="*/ 5752036 w 7036051"/>
              <a:gd name="connsiteY54" fmla="*/ 5346019 h 5492212"/>
              <a:gd name="connsiteX55" fmla="*/ 5503590 w 7036051"/>
              <a:gd name="connsiteY55" fmla="*/ 5325537 h 5492212"/>
              <a:gd name="connsiteX56" fmla="*/ 5389848 w 7036051"/>
              <a:gd name="connsiteY56" fmla="*/ 5351472 h 5492212"/>
              <a:gd name="connsiteX57" fmla="*/ 5344450 w 7036051"/>
              <a:gd name="connsiteY57" fmla="*/ 5354840 h 5492212"/>
              <a:gd name="connsiteX58" fmla="*/ 5338428 w 7036051"/>
              <a:gd name="connsiteY58" fmla="*/ 5350516 h 5492212"/>
              <a:gd name="connsiteX59" fmla="*/ 5273489 w 7036051"/>
              <a:gd name="connsiteY59" fmla="*/ 5373945 h 5492212"/>
              <a:gd name="connsiteX60" fmla="*/ 5182701 w 7036051"/>
              <a:gd name="connsiteY60" fmla="*/ 5370075 h 5492212"/>
              <a:gd name="connsiteX61" fmla="*/ 5114856 w 7036051"/>
              <a:gd name="connsiteY61" fmla="*/ 5361037 h 5492212"/>
              <a:gd name="connsiteX62" fmla="*/ 5076532 w 7036051"/>
              <a:gd name="connsiteY62" fmla="*/ 5358612 h 5492212"/>
              <a:gd name="connsiteX63" fmla="*/ 5048954 w 7036051"/>
              <a:gd name="connsiteY63" fmla="*/ 5353915 h 5492212"/>
              <a:gd name="connsiteX64" fmla="*/ 4977087 w 7036051"/>
              <a:gd name="connsiteY64" fmla="*/ 5357736 h 5492212"/>
              <a:gd name="connsiteX65" fmla="*/ 4857261 w 7036051"/>
              <a:gd name="connsiteY65" fmla="*/ 5370659 h 5492212"/>
              <a:gd name="connsiteX66" fmla="*/ 4769845 w 7036051"/>
              <a:gd name="connsiteY66" fmla="*/ 5353264 h 5492212"/>
              <a:gd name="connsiteX67" fmla="*/ 4722220 w 7036051"/>
              <a:gd name="connsiteY67" fmla="*/ 5370534 h 5492212"/>
              <a:gd name="connsiteX68" fmla="*/ 4667552 w 7036051"/>
              <a:gd name="connsiteY68" fmla="*/ 5366753 h 5492212"/>
              <a:gd name="connsiteX69" fmla="*/ 4454472 w 7036051"/>
              <a:gd name="connsiteY69" fmla="*/ 5391442 h 5492212"/>
              <a:gd name="connsiteX70" fmla="*/ 4317219 w 7036051"/>
              <a:gd name="connsiteY70" fmla="*/ 5411554 h 5492212"/>
              <a:gd name="connsiteX71" fmla="*/ 4298346 w 7036051"/>
              <a:gd name="connsiteY71" fmla="*/ 5416146 h 5492212"/>
              <a:gd name="connsiteX72" fmla="*/ 4298228 w 7036051"/>
              <a:gd name="connsiteY72" fmla="*/ 5417983 h 5492212"/>
              <a:gd name="connsiteX73" fmla="*/ 4295233 w 7036051"/>
              <a:gd name="connsiteY73" fmla="*/ 5418735 h 5492212"/>
              <a:gd name="connsiteX74" fmla="*/ 4292799 w 7036051"/>
              <a:gd name="connsiteY74" fmla="*/ 5417494 h 5492212"/>
              <a:gd name="connsiteX75" fmla="*/ 4289225 w 7036051"/>
              <a:gd name="connsiteY75" fmla="*/ 5418364 h 5492212"/>
              <a:gd name="connsiteX76" fmla="*/ 4279515 w 7036051"/>
              <a:gd name="connsiteY76" fmla="*/ 5420247 h 5492212"/>
              <a:gd name="connsiteX77" fmla="*/ 4275872 w 7036051"/>
              <a:gd name="connsiteY77" fmla="*/ 5423890 h 5492212"/>
              <a:gd name="connsiteX78" fmla="*/ 4227055 w 7036051"/>
              <a:gd name="connsiteY78" fmla="*/ 5427466 h 5492212"/>
              <a:gd name="connsiteX79" fmla="*/ 4213123 w 7036051"/>
              <a:gd name="connsiteY79" fmla="*/ 5433155 h 5492212"/>
              <a:gd name="connsiteX80" fmla="*/ 4175436 w 7036051"/>
              <a:gd name="connsiteY80" fmla="*/ 5434156 h 5492212"/>
              <a:gd name="connsiteX81" fmla="*/ 4132856 w 7036051"/>
              <a:gd name="connsiteY81" fmla="*/ 5439937 h 5492212"/>
              <a:gd name="connsiteX82" fmla="*/ 4102333 w 7036051"/>
              <a:gd name="connsiteY82" fmla="*/ 5447021 h 5492212"/>
              <a:gd name="connsiteX83" fmla="*/ 4022159 w 7036051"/>
              <a:gd name="connsiteY83" fmla="*/ 5449566 h 5492212"/>
              <a:gd name="connsiteX84" fmla="*/ 3888224 w 7036051"/>
              <a:gd name="connsiteY84" fmla="*/ 5447312 h 5492212"/>
              <a:gd name="connsiteX85" fmla="*/ 3860026 w 7036051"/>
              <a:gd name="connsiteY85" fmla="*/ 5448274 h 5492212"/>
              <a:gd name="connsiteX86" fmla="*/ 3832796 w 7036051"/>
              <a:gd name="connsiteY86" fmla="*/ 5461349 h 5492212"/>
              <a:gd name="connsiteX87" fmla="*/ 3817485 w 7036051"/>
              <a:gd name="connsiteY87" fmla="*/ 5462797 h 5492212"/>
              <a:gd name="connsiteX88" fmla="*/ 3813676 w 7036051"/>
              <a:gd name="connsiteY88" fmla="*/ 5464379 h 5492212"/>
              <a:gd name="connsiteX89" fmla="*/ 3791563 w 7036051"/>
              <a:gd name="connsiteY89" fmla="*/ 5472259 h 5492212"/>
              <a:gd name="connsiteX90" fmla="*/ 3737858 w 7036051"/>
              <a:gd name="connsiteY90" fmla="*/ 5459331 h 5492212"/>
              <a:gd name="connsiteX91" fmla="*/ 3697716 w 7036051"/>
              <a:gd name="connsiteY91" fmla="*/ 5455539 h 5492212"/>
              <a:gd name="connsiteX92" fmla="*/ 3694487 w 7036051"/>
              <a:gd name="connsiteY92" fmla="*/ 5457193 h 5492212"/>
              <a:gd name="connsiteX93" fmla="*/ 3691779 w 7036051"/>
              <a:gd name="connsiteY93" fmla="*/ 5461582 h 5492212"/>
              <a:gd name="connsiteX94" fmla="*/ 3684442 w 7036051"/>
              <a:gd name="connsiteY94" fmla="*/ 5463086 h 5492212"/>
              <a:gd name="connsiteX95" fmla="*/ 3677129 w 7036051"/>
              <a:gd name="connsiteY95" fmla="*/ 5467898 h 5492212"/>
              <a:gd name="connsiteX96" fmla="*/ 3438897 w 7036051"/>
              <a:gd name="connsiteY96" fmla="*/ 5462195 h 5492212"/>
              <a:gd name="connsiteX97" fmla="*/ 3389756 w 7036051"/>
              <a:gd name="connsiteY97" fmla="*/ 5444428 h 5492212"/>
              <a:gd name="connsiteX98" fmla="*/ 3316666 w 7036051"/>
              <a:gd name="connsiteY98" fmla="*/ 5450736 h 5492212"/>
              <a:gd name="connsiteX99" fmla="*/ 3271894 w 7036051"/>
              <a:gd name="connsiteY99" fmla="*/ 5445907 h 5492212"/>
              <a:gd name="connsiteX100" fmla="*/ 3265228 w 7036051"/>
              <a:gd name="connsiteY100" fmla="*/ 5450024 h 5492212"/>
              <a:gd name="connsiteX101" fmla="*/ 3204017 w 7036051"/>
              <a:gd name="connsiteY101" fmla="*/ 5424552 h 5492212"/>
              <a:gd name="connsiteX102" fmla="*/ 3112867 w 7036051"/>
              <a:gd name="connsiteY102" fmla="*/ 5425473 h 5492212"/>
              <a:gd name="connsiteX103" fmla="*/ 3043809 w 7036051"/>
              <a:gd name="connsiteY103" fmla="*/ 5432293 h 5492212"/>
              <a:gd name="connsiteX104" fmla="*/ 3005211 w 7036051"/>
              <a:gd name="connsiteY104" fmla="*/ 5433472 h 5492212"/>
              <a:gd name="connsiteX105" fmla="*/ 2976986 w 7036051"/>
              <a:gd name="connsiteY105" fmla="*/ 5437264 h 5492212"/>
              <a:gd name="connsiteX106" fmla="*/ 2905879 w 7036051"/>
              <a:gd name="connsiteY106" fmla="*/ 5431128 h 5492212"/>
              <a:gd name="connsiteX107" fmla="*/ 2788318 w 7036051"/>
              <a:gd name="connsiteY107" fmla="*/ 5414358 h 5492212"/>
              <a:gd name="connsiteX108" fmla="*/ 2653590 w 7036051"/>
              <a:gd name="connsiteY108" fmla="*/ 5410111 h 5492212"/>
              <a:gd name="connsiteX109" fmla="*/ 2598481 w 7036051"/>
              <a:gd name="connsiteY109" fmla="*/ 5412114 h 5492212"/>
              <a:gd name="connsiteX110" fmla="*/ 2333897 w 7036051"/>
              <a:gd name="connsiteY110" fmla="*/ 5408505 h 5492212"/>
              <a:gd name="connsiteX111" fmla="*/ 2271841 w 7036051"/>
              <a:gd name="connsiteY111" fmla="*/ 5396433 h 5492212"/>
              <a:gd name="connsiteX112" fmla="*/ 2143705 w 7036051"/>
              <a:gd name="connsiteY112" fmla="*/ 5345095 h 5492212"/>
              <a:gd name="connsiteX113" fmla="*/ 1986408 w 7036051"/>
              <a:gd name="connsiteY113" fmla="*/ 5335524 h 5492212"/>
              <a:gd name="connsiteX114" fmla="*/ 1975333 w 7036051"/>
              <a:gd name="connsiteY114" fmla="*/ 5325099 h 5492212"/>
              <a:gd name="connsiteX115" fmla="*/ 1972441 w 7036051"/>
              <a:gd name="connsiteY115" fmla="*/ 5323775 h 5492212"/>
              <a:gd name="connsiteX116" fmla="*/ 1971497 w 7036051"/>
              <a:gd name="connsiteY116" fmla="*/ 5324412 h 5492212"/>
              <a:gd name="connsiteX117" fmla="*/ 1956886 w 7036051"/>
              <a:gd name="connsiteY117" fmla="*/ 5327069 h 5492212"/>
              <a:gd name="connsiteX118" fmla="*/ 1924833 w 7036051"/>
              <a:gd name="connsiteY118" fmla="*/ 5344911 h 5492212"/>
              <a:gd name="connsiteX119" fmla="*/ 1885856 w 7036051"/>
              <a:gd name="connsiteY119" fmla="*/ 5367299 h 5492212"/>
              <a:gd name="connsiteX120" fmla="*/ 1855937 w 7036051"/>
              <a:gd name="connsiteY120" fmla="*/ 5372820 h 5492212"/>
              <a:gd name="connsiteX121" fmla="*/ 1784500 w 7036051"/>
              <a:gd name="connsiteY121" fmla="*/ 5395926 h 5492212"/>
              <a:gd name="connsiteX122" fmla="*/ 1737998 w 7036051"/>
              <a:gd name="connsiteY122" fmla="*/ 5407426 h 5492212"/>
              <a:gd name="connsiteX123" fmla="*/ 1736716 w 7036051"/>
              <a:gd name="connsiteY123" fmla="*/ 5407939 h 5492212"/>
              <a:gd name="connsiteX124" fmla="*/ 1726742 w 7036051"/>
              <a:gd name="connsiteY124" fmla="*/ 5405934 h 5492212"/>
              <a:gd name="connsiteX125" fmla="*/ 1726849 w 7036051"/>
              <a:gd name="connsiteY125" fmla="*/ 5401221 h 5492212"/>
              <a:gd name="connsiteX126" fmla="*/ 1718134 w 7036051"/>
              <a:gd name="connsiteY126" fmla="*/ 5398128 h 5492212"/>
              <a:gd name="connsiteX127" fmla="*/ 1701063 w 7036051"/>
              <a:gd name="connsiteY127" fmla="*/ 5400545 h 5492212"/>
              <a:gd name="connsiteX128" fmla="*/ 1694634 w 7036051"/>
              <a:gd name="connsiteY128" fmla="*/ 5398728 h 5492212"/>
              <a:gd name="connsiteX129" fmla="*/ 1692270 w 7036051"/>
              <a:gd name="connsiteY129" fmla="*/ 5399053 h 5492212"/>
              <a:gd name="connsiteX130" fmla="*/ 1686657 w 7036051"/>
              <a:gd name="connsiteY130" fmla="*/ 5399247 h 5492212"/>
              <a:gd name="connsiteX131" fmla="*/ 1687479 w 7036051"/>
              <a:gd name="connsiteY131" fmla="*/ 5402165 h 5492212"/>
              <a:gd name="connsiteX132" fmla="*/ 1680969 w 7036051"/>
              <a:gd name="connsiteY132" fmla="*/ 5407963 h 5492212"/>
              <a:gd name="connsiteX133" fmla="*/ 1648682 w 7036051"/>
              <a:gd name="connsiteY133" fmla="*/ 5407558 h 5492212"/>
              <a:gd name="connsiteX134" fmla="*/ 1646819 w 7036051"/>
              <a:gd name="connsiteY134" fmla="*/ 5404306 h 5492212"/>
              <a:gd name="connsiteX135" fmla="*/ 1642743 w 7036051"/>
              <a:gd name="connsiteY135" fmla="*/ 5403927 h 5492212"/>
              <a:gd name="connsiteX136" fmla="*/ 1639788 w 7036051"/>
              <a:gd name="connsiteY136" fmla="*/ 5407135 h 5492212"/>
              <a:gd name="connsiteX137" fmla="*/ 1585803 w 7036051"/>
              <a:gd name="connsiteY137" fmla="*/ 5416574 h 5492212"/>
              <a:gd name="connsiteX138" fmla="*/ 1513331 w 7036051"/>
              <a:gd name="connsiteY138" fmla="*/ 5423805 h 5492212"/>
              <a:gd name="connsiteX139" fmla="*/ 1460734 w 7036051"/>
              <a:gd name="connsiteY139" fmla="*/ 5411778 h 5492212"/>
              <a:gd name="connsiteX140" fmla="*/ 1456045 w 7036051"/>
              <a:gd name="connsiteY140" fmla="*/ 5414928 h 5492212"/>
              <a:gd name="connsiteX141" fmla="*/ 1419653 w 7036051"/>
              <a:gd name="connsiteY141" fmla="*/ 5415060 h 5492212"/>
              <a:gd name="connsiteX142" fmla="*/ 1292605 w 7036051"/>
              <a:gd name="connsiteY142" fmla="*/ 5394671 h 5492212"/>
              <a:gd name="connsiteX143" fmla="*/ 1221477 w 7036051"/>
              <a:gd name="connsiteY143" fmla="*/ 5395509 h 5492212"/>
              <a:gd name="connsiteX144" fmla="*/ 1196159 w 7036051"/>
              <a:gd name="connsiteY144" fmla="*/ 5399169 h 5492212"/>
              <a:gd name="connsiteX145" fmla="*/ 1153748 w 7036051"/>
              <a:gd name="connsiteY145" fmla="*/ 5405093 h 5492212"/>
              <a:gd name="connsiteX146" fmla="*/ 1121874 w 7036051"/>
              <a:gd name="connsiteY146" fmla="*/ 5417803 h 5492212"/>
              <a:gd name="connsiteX147" fmla="*/ 1086481 w 7036051"/>
              <a:gd name="connsiteY147" fmla="*/ 5419474 h 5492212"/>
              <a:gd name="connsiteX148" fmla="*/ 1078485 w 7036051"/>
              <a:gd name="connsiteY148" fmla="*/ 5409150 h 5492212"/>
              <a:gd name="connsiteX149" fmla="*/ 1040550 w 7036051"/>
              <a:gd name="connsiteY149" fmla="*/ 5414415 h 5492212"/>
              <a:gd name="connsiteX150" fmla="*/ 982981 w 7036051"/>
              <a:gd name="connsiteY150" fmla="*/ 5423575 h 5492212"/>
              <a:gd name="connsiteX151" fmla="*/ 949836 w 7036051"/>
              <a:gd name="connsiteY151" fmla="*/ 5426093 h 5492212"/>
              <a:gd name="connsiteX152" fmla="*/ 859237 w 7036051"/>
              <a:gd name="connsiteY152" fmla="*/ 5435973 h 5492212"/>
              <a:gd name="connsiteX153" fmla="*/ 768445 w 7036051"/>
              <a:gd name="connsiteY153" fmla="*/ 5448159 h 5492212"/>
              <a:gd name="connsiteX154" fmla="*/ 714393 w 7036051"/>
              <a:gd name="connsiteY154" fmla="*/ 5468302 h 5492212"/>
              <a:gd name="connsiteX155" fmla="*/ 639791 w 7036051"/>
              <a:gd name="connsiteY155" fmla="*/ 5476924 h 5492212"/>
              <a:gd name="connsiteX156" fmla="*/ 627266 w 7036051"/>
              <a:gd name="connsiteY156" fmla="*/ 5480260 h 5492212"/>
              <a:gd name="connsiteX157" fmla="*/ 609977 w 7036051"/>
              <a:gd name="connsiteY157" fmla="*/ 5478891 h 5492212"/>
              <a:gd name="connsiteX158" fmla="*/ 540688 w 7036051"/>
              <a:gd name="connsiteY158" fmla="*/ 5472807 h 5492212"/>
              <a:gd name="connsiteX159" fmla="*/ 486194 w 7036051"/>
              <a:gd name="connsiteY159" fmla="*/ 5462661 h 5492212"/>
              <a:gd name="connsiteX160" fmla="*/ 418164 w 7036051"/>
              <a:gd name="connsiteY160" fmla="*/ 5472485 h 5492212"/>
              <a:gd name="connsiteX161" fmla="*/ 376724 w 7036051"/>
              <a:gd name="connsiteY161" fmla="*/ 5470967 h 5492212"/>
              <a:gd name="connsiteX162" fmla="*/ 308908 w 7036051"/>
              <a:gd name="connsiteY162" fmla="*/ 5457025 h 5492212"/>
              <a:gd name="connsiteX163" fmla="*/ 219416 w 7036051"/>
              <a:gd name="connsiteY163" fmla="*/ 5463995 h 5492212"/>
              <a:gd name="connsiteX164" fmla="*/ 200977 w 7036051"/>
              <a:gd name="connsiteY164" fmla="*/ 5480608 h 5492212"/>
              <a:gd name="connsiteX165" fmla="*/ 176226 w 7036051"/>
              <a:gd name="connsiteY165" fmla="*/ 5491022 h 5492212"/>
              <a:gd name="connsiteX166" fmla="*/ 165702 w 7036051"/>
              <a:gd name="connsiteY166" fmla="*/ 5468604 h 5492212"/>
              <a:gd name="connsiteX167" fmla="*/ 88282 w 7036051"/>
              <a:gd name="connsiteY167" fmla="*/ 5453658 h 5492212"/>
              <a:gd name="connsiteX168" fmla="*/ 49602 w 7036051"/>
              <a:gd name="connsiteY168" fmla="*/ 5448762 h 5492212"/>
              <a:gd name="connsiteX169" fmla="*/ 22844 w 7036051"/>
              <a:gd name="connsiteY169" fmla="*/ 5450459 h 5492212"/>
              <a:gd name="connsiteX170" fmla="*/ 0 w 7036051"/>
              <a:gd name="connsiteY170" fmla="*/ 5447653 h 54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036051" h="5492212">
                <a:moveTo>
                  <a:pt x="0" y="0"/>
                </a:moveTo>
                <a:lnTo>
                  <a:pt x="7036051" y="0"/>
                </a:lnTo>
                <a:lnTo>
                  <a:pt x="7036051" y="5163846"/>
                </a:lnTo>
                <a:lnTo>
                  <a:pt x="7012593" y="5176898"/>
                </a:lnTo>
                <a:cubicBezTo>
                  <a:pt x="7010768" y="5193373"/>
                  <a:pt x="6968133" y="5178026"/>
                  <a:pt x="6958601" y="5204359"/>
                </a:cubicBezTo>
                <a:cubicBezTo>
                  <a:pt x="6956255" y="5203750"/>
                  <a:pt x="6953771" y="5203373"/>
                  <a:pt x="6951226" y="5203241"/>
                </a:cubicBezTo>
                <a:cubicBezTo>
                  <a:pt x="6936441" y="5202478"/>
                  <a:pt x="6922846" y="5209982"/>
                  <a:pt x="6920864" y="5220003"/>
                </a:cubicBezTo>
                <a:cubicBezTo>
                  <a:pt x="6902003" y="5258795"/>
                  <a:pt x="6863469" y="5243876"/>
                  <a:pt x="6834841" y="5266115"/>
                </a:cubicBezTo>
                <a:cubicBezTo>
                  <a:pt x="6800315" y="5289373"/>
                  <a:pt x="6805780" y="5289922"/>
                  <a:pt x="6777937" y="5332502"/>
                </a:cubicBezTo>
                <a:cubicBezTo>
                  <a:pt x="6765321" y="5328518"/>
                  <a:pt x="6759096" y="5331534"/>
                  <a:pt x="6752874" y="5340428"/>
                </a:cubicBezTo>
                <a:cubicBezTo>
                  <a:pt x="6735526" y="5351218"/>
                  <a:pt x="6717730" y="5333264"/>
                  <a:pt x="6711115" y="5353924"/>
                </a:cubicBezTo>
                <a:cubicBezTo>
                  <a:pt x="6709352" y="5351156"/>
                  <a:pt x="6706090" y="5350761"/>
                  <a:pt x="6702149" y="5351500"/>
                </a:cubicBezTo>
                <a:lnTo>
                  <a:pt x="6698458" y="5352743"/>
                </a:lnTo>
                <a:lnTo>
                  <a:pt x="6698049" y="5352570"/>
                </a:lnTo>
                <a:lnTo>
                  <a:pt x="6697297" y="5353134"/>
                </a:lnTo>
                <a:lnTo>
                  <a:pt x="6689118" y="5355890"/>
                </a:lnTo>
                <a:cubicBezTo>
                  <a:pt x="6680171" y="5359440"/>
                  <a:pt x="6671805" y="5362584"/>
                  <a:pt x="6670605" y="5355427"/>
                </a:cubicBezTo>
                <a:cubicBezTo>
                  <a:pt x="6665330" y="5354991"/>
                  <a:pt x="6661976" y="5355734"/>
                  <a:pt x="6659606" y="5357084"/>
                </a:cubicBezTo>
                <a:cubicBezTo>
                  <a:pt x="6654864" y="5359782"/>
                  <a:pt x="6654050" y="5364908"/>
                  <a:pt x="6649636" y="5367869"/>
                </a:cubicBezTo>
                <a:lnTo>
                  <a:pt x="6642159" y="5369506"/>
                </a:lnTo>
                <a:lnTo>
                  <a:pt x="6640764" y="5370991"/>
                </a:lnTo>
                <a:lnTo>
                  <a:pt x="6636665" y="5374002"/>
                </a:lnTo>
                <a:lnTo>
                  <a:pt x="6641287" y="5376181"/>
                </a:lnTo>
                <a:cubicBezTo>
                  <a:pt x="6646080" y="5377976"/>
                  <a:pt x="6597903" y="5386514"/>
                  <a:pt x="6591018" y="5390981"/>
                </a:cubicBezTo>
                <a:lnTo>
                  <a:pt x="6548326" y="5403583"/>
                </a:lnTo>
                <a:lnTo>
                  <a:pt x="6472868" y="5394733"/>
                </a:lnTo>
                <a:cubicBezTo>
                  <a:pt x="6457699" y="5415896"/>
                  <a:pt x="6417760" y="5410703"/>
                  <a:pt x="6401194" y="5422870"/>
                </a:cubicBezTo>
                <a:lnTo>
                  <a:pt x="6381961" y="5422940"/>
                </a:lnTo>
                <a:lnTo>
                  <a:pt x="6363834" y="5417751"/>
                </a:lnTo>
                <a:lnTo>
                  <a:pt x="6363997" y="5415912"/>
                </a:lnTo>
                <a:cubicBezTo>
                  <a:pt x="6363602" y="5414702"/>
                  <a:pt x="6362617" y="5414594"/>
                  <a:pt x="6361124" y="5415066"/>
                </a:cubicBezTo>
                <a:lnTo>
                  <a:pt x="6358507" y="5416224"/>
                </a:lnTo>
                <a:lnTo>
                  <a:pt x="6355073" y="5415242"/>
                </a:lnTo>
                <a:lnTo>
                  <a:pt x="6345676" y="5413049"/>
                </a:lnTo>
                <a:lnTo>
                  <a:pt x="6342596" y="5409297"/>
                </a:lnTo>
                <a:cubicBezTo>
                  <a:pt x="6333502" y="5403420"/>
                  <a:pt x="6312379" y="5410664"/>
                  <a:pt x="6305742" y="5401622"/>
                </a:cubicBezTo>
                <a:lnTo>
                  <a:pt x="6294445" y="5404149"/>
                </a:lnTo>
                <a:lnTo>
                  <a:pt x="6281414" y="5398024"/>
                </a:lnTo>
                <a:cubicBezTo>
                  <a:pt x="6269392" y="5392983"/>
                  <a:pt x="6257013" y="5390092"/>
                  <a:pt x="6243972" y="5395807"/>
                </a:cubicBezTo>
                <a:cubicBezTo>
                  <a:pt x="6248312" y="5382942"/>
                  <a:pt x="6211634" y="5399629"/>
                  <a:pt x="6202379" y="5388661"/>
                </a:cubicBezTo>
                <a:cubicBezTo>
                  <a:pt x="6196568" y="5379556"/>
                  <a:pt x="6184084" y="5382499"/>
                  <a:pt x="6173010" y="5380606"/>
                </a:cubicBezTo>
                <a:cubicBezTo>
                  <a:pt x="6162384" y="5372079"/>
                  <a:pt x="6109972" y="5371285"/>
                  <a:pt x="6093421" y="5375473"/>
                </a:cubicBezTo>
                <a:cubicBezTo>
                  <a:pt x="6048943" y="5392971"/>
                  <a:pt x="5995413" y="5360396"/>
                  <a:pt x="5959474" y="5373386"/>
                </a:cubicBezTo>
                <a:cubicBezTo>
                  <a:pt x="5949048" y="5374123"/>
                  <a:pt x="5939860" y="5373301"/>
                  <a:pt x="5931492" y="5371513"/>
                </a:cubicBezTo>
                <a:lnTo>
                  <a:pt x="5909558" y="5364228"/>
                </a:lnTo>
                <a:lnTo>
                  <a:pt x="5906319" y="5357590"/>
                </a:lnTo>
                <a:lnTo>
                  <a:pt x="5891268" y="5355650"/>
                </a:lnTo>
                <a:lnTo>
                  <a:pt x="5887711" y="5353947"/>
                </a:lnTo>
                <a:cubicBezTo>
                  <a:pt x="5880924" y="5350671"/>
                  <a:pt x="5874113" y="5347614"/>
                  <a:pt x="5866852" y="5345374"/>
                </a:cubicBezTo>
                <a:cubicBezTo>
                  <a:pt x="5859911" y="5373405"/>
                  <a:pt x="5803959" y="5330929"/>
                  <a:pt x="5811310" y="5356530"/>
                </a:cubicBezTo>
                <a:cubicBezTo>
                  <a:pt x="5780489" y="5350949"/>
                  <a:pt x="5782784" y="5364359"/>
                  <a:pt x="5770689" y="5359014"/>
                </a:cubicBezTo>
                <a:lnTo>
                  <a:pt x="5767719" y="5357260"/>
                </a:lnTo>
                <a:lnTo>
                  <a:pt x="5765688" y="5352793"/>
                </a:lnTo>
                <a:lnTo>
                  <a:pt x="5758598" y="5351053"/>
                </a:lnTo>
                <a:lnTo>
                  <a:pt x="5752036" y="5346019"/>
                </a:lnTo>
                <a:cubicBezTo>
                  <a:pt x="5676031" y="5353035"/>
                  <a:pt x="5573285" y="5304575"/>
                  <a:pt x="5503590" y="5325537"/>
                </a:cubicBezTo>
                <a:lnTo>
                  <a:pt x="5389848" y="5351472"/>
                </a:lnTo>
                <a:cubicBezTo>
                  <a:pt x="5378275" y="5360535"/>
                  <a:pt x="5357949" y="5362044"/>
                  <a:pt x="5344450" y="5354840"/>
                </a:cubicBezTo>
                <a:cubicBezTo>
                  <a:pt x="5342129" y="5353601"/>
                  <a:pt x="5340101" y="5352144"/>
                  <a:pt x="5338428" y="5350516"/>
                </a:cubicBezTo>
                <a:cubicBezTo>
                  <a:pt x="5303858" y="5372450"/>
                  <a:pt x="5291134" y="5358414"/>
                  <a:pt x="5273489" y="5373945"/>
                </a:cubicBezTo>
                <a:cubicBezTo>
                  <a:pt x="5228455" y="5376430"/>
                  <a:pt x="5198895" y="5356533"/>
                  <a:pt x="5182701" y="5370075"/>
                </a:cubicBezTo>
                <a:cubicBezTo>
                  <a:pt x="5161004" y="5366959"/>
                  <a:pt x="5136154" y="5346791"/>
                  <a:pt x="5114856" y="5361037"/>
                </a:cubicBezTo>
                <a:cubicBezTo>
                  <a:pt x="5116518" y="5347803"/>
                  <a:pt x="5086668" y="5368445"/>
                  <a:pt x="5076532" y="5358612"/>
                </a:cubicBezTo>
                <a:cubicBezTo>
                  <a:pt x="5069788" y="5350240"/>
                  <a:pt x="5059157" y="5354551"/>
                  <a:pt x="5048954" y="5353915"/>
                </a:cubicBezTo>
                <a:cubicBezTo>
                  <a:pt x="5038015" y="5346654"/>
                  <a:pt x="4991132" y="5351733"/>
                  <a:pt x="4977087" y="5357736"/>
                </a:cubicBezTo>
                <a:cubicBezTo>
                  <a:pt x="4940420" y="5380054"/>
                  <a:pt x="4887089" y="5353763"/>
                  <a:pt x="4857261" y="5370659"/>
                </a:cubicBezTo>
                <a:cubicBezTo>
                  <a:pt x="4820568" y="5378246"/>
                  <a:pt x="4797284" y="5358899"/>
                  <a:pt x="4769845" y="5353264"/>
                </a:cubicBezTo>
                <a:cubicBezTo>
                  <a:pt x="4768462" y="5381819"/>
                  <a:pt x="4711275" y="5345988"/>
                  <a:pt x="4722220" y="5370534"/>
                </a:cubicBezTo>
                <a:cubicBezTo>
                  <a:pt x="4684293" y="5367762"/>
                  <a:pt x="4704662" y="5391854"/>
                  <a:pt x="4667552" y="5366753"/>
                </a:cubicBezTo>
                <a:cubicBezTo>
                  <a:pt x="4600967" y="5382212"/>
                  <a:pt x="4513038" y="5362869"/>
                  <a:pt x="4454472" y="5391442"/>
                </a:cubicBezTo>
                <a:lnTo>
                  <a:pt x="4317219" y="5411554"/>
                </a:lnTo>
                <a:lnTo>
                  <a:pt x="4298346" y="5416146"/>
                </a:lnTo>
                <a:cubicBezTo>
                  <a:pt x="4298306" y="5416758"/>
                  <a:pt x="4298267" y="5417371"/>
                  <a:pt x="4298228" y="5417983"/>
                </a:cubicBezTo>
                <a:cubicBezTo>
                  <a:pt x="4297649" y="5419178"/>
                  <a:pt x="4296651" y="5419253"/>
                  <a:pt x="4295233" y="5418735"/>
                </a:cubicBezTo>
                <a:lnTo>
                  <a:pt x="4292799" y="5417494"/>
                </a:lnTo>
                <a:lnTo>
                  <a:pt x="4289225" y="5418364"/>
                </a:lnTo>
                <a:lnTo>
                  <a:pt x="4279515" y="5420247"/>
                </a:lnTo>
                <a:lnTo>
                  <a:pt x="4275872" y="5423890"/>
                </a:lnTo>
                <a:lnTo>
                  <a:pt x="4227055" y="5427466"/>
                </a:lnTo>
                <a:lnTo>
                  <a:pt x="4213123" y="5433155"/>
                </a:lnTo>
                <a:cubicBezTo>
                  <a:pt x="4200364" y="5437794"/>
                  <a:pt x="4187574" y="5440279"/>
                  <a:pt x="4175436" y="5434156"/>
                </a:cubicBezTo>
                <a:cubicBezTo>
                  <a:pt x="4177805" y="5447129"/>
                  <a:pt x="4143760" y="5429295"/>
                  <a:pt x="4132856" y="5439937"/>
                </a:cubicBezTo>
                <a:cubicBezTo>
                  <a:pt x="4125673" y="5448831"/>
                  <a:pt x="4113669" y="5445492"/>
                  <a:pt x="4102333" y="5447021"/>
                </a:cubicBezTo>
                <a:cubicBezTo>
                  <a:pt x="4090434" y="5455185"/>
                  <a:pt x="4038031" y="5454280"/>
                  <a:pt x="4022159" y="5449566"/>
                </a:cubicBezTo>
                <a:cubicBezTo>
                  <a:pt x="3980455" y="5430671"/>
                  <a:pt x="3922096" y="5461433"/>
                  <a:pt x="3888224" y="5447312"/>
                </a:cubicBezTo>
                <a:cubicBezTo>
                  <a:pt x="3877937" y="5446239"/>
                  <a:pt x="3868647" y="5446763"/>
                  <a:pt x="3860026" y="5448274"/>
                </a:cubicBezTo>
                <a:lnTo>
                  <a:pt x="3832796" y="5461349"/>
                </a:lnTo>
                <a:lnTo>
                  <a:pt x="3817485" y="5462797"/>
                </a:lnTo>
                <a:lnTo>
                  <a:pt x="3813676" y="5464379"/>
                </a:lnTo>
                <a:cubicBezTo>
                  <a:pt x="3806407" y="5467429"/>
                  <a:pt x="3799147" y="5470257"/>
                  <a:pt x="3791563" y="5472259"/>
                </a:cubicBezTo>
                <a:cubicBezTo>
                  <a:pt x="3788910" y="5444072"/>
                  <a:pt x="3726624" y="5484631"/>
                  <a:pt x="3737858" y="5459331"/>
                </a:cubicBezTo>
                <a:cubicBezTo>
                  <a:pt x="3706262" y="5463900"/>
                  <a:pt x="3710598" y="5450598"/>
                  <a:pt x="3697716" y="5455539"/>
                </a:cubicBezTo>
                <a:lnTo>
                  <a:pt x="3694487" y="5457193"/>
                </a:lnTo>
                <a:lnTo>
                  <a:pt x="3691779" y="5461582"/>
                </a:lnTo>
                <a:lnTo>
                  <a:pt x="3684442" y="5463086"/>
                </a:lnTo>
                <a:lnTo>
                  <a:pt x="3677129" y="5467898"/>
                </a:lnTo>
                <a:cubicBezTo>
                  <a:pt x="3602381" y="5458439"/>
                  <a:pt x="3505226" y="5485361"/>
                  <a:pt x="3438897" y="5462195"/>
                </a:cubicBezTo>
                <a:lnTo>
                  <a:pt x="3389756" y="5444428"/>
                </a:lnTo>
                <a:cubicBezTo>
                  <a:pt x="3364455" y="5437704"/>
                  <a:pt x="3342081" y="5466704"/>
                  <a:pt x="3316666" y="5450736"/>
                </a:cubicBezTo>
                <a:cubicBezTo>
                  <a:pt x="3306503" y="5441319"/>
                  <a:pt x="3286457" y="5439158"/>
                  <a:pt x="3271894" y="5445907"/>
                </a:cubicBezTo>
                <a:cubicBezTo>
                  <a:pt x="3269388" y="5447068"/>
                  <a:pt x="3267143" y="5448455"/>
                  <a:pt x="3265228" y="5450024"/>
                </a:cubicBezTo>
                <a:cubicBezTo>
                  <a:pt x="3234084" y="5427025"/>
                  <a:pt x="3219254" y="5440615"/>
                  <a:pt x="3204017" y="5424552"/>
                </a:cubicBezTo>
                <a:cubicBezTo>
                  <a:pt x="3159473" y="5420614"/>
                  <a:pt x="3126956" y="5439505"/>
                  <a:pt x="3112867" y="5425473"/>
                </a:cubicBezTo>
                <a:cubicBezTo>
                  <a:pt x="3090747" y="5427880"/>
                  <a:pt x="3062886" y="5447193"/>
                  <a:pt x="3043809" y="5432293"/>
                </a:cubicBezTo>
                <a:cubicBezTo>
                  <a:pt x="3043452" y="5445549"/>
                  <a:pt x="3016821" y="5423991"/>
                  <a:pt x="3005211" y="5433472"/>
                </a:cubicBezTo>
                <a:cubicBezTo>
                  <a:pt x="2997207" y="5441605"/>
                  <a:pt x="2987260" y="5436961"/>
                  <a:pt x="2976986" y="5437264"/>
                </a:cubicBezTo>
                <a:cubicBezTo>
                  <a:pt x="2964968" y="5444153"/>
                  <a:pt x="2918975" y="5437570"/>
                  <a:pt x="2905879" y="5431128"/>
                </a:cubicBezTo>
                <a:cubicBezTo>
                  <a:pt x="2872703" y="5407678"/>
                  <a:pt x="2815496" y="5432178"/>
                  <a:pt x="2788318" y="5414358"/>
                </a:cubicBezTo>
                <a:cubicBezTo>
                  <a:pt x="2746271" y="5410854"/>
                  <a:pt x="2685231" y="5410484"/>
                  <a:pt x="2653590" y="5410111"/>
                </a:cubicBezTo>
                <a:cubicBezTo>
                  <a:pt x="2615334" y="5411650"/>
                  <a:pt x="2639324" y="5388277"/>
                  <a:pt x="2598481" y="5412114"/>
                </a:cubicBezTo>
                <a:cubicBezTo>
                  <a:pt x="2534415" y="5394537"/>
                  <a:pt x="2387966" y="5438902"/>
                  <a:pt x="2333897" y="5408505"/>
                </a:cubicBezTo>
                <a:cubicBezTo>
                  <a:pt x="2279458" y="5405891"/>
                  <a:pt x="2312839" y="5402348"/>
                  <a:pt x="2271841" y="5396433"/>
                </a:cubicBezTo>
                <a:cubicBezTo>
                  <a:pt x="2263465" y="5363868"/>
                  <a:pt x="2168184" y="5361433"/>
                  <a:pt x="2143705" y="5345095"/>
                </a:cubicBezTo>
                <a:cubicBezTo>
                  <a:pt x="2087043" y="5343333"/>
                  <a:pt x="2041689" y="5319742"/>
                  <a:pt x="1986408" y="5335524"/>
                </a:cubicBezTo>
                <a:cubicBezTo>
                  <a:pt x="1983594" y="5331315"/>
                  <a:pt x="1979798" y="5327915"/>
                  <a:pt x="1975333" y="5325099"/>
                </a:cubicBezTo>
                <a:lnTo>
                  <a:pt x="1972441" y="5323775"/>
                </a:lnTo>
                <a:lnTo>
                  <a:pt x="1971497" y="5324412"/>
                </a:lnTo>
                <a:cubicBezTo>
                  <a:pt x="1967825" y="5325937"/>
                  <a:pt x="1963255" y="5326871"/>
                  <a:pt x="1956886" y="5327069"/>
                </a:cubicBezTo>
                <a:cubicBezTo>
                  <a:pt x="1957692" y="5357103"/>
                  <a:pt x="1944755" y="5337483"/>
                  <a:pt x="1924833" y="5344911"/>
                </a:cubicBezTo>
                <a:cubicBezTo>
                  <a:pt x="1907350" y="5349449"/>
                  <a:pt x="1899872" y="5360515"/>
                  <a:pt x="1885856" y="5367299"/>
                </a:cubicBezTo>
                <a:cubicBezTo>
                  <a:pt x="1874373" y="5371950"/>
                  <a:pt x="1870677" y="5363227"/>
                  <a:pt x="1855937" y="5372820"/>
                </a:cubicBezTo>
                <a:cubicBezTo>
                  <a:pt x="1826799" y="5367486"/>
                  <a:pt x="1805938" y="5389998"/>
                  <a:pt x="1784500" y="5395926"/>
                </a:cubicBezTo>
                <a:cubicBezTo>
                  <a:pt x="1777473" y="5395836"/>
                  <a:pt x="1756895" y="5401012"/>
                  <a:pt x="1737998" y="5407426"/>
                </a:cubicBezTo>
                <a:lnTo>
                  <a:pt x="1736716" y="5407939"/>
                </a:lnTo>
                <a:lnTo>
                  <a:pt x="1726742" y="5405934"/>
                </a:lnTo>
                <a:cubicBezTo>
                  <a:pt x="1724249" y="5404894"/>
                  <a:pt x="1723700" y="5403454"/>
                  <a:pt x="1726849" y="5401221"/>
                </a:cubicBezTo>
                <a:cubicBezTo>
                  <a:pt x="1723886" y="5399045"/>
                  <a:pt x="1720993" y="5398236"/>
                  <a:pt x="1718134" y="5398128"/>
                </a:cubicBezTo>
                <a:cubicBezTo>
                  <a:pt x="1712416" y="5397910"/>
                  <a:pt x="1706830" y="5400494"/>
                  <a:pt x="1701063" y="5400545"/>
                </a:cubicBezTo>
                <a:lnTo>
                  <a:pt x="1694634" y="5398728"/>
                </a:lnTo>
                <a:lnTo>
                  <a:pt x="1692270" y="5399053"/>
                </a:lnTo>
                <a:lnTo>
                  <a:pt x="1686657" y="5399247"/>
                </a:lnTo>
                <a:lnTo>
                  <a:pt x="1687479" y="5402165"/>
                </a:lnTo>
                <a:cubicBezTo>
                  <a:pt x="1688791" y="5404927"/>
                  <a:pt x="1689812" y="5407972"/>
                  <a:pt x="1680969" y="5407963"/>
                </a:cubicBezTo>
                <a:cubicBezTo>
                  <a:pt x="1662599" y="5406532"/>
                  <a:pt x="1656841" y="5418932"/>
                  <a:pt x="1648682" y="5407558"/>
                </a:cubicBezTo>
                <a:lnTo>
                  <a:pt x="1646819" y="5404306"/>
                </a:lnTo>
                <a:lnTo>
                  <a:pt x="1642743" y="5403927"/>
                </a:lnTo>
                <a:cubicBezTo>
                  <a:pt x="1640569" y="5404120"/>
                  <a:pt x="1639361" y="5404983"/>
                  <a:pt x="1639788" y="5407135"/>
                </a:cubicBezTo>
                <a:cubicBezTo>
                  <a:pt x="1622347" y="5398881"/>
                  <a:pt x="1603063" y="5413406"/>
                  <a:pt x="1585803" y="5416574"/>
                </a:cubicBezTo>
                <a:cubicBezTo>
                  <a:pt x="1572467" y="5408520"/>
                  <a:pt x="1549407" y="5423110"/>
                  <a:pt x="1513331" y="5423805"/>
                </a:cubicBezTo>
                <a:cubicBezTo>
                  <a:pt x="1498774" y="5414520"/>
                  <a:pt x="1489007" y="5424393"/>
                  <a:pt x="1460734" y="5411778"/>
                </a:cubicBezTo>
                <a:cubicBezTo>
                  <a:pt x="1459446" y="5412932"/>
                  <a:pt x="1457867" y="5413992"/>
                  <a:pt x="1456045" y="5414928"/>
                </a:cubicBezTo>
                <a:cubicBezTo>
                  <a:pt x="1445460" y="5420354"/>
                  <a:pt x="1429166" y="5420415"/>
                  <a:pt x="1419653" y="5415060"/>
                </a:cubicBezTo>
                <a:cubicBezTo>
                  <a:pt x="1374353" y="5398095"/>
                  <a:pt x="1332064" y="5398411"/>
                  <a:pt x="1292605" y="5394671"/>
                </a:cubicBezTo>
                <a:cubicBezTo>
                  <a:pt x="1247867" y="5392301"/>
                  <a:pt x="1276603" y="5411730"/>
                  <a:pt x="1221477" y="5395509"/>
                </a:cubicBezTo>
                <a:cubicBezTo>
                  <a:pt x="1215107" y="5402140"/>
                  <a:pt x="1207983" y="5402421"/>
                  <a:pt x="1196159" y="5399169"/>
                </a:cubicBezTo>
                <a:cubicBezTo>
                  <a:pt x="1174396" y="5398516"/>
                  <a:pt x="1175280" y="5415282"/>
                  <a:pt x="1153748" y="5405093"/>
                </a:cubicBezTo>
                <a:cubicBezTo>
                  <a:pt x="1157267" y="5414115"/>
                  <a:pt x="1112247" y="5408398"/>
                  <a:pt x="1121874" y="5417803"/>
                </a:cubicBezTo>
                <a:cubicBezTo>
                  <a:pt x="1107293" y="5425943"/>
                  <a:pt x="1100911" y="5412406"/>
                  <a:pt x="1086481" y="5419474"/>
                </a:cubicBezTo>
                <a:cubicBezTo>
                  <a:pt x="1070504" y="5421068"/>
                  <a:pt x="1096054" y="5409890"/>
                  <a:pt x="1078485" y="5409150"/>
                </a:cubicBezTo>
                <a:cubicBezTo>
                  <a:pt x="1057107" y="5409880"/>
                  <a:pt x="1057916" y="5393370"/>
                  <a:pt x="1040550" y="5414415"/>
                </a:cubicBezTo>
                <a:cubicBezTo>
                  <a:pt x="1018445" y="5409298"/>
                  <a:pt x="1013694" y="5418764"/>
                  <a:pt x="982981" y="5423575"/>
                </a:cubicBezTo>
                <a:cubicBezTo>
                  <a:pt x="970423" y="5418342"/>
                  <a:pt x="960063" y="5420960"/>
                  <a:pt x="949836" y="5426093"/>
                </a:cubicBezTo>
                <a:cubicBezTo>
                  <a:pt x="920168" y="5424861"/>
                  <a:pt x="892764" y="5432710"/>
                  <a:pt x="859237" y="5435973"/>
                </a:cubicBezTo>
                <a:cubicBezTo>
                  <a:pt x="823344" y="5430160"/>
                  <a:pt x="804272" y="5444731"/>
                  <a:pt x="768445" y="5448159"/>
                </a:cubicBezTo>
                <a:cubicBezTo>
                  <a:pt x="733630" y="5434899"/>
                  <a:pt x="744432" y="5468566"/>
                  <a:pt x="714393" y="5468302"/>
                </a:cubicBezTo>
                <a:cubicBezTo>
                  <a:pt x="665910" y="5456640"/>
                  <a:pt x="715197" y="5479526"/>
                  <a:pt x="639791" y="5476924"/>
                </a:cubicBezTo>
                <a:cubicBezTo>
                  <a:pt x="635590" y="5474880"/>
                  <a:pt x="626375" y="5477333"/>
                  <a:pt x="627266" y="5480260"/>
                </a:cubicBezTo>
                <a:cubicBezTo>
                  <a:pt x="622501" y="5479477"/>
                  <a:pt x="611196" y="5474127"/>
                  <a:pt x="609977" y="5478891"/>
                </a:cubicBezTo>
                <a:cubicBezTo>
                  <a:pt x="585928" y="5480121"/>
                  <a:pt x="562064" y="5478026"/>
                  <a:pt x="540688" y="5472807"/>
                </a:cubicBezTo>
                <a:cubicBezTo>
                  <a:pt x="494260" y="5482226"/>
                  <a:pt x="519722" y="5459453"/>
                  <a:pt x="486194" y="5462661"/>
                </a:cubicBezTo>
                <a:cubicBezTo>
                  <a:pt x="459222" y="5472731"/>
                  <a:pt x="449283" y="5465413"/>
                  <a:pt x="418164" y="5472485"/>
                </a:cubicBezTo>
                <a:cubicBezTo>
                  <a:pt x="407504" y="5457469"/>
                  <a:pt x="388899" y="5474930"/>
                  <a:pt x="376724" y="5470967"/>
                </a:cubicBezTo>
                <a:cubicBezTo>
                  <a:pt x="357541" y="5489409"/>
                  <a:pt x="329120" y="5456071"/>
                  <a:pt x="308908" y="5457025"/>
                </a:cubicBezTo>
                <a:cubicBezTo>
                  <a:pt x="274916" y="5461376"/>
                  <a:pt x="238368" y="5480973"/>
                  <a:pt x="219416" y="5463995"/>
                </a:cubicBezTo>
                <a:cubicBezTo>
                  <a:pt x="217077" y="5471389"/>
                  <a:pt x="220429" y="5481203"/>
                  <a:pt x="200977" y="5480608"/>
                </a:cubicBezTo>
                <a:cubicBezTo>
                  <a:pt x="193315" y="5484612"/>
                  <a:pt x="192227" y="5495868"/>
                  <a:pt x="176226" y="5491022"/>
                </a:cubicBezTo>
                <a:cubicBezTo>
                  <a:pt x="195501" y="5480307"/>
                  <a:pt x="163065" y="5480325"/>
                  <a:pt x="165702" y="5468604"/>
                </a:cubicBezTo>
                <a:cubicBezTo>
                  <a:pt x="141228" y="5462364"/>
                  <a:pt x="86026" y="5474606"/>
                  <a:pt x="88282" y="5453658"/>
                </a:cubicBezTo>
                <a:cubicBezTo>
                  <a:pt x="80722" y="5441690"/>
                  <a:pt x="50300" y="5462007"/>
                  <a:pt x="49602" y="5448762"/>
                </a:cubicBezTo>
                <a:cubicBezTo>
                  <a:pt x="42967" y="5453333"/>
                  <a:pt x="33469" y="5452380"/>
                  <a:pt x="22844" y="5450459"/>
                </a:cubicBezTo>
                <a:lnTo>
                  <a:pt x="0" y="5447653"/>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F6C1347-76B4-CD3D-955E-DE2A70E70516}"/>
              </a:ext>
            </a:extLst>
          </p:cNvPr>
          <p:cNvSpPr>
            <a:spLocks noGrp="1"/>
          </p:cNvSpPr>
          <p:nvPr>
            <p:ph type="title"/>
          </p:nvPr>
        </p:nvSpPr>
        <p:spPr>
          <a:xfrm>
            <a:off x="1215900" y="1071349"/>
            <a:ext cx="5886449" cy="1211475"/>
          </a:xfrm>
        </p:spPr>
        <p:txBody>
          <a:bodyPr>
            <a:normAutofit/>
          </a:bodyPr>
          <a:lstStyle/>
          <a:p>
            <a:pPr algn="ctr"/>
            <a:r>
              <a:rPr lang="en-US" sz="3600" b="1" dirty="0">
                <a:solidFill>
                  <a:schemeClr val="tx2">
                    <a:lumMod val="90000"/>
                    <a:lumOff val="10000"/>
                  </a:schemeClr>
                </a:solidFill>
              </a:rPr>
              <a:t>City of Bartow </a:t>
            </a:r>
            <a:br>
              <a:rPr lang="en-US" sz="3600" b="1" dirty="0">
                <a:solidFill>
                  <a:schemeClr val="tx2">
                    <a:lumMod val="90000"/>
                    <a:lumOff val="10000"/>
                  </a:schemeClr>
                </a:solidFill>
              </a:rPr>
            </a:br>
            <a:r>
              <a:rPr lang="en-US" sz="3600" b="1" dirty="0">
                <a:solidFill>
                  <a:srgbClr val="B78739"/>
                </a:solidFill>
              </a:rPr>
              <a:t>On the Horizon</a:t>
            </a:r>
          </a:p>
        </p:txBody>
      </p:sp>
      <p:sp>
        <p:nvSpPr>
          <p:cNvPr id="1044"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5249" y="39510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BD1448-EE0E-2033-7574-AC5BCCB1CE5C}"/>
              </a:ext>
            </a:extLst>
          </p:cNvPr>
          <p:cNvSpPr>
            <a:spLocks noGrp="1"/>
          </p:cNvSpPr>
          <p:nvPr>
            <p:ph idx="1"/>
          </p:nvPr>
        </p:nvSpPr>
        <p:spPr>
          <a:xfrm>
            <a:off x="754912" y="2232841"/>
            <a:ext cx="6709144" cy="3649507"/>
          </a:xfrm>
        </p:spPr>
        <p:txBody>
          <a:bodyPr anchor="ctr">
            <a:normAutofit fontScale="92500" lnSpcReduction="20000"/>
          </a:bodyPr>
          <a:lstStyle/>
          <a:p>
            <a:pPr marL="342900" marR="0" lvl="0" indent="-342900">
              <a:buFont typeface="Symbol" panose="05050102010706020507" pitchFamily="18" charset="2"/>
              <a:buChar char=""/>
            </a:pPr>
            <a:r>
              <a:rPr lang="en-US" sz="2000" kern="600" dirty="0">
                <a:effectLst/>
                <a:latin typeface="+mn-lt"/>
                <a:ea typeface="Calibri" panose="020F0502020204030204" pitchFamily="34" charset="0"/>
                <a:cs typeface="Times New Roman" panose="02020603050405020304" pitchFamily="18" charset="0"/>
              </a:rPr>
              <a:t>City-wide Strategic Planning Process</a:t>
            </a:r>
          </a:p>
          <a:p>
            <a:pPr marL="342900" marR="0" lvl="0" indent="-342900">
              <a:buFont typeface="Symbol" panose="05050102010706020507" pitchFamily="18" charset="2"/>
              <a:buChar char=""/>
            </a:pPr>
            <a:r>
              <a:rPr lang="en-US" sz="2000" kern="600" dirty="0">
                <a:effectLst/>
                <a:latin typeface="+mn-lt"/>
                <a:ea typeface="Calibri" panose="020F0502020204030204" pitchFamily="34" charset="0"/>
                <a:cs typeface="Times New Roman" panose="02020603050405020304" pitchFamily="18" charset="0"/>
              </a:rPr>
              <a:t>Master Planning in Parks, Recreation and Cultural Arts, Water, Wastewater, and Fiber Optics</a:t>
            </a:r>
          </a:p>
          <a:p>
            <a:pPr marL="342900" marR="0" lvl="0" indent="-342900">
              <a:buFont typeface="Symbol" panose="05050102010706020507" pitchFamily="18" charset="2"/>
              <a:buChar char=""/>
            </a:pPr>
            <a:r>
              <a:rPr lang="en-US" sz="2000" kern="600" dirty="0">
                <a:latin typeface="+mn-lt"/>
                <a:ea typeface="Calibri" panose="020F0502020204030204" pitchFamily="34" charset="0"/>
                <a:cs typeface="Times New Roman" panose="02020603050405020304" pitchFamily="18" charset="0"/>
              </a:rPr>
              <a:t>Assessment of AMI Technology for Utilities</a:t>
            </a:r>
          </a:p>
          <a:p>
            <a:pPr marL="342900" marR="0" lvl="0" indent="-342900">
              <a:buFont typeface="Symbol" panose="05050102010706020507" pitchFamily="18" charset="2"/>
              <a:buChar char=""/>
            </a:pPr>
            <a:r>
              <a:rPr lang="en-US" sz="2000" kern="600" dirty="0">
                <a:latin typeface="+mn-lt"/>
                <a:ea typeface="Calibri" panose="020F0502020204030204" pitchFamily="34" charset="0"/>
                <a:cs typeface="Times New Roman" panose="02020603050405020304" pitchFamily="18" charset="0"/>
              </a:rPr>
              <a:t>24X7 Call Center for Customer Service</a:t>
            </a:r>
          </a:p>
          <a:p>
            <a:pPr marL="342900" marR="0" lvl="0" indent="-342900">
              <a:buFont typeface="Symbol" panose="05050102010706020507" pitchFamily="18" charset="2"/>
              <a:buChar char=""/>
            </a:pPr>
            <a:r>
              <a:rPr lang="en-US" sz="2000" kern="600" dirty="0">
                <a:effectLst/>
                <a:latin typeface="+mn-lt"/>
                <a:ea typeface="Calibri" panose="020F0502020204030204" pitchFamily="34" charset="0"/>
                <a:cs typeface="Times New Roman" panose="02020603050405020304" pitchFamily="18" charset="0"/>
              </a:rPr>
              <a:t>Downtown Redevelopment Opportunities</a:t>
            </a:r>
          </a:p>
          <a:p>
            <a:pPr marL="342900" marR="0" lvl="0" indent="-342900">
              <a:buFont typeface="Symbol" panose="05050102010706020507" pitchFamily="18" charset="2"/>
              <a:buChar char=""/>
            </a:pPr>
            <a:r>
              <a:rPr lang="en-US" sz="2000" kern="600" dirty="0">
                <a:latin typeface="+mn-lt"/>
                <a:ea typeface="Calibri" panose="020F0502020204030204" pitchFamily="34" charset="0"/>
                <a:cs typeface="Times New Roman" panose="02020603050405020304" pitchFamily="18" charset="0"/>
              </a:rPr>
              <a:t>Seeking the GFOA Distinguished Budget Award</a:t>
            </a:r>
          </a:p>
          <a:p>
            <a:pPr marL="342900" marR="0" lvl="0" indent="-342900">
              <a:buFont typeface="Symbol" panose="05050102010706020507" pitchFamily="18" charset="2"/>
              <a:buChar char=""/>
            </a:pPr>
            <a:r>
              <a:rPr lang="en-US" sz="2000" kern="600" dirty="0">
                <a:effectLst/>
                <a:latin typeface="+mn-lt"/>
                <a:ea typeface="Calibri" panose="020F0502020204030204" pitchFamily="34" charset="0"/>
                <a:cs typeface="Times New Roman" panose="02020603050405020304" pitchFamily="18" charset="0"/>
              </a:rPr>
              <a:t>Development of Additional </a:t>
            </a:r>
            <a:r>
              <a:rPr lang="en-US" sz="2000" kern="600" dirty="0">
                <a:latin typeface="+mn-lt"/>
                <a:ea typeface="Calibri" panose="020F0502020204030204" pitchFamily="34" charset="0"/>
                <a:cs typeface="Times New Roman" panose="02020603050405020304" pitchFamily="18" charset="0"/>
              </a:rPr>
              <a:t>Key Performance Measures</a:t>
            </a:r>
          </a:p>
          <a:p>
            <a:pPr marL="342900" marR="0" lvl="0" indent="-342900">
              <a:buFont typeface="Symbol" panose="05050102010706020507" pitchFamily="18" charset="2"/>
              <a:buChar char=""/>
            </a:pPr>
            <a:r>
              <a:rPr lang="en-US" sz="2000" kern="600" dirty="0">
                <a:effectLst/>
                <a:latin typeface="+mn-lt"/>
                <a:ea typeface="Calibri" panose="020F0502020204030204" pitchFamily="34" charset="0"/>
                <a:cs typeface="Times New Roman" panose="02020603050405020304" pitchFamily="18" charset="0"/>
              </a:rPr>
              <a:t>Implementation of Platform Technology in Human Resources, Finance, Utility Billing, Procurement, </a:t>
            </a:r>
            <a:r>
              <a:rPr lang="en-US" sz="2000" kern="600" dirty="0" err="1">
                <a:effectLst/>
                <a:latin typeface="+mn-lt"/>
                <a:ea typeface="Calibri" panose="020F0502020204030204" pitchFamily="34" charset="0"/>
                <a:cs typeface="Times New Roman" panose="02020603050405020304" pitchFamily="18" charset="0"/>
              </a:rPr>
              <a:t>Epermitting</a:t>
            </a:r>
            <a:r>
              <a:rPr lang="en-US" sz="2000" kern="600" dirty="0">
                <a:effectLst/>
                <a:latin typeface="+mn-lt"/>
                <a:ea typeface="Calibri" panose="020F0502020204030204" pitchFamily="34" charset="0"/>
                <a:cs typeface="Times New Roman" panose="02020603050405020304" pitchFamily="18" charset="0"/>
              </a:rPr>
              <a:t>, Asset Management, Customer Communication</a:t>
            </a:r>
            <a:endParaRPr lang="en-US" sz="1700" dirty="0"/>
          </a:p>
        </p:txBody>
      </p:sp>
    </p:spTree>
    <p:extLst>
      <p:ext uri="{BB962C8B-B14F-4D97-AF65-F5344CB8AC3E}">
        <p14:creationId xmlns:p14="http://schemas.microsoft.com/office/powerpoint/2010/main" val="20789085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330F2-1420-93B5-DEE1-4F275E3B2D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9A8CE-A23A-38C6-8B9B-B8B781F47371}"/>
              </a:ext>
            </a:extLst>
          </p:cNvPr>
          <p:cNvSpPr>
            <a:spLocks noGrp="1"/>
          </p:cNvSpPr>
          <p:nvPr>
            <p:ph type="title"/>
          </p:nvPr>
        </p:nvSpPr>
        <p:spPr/>
        <p:txBody>
          <a:bodyPr/>
          <a:lstStyle/>
          <a:p>
            <a:r>
              <a:rPr lang="en-US" b="1" dirty="0">
                <a:solidFill>
                  <a:srgbClr val="104862"/>
                </a:solidFill>
              </a:rPr>
              <a:t>Key Performance Measures</a:t>
            </a:r>
          </a:p>
        </p:txBody>
      </p:sp>
      <p:graphicFrame>
        <p:nvGraphicFramePr>
          <p:cNvPr id="9" name="Table 8">
            <a:extLst>
              <a:ext uri="{FF2B5EF4-FFF2-40B4-BE49-F238E27FC236}">
                <a16:creationId xmlns:a16="http://schemas.microsoft.com/office/drawing/2014/main" id="{D4D50A49-2F5F-22CC-1F81-2F427CBF1EA7}"/>
              </a:ext>
            </a:extLst>
          </p:cNvPr>
          <p:cNvGraphicFramePr>
            <a:graphicFrameLocks noGrp="1"/>
          </p:cNvGraphicFramePr>
          <p:nvPr>
            <p:extLst>
              <p:ext uri="{D42A27DB-BD31-4B8C-83A1-F6EECF244321}">
                <p14:modId xmlns:p14="http://schemas.microsoft.com/office/powerpoint/2010/main" val="1223061824"/>
              </p:ext>
            </p:extLst>
          </p:nvPr>
        </p:nvGraphicFramePr>
        <p:xfrm>
          <a:off x="619345" y="1846718"/>
          <a:ext cx="10953309" cy="3114040"/>
        </p:xfrm>
        <a:graphic>
          <a:graphicData uri="http://schemas.openxmlformats.org/drawingml/2006/table">
            <a:tbl>
              <a:tblPr firstRow="1" bandRow="1">
                <a:tableStyleId>{5C22544A-7EE6-4342-B048-85BDC9FD1C3A}</a:tableStyleId>
              </a:tblPr>
              <a:tblGrid>
                <a:gridCol w="2740543">
                  <a:extLst>
                    <a:ext uri="{9D8B030D-6E8A-4147-A177-3AD203B41FA5}">
                      <a16:colId xmlns:a16="http://schemas.microsoft.com/office/drawing/2014/main" val="2824674795"/>
                    </a:ext>
                  </a:extLst>
                </a:gridCol>
                <a:gridCol w="4895467">
                  <a:extLst>
                    <a:ext uri="{9D8B030D-6E8A-4147-A177-3AD203B41FA5}">
                      <a16:colId xmlns:a16="http://schemas.microsoft.com/office/drawing/2014/main" val="3745968927"/>
                    </a:ext>
                  </a:extLst>
                </a:gridCol>
                <a:gridCol w="1944244">
                  <a:extLst>
                    <a:ext uri="{9D8B030D-6E8A-4147-A177-3AD203B41FA5}">
                      <a16:colId xmlns:a16="http://schemas.microsoft.com/office/drawing/2014/main" val="1649215685"/>
                    </a:ext>
                  </a:extLst>
                </a:gridCol>
                <a:gridCol w="1373055">
                  <a:extLst>
                    <a:ext uri="{9D8B030D-6E8A-4147-A177-3AD203B41FA5}">
                      <a16:colId xmlns:a16="http://schemas.microsoft.com/office/drawing/2014/main" val="1075387996"/>
                    </a:ext>
                  </a:extLst>
                </a:gridCol>
              </a:tblGrid>
              <a:tr h="370840">
                <a:tc>
                  <a:txBody>
                    <a:bodyPr/>
                    <a:lstStyle/>
                    <a:p>
                      <a:r>
                        <a:rPr lang="en-US" dirty="0"/>
                        <a:t>Measures</a:t>
                      </a:r>
                    </a:p>
                  </a:txBody>
                  <a:tcPr/>
                </a:tc>
                <a:tc>
                  <a:txBody>
                    <a:bodyPr/>
                    <a:lstStyle/>
                    <a:p>
                      <a:r>
                        <a:rPr lang="en-US" dirty="0"/>
                        <a:t>Analysis</a:t>
                      </a:r>
                    </a:p>
                  </a:txBody>
                  <a:tcPr/>
                </a:tc>
                <a:tc>
                  <a:txBody>
                    <a:bodyPr/>
                    <a:lstStyle/>
                    <a:p>
                      <a:r>
                        <a:rPr lang="en-US" dirty="0"/>
                        <a:t>Series</a:t>
                      </a:r>
                    </a:p>
                  </a:txBody>
                  <a:tcPr/>
                </a:tc>
                <a:tc>
                  <a:txBody>
                    <a:bodyPr/>
                    <a:lstStyle/>
                    <a:p>
                      <a:pPr algn="ctr"/>
                      <a:r>
                        <a:rPr lang="en-US" dirty="0"/>
                        <a:t>Status</a:t>
                      </a:r>
                    </a:p>
                  </a:txBody>
                  <a:tcPr/>
                </a:tc>
                <a:extLst>
                  <a:ext uri="{0D108BD9-81ED-4DB2-BD59-A6C34878D82A}">
                    <a16:rowId xmlns:a16="http://schemas.microsoft.com/office/drawing/2014/main" val="1946517529"/>
                  </a:ext>
                </a:extLst>
              </a:tr>
              <a:tr h="370840">
                <a:tc rowSpan="2">
                  <a:txBody>
                    <a:bodyPr/>
                    <a:lstStyle/>
                    <a:p>
                      <a:r>
                        <a:rPr lang="en-US" b="1" dirty="0"/>
                        <a:t>Service Tickets Resolved</a:t>
                      </a:r>
                    </a:p>
                  </a:txBody>
                  <a:tcPr/>
                </a:tc>
                <a:tc rowSpan="2">
                  <a:txBody>
                    <a:bodyPr/>
                    <a:lstStyle/>
                    <a:p>
                      <a:r>
                        <a:rPr lang="en-US" dirty="0"/>
                        <a:t>The IT Help Desk recorded 1,194 resolved tickets for service as of May 2025 which shows a significant increase from the previous year.</a:t>
                      </a:r>
                    </a:p>
                  </a:txBody>
                  <a:tcPr/>
                </a:tc>
                <a:tc>
                  <a:txBody>
                    <a:bodyPr/>
                    <a:lstStyle/>
                    <a:p>
                      <a:r>
                        <a:rPr lang="en-US" b="0" dirty="0"/>
                        <a:t>FYTD Actual</a:t>
                      </a:r>
                    </a:p>
                  </a:txBody>
                  <a:tcPr/>
                </a:tc>
                <a:tc>
                  <a:txBody>
                    <a:bodyPr/>
                    <a:lstStyle/>
                    <a:p>
                      <a:pPr algn="ctr"/>
                      <a:r>
                        <a:rPr lang="en-US" b="1" dirty="0"/>
                        <a:t>1,194</a:t>
                      </a:r>
                    </a:p>
                  </a:txBody>
                  <a:tcPr/>
                </a:tc>
                <a:extLst>
                  <a:ext uri="{0D108BD9-81ED-4DB2-BD59-A6C34878D82A}">
                    <a16:rowId xmlns:a16="http://schemas.microsoft.com/office/drawing/2014/main" val="1191962624"/>
                  </a:ext>
                </a:extLst>
              </a:tr>
              <a:tr h="370840">
                <a:tc vMerge="1">
                  <a:txBody>
                    <a:bodyPr/>
                    <a:lstStyle/>
                    <a:p>
                      <a:endParaRPr lang="en-US" dirty="0"/>
                    </a:p>
                  </a:txBody>
                  <a:tcPr/>
                </a:tc>
                <a:tc vMerge="1">
                  <a:txBody>
                    <a:bodyPr/>
                    <a:lstStyle/>
                    <a:p>
                      <a:endParaRPr lang="en-US" dirty="0"/>
                    </a:p>
                  </a:txBody>
                  <a:tcPr/>
                </a:tc>
                <a:tc>
                  <a:txBody>
                    <a:bodyPr/>
                    <a:lstStyle/>
                    <a:p>
                      <a:r>
                        <a:rPr lang="en-US" b="0" dirty="0"/>
                        <a:t>PYTD Actual</a:t>
                      </a:r>
                    </a:p>
                  </a:txBody>
                  <a:tcPr/>
                </a:tc>
                <a:tc>
                  <a:txBody>
                    <a:bodyPr/>
                    <a:lstStyle/>
                    <a:p>
                      <a:pPr algn="ctr"/>
                      <a:r>
                        <a:rPr lang="en-US" b="1" dirty="0"/>
                        <a:t>952</a:t>
                      </a:r>
                    </a:p>
                  </a:txBody>
                  <a:tcPr/>
                </a:tc>
                <a:extLst>
                  <a:ext uri="{0D108BD9-81ED-4DB2-BD59-A6C34878D82A}">
                    <a16:rowId xmlns:a16="http://schemas.microsoft.com/office/drawing/2014/main" val="1976619147"/>
                  </a:ext>
                </a:extLst>
              </a:tr>
              <a:tr h="370840">
                <a:tc>
                  <a:txBody>
                    <a:bodyPr/>
                    <a:lstStyle/>
                    <a:p>
                      <a:r>
                        <a:rPr lang="en-US" b="1" dirty="0"/>
                        <a:t>Customer Service Satisfaction Level</a:t>
                      </a:r>
                    </a:p>
                  </a:txBody>
                  <a:tcPr/>
                </a:tc>
                <a:tc>
                  <a:txBody>
                    <a:bodyPr/>
                    <a:lstStyle/>
                    <a:p>
                      <a:r>
                        <a:rPr lang="en-US" dirty="0"/>
                        <a:t>The Information Technology team has received a 4.91% customer service satisfaction rating in the current fiscal year for resolving issues in an efficient and timely manner</a:t>
                      </a:r>
                    </a:p>
                  </a:txBody>
                  <a:tcPr/>
                </a:tc>
                <a:tc>
                  <a:txBody>
                    <a:bodyPr/>
                    <a:lstStyle/>
                    <a:p>
                      <a:r>
                        <a:rPr lang="en-US" b="0" dirty="0"/>
                        <a:t>FYTD Actual</a:t>
                      </a:r>
                    </a:p>
                  </a:txBody>
                  <a:tcPr/>
                </a:tc>
                <a:tc>
                  <a:txBody>
                    <a:bodyPr/>
                    <a:lstStyle/>
                    <a:p>
                      <a:pPr algn="ctr"/>
                      <a:r>
                        <a:rPr lang="en-US" b="1" dirty="0"/>
                        <a:t>4.91%</a:t>
                      </a:r>
                    </a:p>
                  </a:txBody>
                  <a:tcPr/>
                </a:tc>
                <a:extLst>
                  <a:ext uri="{0D108BD9-81ED-4DB2-BD59-A6C34878D82A}">
                    <a16:rowId xmlns:a16="http://schemas.microsoft.com/office/drawing/2014/main" val="188816968"/>
                  </a:ext>
                </a:extLst>
              </a:tr>
              <a:tr h="370840">
                <a:tc>
                  <a:txBody>
                    <a:bodyPr/>
                    <a:lstStyle/>
                    <a:p>
                      <a:r>
                        <a:rPr lang="en-US" b="1" dirty="0"/>
                        <a:t>System Availability</a:t>
                      </a:r>
                    </a:p>
                  </a:txBody>
                  <a:tcPr/>
                </a:tc>
                <a:tc>
                  <a:txBody>
                    <a:bodyPr/>
                    <a:lstStyle/>
                    <a:p>
                      <a:r>
                        <a:rPr lang="en-US" dirty="0"/>
                        <a:t>The City of Bartow has a network system availability of 99.10% as of May 2025 </a:t>
                      </a:r>
                    </a:p>
                  </a:txBody>
                  <a:tcPr/>
                </a:tc>
                <a:tc>
                  <a:txBody>
                    <a:bodyPr/>
                    <a:lstStyle/>
                    <a:p>
                      <a:r>
                        <a:rPr lang="en-US" b="0" dirty="0"/>
                        <a:t>FYTD Actual</a:t>
                      </a:r>
                    </a:p>
                  </a:txBody>
                  <a:tcPr/>
                </a:tc>
                <a:tc>
                  <a:txBody>
                    <a:bodyPr/>
                    <a:lstStyle/>
                    <a:p>
                      <a:pPr algn="ctr"/>
                      <a:r>
                        <a:rPr lang="en-US" b="1" dirty="0"/>
                        <a:t>99.10%</a:t>
                      </a:r>
                    </a:p>
                  </a:txBody>
                  <a:tcPr/>
                </a:tc>
                <a:extLst>
                  <a:ext uri="{0D108BD9-81ED-4DB2-BD59-A6C34878D82A}">
                    <a16:rowId xmlns:a16="http://schemas.microsoft.com/office/drawing/2014/main" val="2409940151"/>
                  </a:ext>
                </a:extLst>
              </a:tr>
            </a:tbl>
          </a:graphicData>
        </a:graphic>
      </p:graphicFrame>
    </p:spTree>
    <p:extLst>
      <p:ext uri="{BB962C8B-B14F-4D97-AF65-F5344CB8AC3E}">
        <p14:creationId xmlns:p14="http://schemas.microsoft.com/office/powerpoint/2010/main" val="35270358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2EE0F-1738-5444-8F28-3EEB2A3A976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9325448-EDC8-92EE-326E-7E6CD92EE659}"/>
              </a:ext>
            </a:extLst>
          </p:cNvPr>
          <p:cNvSpPr/>
          <p:nvPr/>
        </p:nvSpPr>
        <p:spPr>
          <a:xfrm>
            <a:off x="404037" y="272563"/>
            <a:ext cx="11461898" cy="63341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D3FEAFE-2A05-BEFE-FE64-24890A30FB0E}"/>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71D824AB-FD3C-0354-B623-371943298C6C}"/>
              </a:ext>
            </a:extLst>
          </p:cNvPr>
          <p:cNvGraphicFramePr>
            <a:graphicFrameLocks noGrp="1"/>
          </p:cNvGraphicFramePr>
          <p:nvPr>
            <p:ph idx="1"/>
            <p:extLst>
              <p:ext uri="{D42A27DB-BD31-4B8C-83A1-F6EECF244321}">
                <p14:modId xmlns:p14="http://schemas.microsoft.com/office/powerpoint/2010/main" val="4201791178"/>
              </p:ext>
            </p:extLst>
          </p:nvPr>
        </p:nvGraphicFramePr>
        <p:xfrm>
          <a:off x="357963" y="287079"/>
          <a:ext cx="11277600" cy="6325554"/>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825795">
                  <a:extLst>
                    <a:ext uri="{9D8B030D-6E8A-4147-A177-3AD203B41FA5}">
                      <a16:colId xmlns:a16="http://schemas.microsoft.com/office/drawing/2014/main" val="3888219350"/>
                    </a:ext>
                  </a:extLst>
                </a:gridCol>
                <a:gridCol w="1993605">
                  <a:extLst>
                    <a:ext uri="{9D8B030D-6E8A-4147-A177-3AD203B41FA5}">
                      <a16:colId xmlns:a16="http://schemas.microsoft.com/office/drawing/2014/main" val="1462906640"/>
                    </a:ext>
                  </a:extLst>
                </a:gridCol>
                <a:gridCol w="2819400">
                  <a:extLst>
                    <a:ext uri="{9D8B030D-6E8A-4147-A177-3AD203B41FA5}">
                      <a16:colId xmlns:a16="http://schemas.microsoft.com/office/drawing/2014/main" val="4090859996"/>
                    </a:ext>
                  </a:extLst>
                </a:gridCol>
              </a:tblGrid>
              <a:tr h="639614">
                <a:tc gridSpan="3">
                  <a:txBody>
                    <a:bodyPr/>
                    <a:lstStyle/>
                    <a:p>
                      <a:r>
                        <a:rPr lang="en-US" sz="2800" b="1" dirty="0"/>
                        <a:t>Department: </a:t>
                      </a:r>
                      <a:r>
                        <a:rPr lang="en-US" sz="2800" b="1" dirty="0">
                          <a:solidFill>
                            <a:srgbClr val="B78739"/>
                          </a:solidFill>
                        </a:rPr>
                        <a:t>Information Technology</a:t>
                      </a:r>
                    </a:p>
                  </a:txBody>
                  <a:tcPr anchor="ctr"/>
                </a:tc>
                <a:tc hMerge="1">
                  <a:txBody>
                    <a:bodyPr/>
                    <a:lstStyle/>
                    <a:p>
                      <a:endParaRPr dirty="0"/>
                    </a:p>
                  </a:txBody>
                  <a:tcPr/>
                </a:tc>
                <a:tc hMerge="1">
                  <a:txBody>
                    <a:bodyPr/>
                    <a:lstStyle/>
                    <a:p>
                      <a:r>
                        <a:rPr lang="en-US" sz="2800" b="1" dirty="0"/>
                        <a:t>Division: </a:t>
                      </a:r>
                      <a:r>
                        <a:rPr lang="en-US" sz="2800" b="1" dirty="0">
                          <a:solidFill>
                            <a:srgbClr val="B78739"/>
                          </a:solidFill>
                        </a:rPr>
                        <a:t>N/A</a:t>
                      </a:r>
                    </a:p>
                  </a:txBody>
                  <a:tcPr anchor="ctr"/>
                </a:tc>
                <a:tc gridSpan="2">
                  <a:txBody>
                    <a:bodyPr/>
                    <a:lstStyle/>
                    <a:p>
                      <a:r>
                        <a:rPr lang="en-US" sz="2800" b="1" dirty="0"/>
                        <a:t>Division: </a:t>
                      </a:r>
                      <a:r>
                        <a:rPr lang="en-US" sz="2800" b="1" dirty="0">
                          <a:solidFill>
                            <a:srgbClr val="B78739"/>
                          </a:solidFill>
                        </a:rPr>
                        <a:t>N/A</a:t>
                      </a:r>
                      <a:endParaRPr lang="en-US" dirty="0"/>
                    </a:p>
                  </a:txBody>
                  <a:tcPr anchor="ctr"/>
                </a:tc>
                <a:tc hMerge="1">
                  <a:txBody>
                    <a:bodyPr/>
                    <a:lstStyle/>
                    <a:p>
                      <a:endParaRPr dirty="0"/>
                    </a:p>
                  </a:txBody>
                  <a:tcPr/>
                </a:tc>
                <a:extLst>
                  <a:ext uri="{0D108BD9-81ED-4DB2-BD59-A6C34878D82A}">
                    <a16:rowId xmlns:a16="http://schemas.microsoft.com/office/drawing/2014/main" val="2000895093"/>
                  </a:ext>
                </a:extLst>
              </a:tr>
              <a:tr h="466172">
                <a:tc>
                  <a:txBody>
                    <a:bodyPr/>
                    <a:lstStyle/>
                    <a:p>
                      <a:r>
                        <a:rPr lang="en-US" sz="2200" b="1" dirty="0"/>
                        <a:t>Funding Source(s)</a:t>
                      </a:r>
                    </a:p>
                  </a:txBody>
                  <a:tcPr anchor="ctr"/>
                </a:tc>
                <a:tc gridSpan="2">
                  <a:txBody>
                    <a:bodyPr/>
                    <a:lstStyle/>
                    <a:p>
                      <a:r>
                        <a:rPr lang="en-US" sz="2200" b="1" dirty="0"/>
                        <a:t>General Fund</a:t>
                      </a:r>
                    </a:p>
                  </a:txBody>
                  <a:tcPr anchor="ctr"/>
                </a:tc>
                <a:tc hMerge="1">
                  <a:txBody>
                    <a:bodyPr/>
                    <a:lstStyle/>
                    <a:p>
                      <a:r>
                        <a:rPr lang="en-US" sz="2200" b="1" dirty="0"/>
                        <a:t># of FTEs</a:t>
                      </a:r>
                    </a:p>
                  </a:txBody>
                  <a:tcPr anchor="ctr"/>
                </a:tc>
                <a:tc>
                  <a:txBody>
                    <a:bodyPr/>
                    <a:lstStyle/>
                    <a:p>
                      <a:r>
                        <a:rPr lang="en-US" sz="2200" b="1" dirty="0"/>
                        <a:t># of FTEs</a:t>
                      </a:r>
                    </a:p>
                  </a:txBody>
                  <a:tcPr anchor="ctr"/>
                </a:tc>
                <a:tc>
                  <a:txBody>
                    <a:bodyPr/>
                    <a:lstStyle/>
                    <a:p>
                      <a:r>
                        <a:rPr lang="en-US" sz="2200" b="1" dirty="0"/>
                        <a:t>6 Full Time</a:t>
                      </a:r>
                    </a:p>
                  </a:txBody>
                  <a:tcPr anchor="ctr"/>
                </a:tc>
                <a:extLst>
                  <a:ext uri="{0D108BD9-81ED-4DB2-BD59-A6C34878D82A}">
                    <a16:rowId xmlns:a16="http://schemas.microsoft.com/office/drawing/2014/main" val="503865722"/>
                  </a:ext>
                </a:extLst>
              </a:tr>
              <a:tr h="526741">
                <a:tc gridSpan="5">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292771504"/>
                  </a:ext>
                </a:extLst>
              </a:tr>
              <a:tr h="526741">
                <a:tc>
                  <a:txBody>
                    <a:bodyPr/>
                    <a:lstStyle/>
                    <a:p>
                      <a:endParaRPr lang="en-US" sz="2200" b="1" dirty="0"/>
                    </a:p>
                  </a:txBody>
                  <a:tcPr anchor="ctr"/>
                </a:tc>
                <a:tc>
                  <a:txBody>
                    <a:bodyPr/>
                    <a:lstStyle/>
                    <a:p>
                      <a:pPr algn="ctr"/>
                      <a:r>
                        <a:rPr lang="en-US" sz="2200" b="1" dirty="0">
                          <a:solidFill>
                            <a:srgbClr val="104862"/>
                          </a:solidFill>
                        </a:rPr>
                        <a:t>FY 2024-2025</a:t>
                      </a:r>
                    </a:p>
                  </a:txBody>
                  <a:tcPr anchor="ctr"/>
                </a:tc>
                <a:tc gridSpan="2">
                  <a:txBody>
                    <a:bodyPr/>
                    <a:lstStyle/>
                    <a:p>
                      <a:pPr algn="ctr"/>
                      <a:r>
                        <a:rPr lang="en-US" sz="2200" b="1" dirty="0">
                          <a:solidFill>
                            <a:srgbClr val="104862"/>
                          </a:solidFill>
                        </a:rPr>
                        <a:t>FY 2025-2026</a:t>
                      </a:r>
                    </a:p>
                  </a:txBody>
                  <a:tcPr anchor="ctr"/>
                </a:tc>
                <a:tc hMerge="1">
                  <a:txBody>
                    <a:bodyPr/>
                    <a:lstStyle/>
                    <a:p>
                      <a:pPr algn="ctr"/>
                      <a:endParaRPr lang="en-US" sz="2200" b="1" dirty="0"/>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526741">
                <a:tc>
                  <a:txBody>
                    <a:bodyPr/>
                    <a:lstStyle/>
                    <a:p>
                      <a:pPr algn="r"/>
                      <a:r>
                        <a:rPr lang="en-US" sz="2200" b="1" dirty="0"/>
                        <a:t>Personnel</a:t>
                      </a:r>
                    </a:p>
                  </a:txBody>
                  <a:tcPr anchor="ctr"/>
                </a:tc>
                <a:tc>
                  <a:txBody>
                    <a:bodyPr/>
                    <a:lstStyle/>
                    <a:p>
                      <a:pPr algn="ctr"/>
                      <a:r>
                        <a:rPr lang="en-US" sz="2200" b="1" dirty="0"/>
                        <a:t>$530,428</a:t>
                      </a:r>
                    </a:p>
                  </a:txBody>
                  <a:tcPr anchor="ctr"/>
                </a:tc>
                <a:tc gridSpan="2">
                  <a:txBody>
                    <a:bodyPr/>
                    <a:lstStyle/>
                    <a:p>
                      <a:pPr algn="ctr"/>
                      <a:r>
                        <a:rPr lang="en-US" sz="2200" b="1" dirty="0"/>
                        <a:t>$629,789</a:t>
                      </a:r>
                    </a:p>
                  </a:txBody>
                  <a:tcPr anchor="ctr"/>
                </a:tc>
                <a:tc hMerge="1">
                  <a:txBody>
                    <a:bodyPr/>
                    <a:lstStyle/>
                    <a:p>
                      <a:endParaRPr lang="en-US" sz="2200" b="1" dirty="0"/>
                    </a:p>
                  </a:txBody>
                  <a:tcPr anchor="ctr"/>
                </a:tc>
                <a:tc>
                  <a:txBody>
                    <a:bodyPr/>
                    <a:lstStyle/>
                    <a:p>
                      <a:pPr algn="ctr"/>
                      <a:r>
                        <a:rPr lang="en-US" sz="2200" b="1" dirty="0"/>
                        <a:t>$99,361</a:t>
                      </a:r>
                    </a:p>
                  </a:txBody>
                  <a:tcPr anchor="ctr"/>
                </a:tc>
                <a:extLst>
                  <a:ext uri="{0D108BD9-81ED-4DB2-BD59-A6C34878D82A}">
                    <a16:rowId xmlns:a16="http://schemas.microsoft.com/office/drawing/2014/main" val="673936123"/>
                  </a:ext>
                </a:extLst>
              </a:tr>
              <a:tr h="526741">
                <a:tc>
                  <a:txBody>
                    <a:bodyPr/>
                    <a:lstStyle/>
                    <a:p>
                      <a:pPr algn="r"/>
                      <a:r>
                        <a:rPr lang="en-US" sz="2200" b="1" dirty="0"/>
                        <a:t>Operating</a:t>
                      </a:r>
                    </a:p>
                  </a:txBody>
                  <a:tcPr anchor="ctr"/>
                </a:tc>
                <a:tc>
                  <a:txBody>
                    <a:bodyPr/>
                    <a:lstStyle/>
                    <a:p>
                      <a:pPr algn="ctr"/>
                      <a:r>
                        <a:rPr lang="en-US" sz="2200" b="1" dirty="0"/>
                        <a:t>$1,150,238</a:t>
                      </a:r>
                    </a:p>
                  </a:txBody>
                  <a:tcPr anchor="ctr"/>
                </a:tc>
                <a:tc gridSpan="2">
                  <a:txBody>
                    <a:bodyPr/>
                    <a:lstStyle/>
                    <a:p>
                      <a:pPr algn="ctr"/>
                      <a:r>
                        <a:rPr lang="en-US" sz="2200" b="1" dirty="0"/>
                        <a:t>$1,356,708</a:t>
                      </a:r>
                    </a:p>
                  </a:txBody>
                  <a:tcPr anchor="ctr"/>
                </a:tc>
                <a:tc hMerge="1">
                  <a:txBody>
                    <a:bodyPr/>
                    <a:lstStyle/>
                    <a:p>
                      <a:endParaRPr lang="en-US" sz="2200" b="1" dirty="0"/>
                    </a:p>
                  </a:txBody>
                  <a:tcPr anchor="ctr"/>
                </a:tc>
                <a:tc>
                  <a:txBody>
                    <a:bodyPr/>
                    <a:lstStyle/>
                    <a:p>
                      <a:pPr algn="ctr"/>
                      <a:r>
                        <a:rPr lang="en-US" sz="2200" b="1" dirty="0"/>
                        <a:t>$206,470</a:t>
                      </a:r>
                    </a:p>
                  </a:txBody>
                  <a:tcPr anchor="ctr"/>
                </a:tc>
                <a:extLst>
                  <a:ext uri="{0D108BD9-81ED-4DB2-BD59-A6C34878D82A}">
                    <a16:rowId xmlns:a16="http://schemas.microsoft.com/office/drawing/2014/main" val="2756149601"/>
                  </a:ext>
                </a:extLst>
              </a:tr>
              <a:tr h="526741">
                <a:tc>
                  <a:txBody>
                    <a:bodyPr/>
                    <a:lstStyle/>
                    <a:p>
                      <a:pPr algn="r"/>
                      <a:r>
                        <a:rPr lang="en-US" sz="2200" b="1" dirty="0"/>
                        <a:t>Capital</a:t>
                      </a:r>
                    </a:p>
                  </a:txBody>
                  <a:tcPr anchor="ctr"/>
                </a:tc>
                <a:tc>
                  <a:txBody>
                    <a:bodyPr/>
                    <a:lstStyle/>
                    <a:p>
                      <a:pPr algn="ctr"/>
                      <a:r>
                        <a:rPr lang="en-US" sz="2200" b="1" dirty="0"/>
                        <a:t>$433,000</a:t>
                      </a:r>
                    </a:p>
                  </a:txBody>
                  <a:tcPr anchor="ctr"/>
                </a:tc>
                <a:tc gridSpan="2">
                  <a:txBody>
                    <a:bodyPr/>
                    <a:lstStyle/>
                    <a:p>
                      <a:pPr algn="ctr"/>
                      <a:r>
                        <a:rPr lang="en-US" sz="2200" b="1" dirty="0"/>
                        <a:t>$812,000</a:t>
                      </a:r>
                    </a:p>
                  </a:txBody>
                  <a:tcPr anchor="ctr"/>
                </a:tc>
                <a:tc hMerge="1">
                  <a:txBody>
                    <a:bodyPr/>
                    <a:lstStyle/>
                    <a:p>
                      <a:endParaRPr lang="en-US" sz="2200" b="1" dirty="0"/>
                    </a:p>
                  </a:txBody>
                  <a:tcPr anchor="ctr"/>
                </a:tc>
                <a:tc>
                  <a:txBody>
                    <a:bodyPr/>
                    <a:lstStyle/>
                    <a:p>
                      <a:pPr algn="ctr"/>
                      <a:r>
                        <a:rPr lang="en-US" sz="2200" b="1" dirty="0"/>
                        <a:t>$379,000</a:t>
                      </a:r>
                    </a:p>
                  </a:txBody>
                  <a:tcPr anchor="ctr"/>
                </a:tc>
                <a:extLst>
                  <a:ext uri="{0D108BD9-81ED-4DB2-BD59-A6C34878D82A}">
                    <a16:rowId xmlns:a16="http://schemas.microsoft.com/office/drawing/2014/main" val="317650478"/>
                  </a:ext>
                </a:extLst>
              </a:tr>
              <a:tr h="526741">
                <a:tc>
                  <a:txBody>
                    <a:bodyPr/>
                    <a:lstStyle/>
                    <a:p>
                      <a:pPr algn="r"/>
                      <a:r>
                        <a:rPr lang="en-US" sz="2200" b="1" dirty="0"/>
                        <a:t>Interfund Transfers</a:t>
                      </a:r>
                    </a:p>
                  </a:txBody>
                  <a:tcPr anchor="ctr"/>
                </a:tc>
                <a:tc>
                  <a:txBody>
                    <a:bodyPr/>
                    <a:lstStyle/>
                    <a:p>
                      <a:pPr algn="ctr"/>
                      <a:r>
                        <a:rPr lang="en-US" sz="2200" b="1" dirty="0"/>
                        <a:t>($1,921,867)</a:t>
                      </a:r>
                    </a:p>
                  </a:txBody>
                  <a:tcPr anchor="ctr"/>
                </a:tc>
                <a:tc gridSpan="2">
                  <a:txBody>
                    <a:bodyPr/>
                    <a:lstStyle/>
                    <a:p>
                      <a:pPr algn="ctr"/>
                      <a:r>
                        <a:rPr lang="en-US" sz="2200" b="1" dirty="0"/>
                        <a:t>$0</a:t>
                      </a:r>
                    </a:p>
                  </a:txBody>
                  <a:tcPr anchor="ctr"/>
                </a:tc>
                <a:tc hMerge="1">
                  <a:txBody>
                    <a:bodyPr/>
                    <a:lstStyle/>
                    <a:p>
                      <a:endParaRPr lang="en-US"/>
                    </a:p>
                  </a:txBody>
                  <a:tcPr/>
                </a:tc>
                <a:tc>
                  <a:txBody>
                    <a:bodyPr/>
                    <a:lstStyle/>
                    <a:p>
                      <a:pPr algn="ctr"/>
                      <a:r>
                        <a:rPr lang="en-US" sz="2200" b="1" dirty="0"/>
                        <a:t>($1,921,867)</a:t>
                      </a:r>
                    </a:p>
                  </a:txBody>
                  <a:tcPr anchor="ctr"/>
                </a:tc>
                <a:extLst>
                  <a:ext uri="{0D108BD9-81ED-4DB2-BD59-A6C34878D82A}">
                    <a16:rowId xmlns:a16="http://schemas.microsoft.com/office/drawing/2014/main" val="699554931"/>
                  </a:ext>
                </a:extLst>
              </a:tr>
              <a:tr h="526741">
                <a:tc>
                  <a:txBody>
                    <a:bodyPr/>
                    <a:lstStyle/>
                    <a:p>
                      <a:pPr algn="r"/>
                      <a:r>
                        <a:rPr lang="en-US" sz="2200" b="1" dirty="0"/>
                        <a:t>TOTAL</a:t>
                      </a:r>
                    </a:p>
                  </a:txBody>
                  <a:tcPr anchor="ctr"/>
                </a:tc>
                <a:tc>
                  <a:txBody>
                    <a:bodyPr/>
                    <a:lstStyle/>
                    <a:p>
                      <a:pPr algn="ctr"/>
                      <a:r>
                        <a:rPr lang="en-US" sz="2200" b="1" dirty="0"/>
                        <a:t>$191,797</a:t>
                      </a:r>
                    </a:p>
                  </a:txBody>
                  <a:tcPr anchor="ctr"/>
                </a:tc>
                <a:tc gridSpan="2">
                  <a:txBody>
                    <a:bodyPr/>
                    <a:lstStyle/>
                    <a:p>
                      <a:pPr algn="ctr"/>
                      <a:r>
                        <a:rPr lang="en-US" sz="2200" b="1" dirty="0"/>
                        <a:t>$2,798,497</a:t>
                      </a:r>
                    </a:p>
                  </a:txBody>
                  <a:tcPr anchor="ctr"/>
                </a:tc>
                <a:tc hMerge="1">
                  <a:txBody>
                    <a:bodyPr/>
                    <a:lstStyle/>
                    <a:p>
                      <a:endParaRPr lang="en-US" sz="2200" b="1" dirty="0"/>
                    </a:p>
                  </a:txBody>
                  <a:tcPr anchor="ctr"/>
                </a:tc>
                <a:tc>
                  <a:txBody>
                    <a:bodyPr/>
                    <a:lstStyle/>
                    <a:p>
                      <a:pPr algn="ctr"/>
                      <a:r>
                        <a:rPr lang="en-US" sz="2200" b="1" dirty="0"/>
                        <a:t>$2,606,700</a:t>
                      </a:r>
                    </a:p>
                  </a:txBody>
                  <a:tcPr anchor="ctr"/>
                </a:tc>
                <a:extLst>
                  <a:ext uri="{0D108BD9-81ED-4DB2-BD59-A6C34878D82A}">
                    <a16:rowId xmlns:a16="http://schemas.microsoft.com/office/drawing/2014/main" val="714096359"/>
                  </a:ext>
                </a:extLst>
              </a:tr>
              <a:tr h="526741">
                <a:tc gridSpan="5">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124250917"/>
                  </a:ext>
                </a:extLst>
              </a:tr>
              <a:tr h="526741">
                <a:tc gridSpan="5">
                  <a:txBody>
                    <a:bodyPr/>
                    <a:lstStyle/>
                    <a:p>
                      <a:r>
                        <a:rPr lang="en-US" sz="2000" dirty="0">
                          <a:latin typeface="Arial" panose="020B0604020202020204" pitchFamily="34" charset="0"/>
                          <a:cs typeface="Arial" panose="020B0604020202020204" pitchFamily="34" charset="0"/>
                        </a:rPr>
                        <a:t>Eliminated negative Interfund Transfer using cost allocation model.  Placed all technology platforms into IT budget (HRMS, ERP, Bartow.net). Continued funding for Innovation Fund.  Institute lease laptop program.</a:t>
                      </a:r>
                      <a:endParaRPr lang="en-US" sz="2000"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31422675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4D37B-9D36-7E20-4FCF-52E59148B47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5E66DBA-49AA-F876-1631-C518FEE9BF4C}"/>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71408-432A-8D8F-C311-5F0991CD661D}"/>
              </a:ext>
            </a:extLst>
          </p:cNvPr>
          <p:cNvSpPr>
            <a:spLocks noGrp="1"/>
          </p:cNvSpPr>
          <p:nvPr>
            <p:ph type="title"/>
          </p:nvPr>
        </p:nvSpPr>
        <p:spPr>
          <a:xfrm>
            <a:off x="838200" y="365126"/>
            <a:ext cx="9943214" cy="999996"/>
          </a:xfrm>
        </p:spPr>
        <p:txBody>
          <a:bodyPr>
            <a:normAutofit fontScale="90000"/>
          </a:bodyPr>
          <a:lstStyle/>
          <a:p>
            <a:r>
              <a:rPr lang="en-US" sz="4000" b="1" dirty="0">
                <a:solidFill>
                  <a:srgbClr val="104862"/>
                </a:solidFill>
              </a:rPr>
              <a:t>Major Initiatives – Information Technology</a:t>
            </a:r>
          </a:p>
        </p:txBody>
      </p:sp>
      <p:sp>
        <p:nvSpPr>
          <p:cNvPr id="3" name="Content Placeholder 2">
            <a:extLst>
              <a:ext uri="{FF2B5EF4-FFF2-40B4-BE49-F238E27FC236}">
                <a16:creationId xmlns:a16="http://schemas.microsoft.com/office/drawing/2014/main" id="{CB5DCAE0-60B4-90A5-DDC7-DC9D48AB0475}"/>
              </a:ext>
            </a:extLst>
          </p:cNvPr>
          <p:cNvSpPr>
            <a:spLocks noGrp="1"/>
          </p:cNvSpPr>
          <p:nvPr>
            <p:ph idx="1"/>
          </p:nvPr>
        </p:nvSpPr>
        <p:spPr>
          <a:xfrm>
            <a:off x="595424" y="1459465"/>
            <a:ext cx="10843436" cy="5033409"/>
          </a:xfrm>
        </p:spPr>
        <p:txBody>
          <a:bodyPr>
            <a:noAutofit/>
          </a:bodyPr>
          <a:lstStyle/>
          <a:p>
            <a:pPr marL="0" indent="0">
              <a:lnSpc>
                <a:spcPct val="100000"/>
              </a:lnSpc>
              <a:spcBef>
                <a:spcPts val="0"/>
              </a:spcBef>
              <a:buNone/>
            </a:pPr>
            <a:r>
              <a:rPr lang="en-US" sz="2200" b="1" dirty="0">
                <a:solidFill>
                  <a:srgbClr val="275791"/>
                </a:solidFill>
              </a:rPr>
              <a:t>FY24-25</a:t>
            </a:r>
          </a:p>
          <a:p>
            <a:pPr>
              <a:lnSpc>
                <a:spcPct val="100000"/>
              </a:lnSpc>
              <a:spcBef>
                <a:spcPts val="0"/>
              </a:spcBef>
            </a:pPr>
            <a:r>
              <a:rPr lang="en-US" sz="2200" b="1" dirty="0">
                <a:solidFill>
                  <a:srgbClr val="104862"/>
                </a:solidFill>
              </a:rPr>
              <a:t>Technology Project (Carry Forward): </a:t>
            </a:r>
            <a:r>
              <a:rPr lang="en-US" sz="2200" dirty="0"/>
              <a:t>Develop a Plan for Technology Friendly Conference Spaces</a:t>
            </a:r>
          </a:p>
          <a:p>
            <a:pPr>
              <a:lnSpc>
                <a:spcPct val="100000"/>
              </a:lnSpc>
              <a:spcBef>
                <a:spcPts val="0"/>
              </a:spcBef>
            </a:pPr>
            <a:r>
              <a:rPr lang="en-US" sz="2200" b="1" dirty="0">
                <a:solidFill>
                  <a:srgbClr val="104862"/>
                </a:solidFill>
              </a:rPr>
              <a:t>Technology Project Innovation Fund: </a:t>
            </a:r>
            <a:r>
              <a:rPr lang="en-US" sz="2200" dirty="0"/>
              <a:t>Laptop Program | Completed by September 2025</a:t>
            </a:r>
          </a:p>
          <a:p>
            <a:pPr>
              <a:lnSpc>
                <a:spcPct val="100000"/>
              </a:lnSpc>
              <a:spcBef>
                <a:spcPts val="0"/>
              </a:spcBef>
            </a:pPr>
            <a:r>
              <a:rPr lang="en-US" sz="2200" b="1" dirty="0">
                <a:solidFill>
                  <a:srgbClr val="104862"/>
                </a:solidFill>
              </a:rPr>
              <a:t>Technology Project: </a:t>
            </a:r>
            <a:r>
              <a:rPr lang="en-US" sz="2200" dirty="0" err="1"/>
              <a:t>Laserfische</a:t>
            </a:r>
            <a:r>
              <a:rPr lang="en-US" sz="2200" dirty="0"/>
              <a:t> Upgrade | Completed by September 2025</a:t>
            </a:r>
          </a:p>
          <a:p>
            <a:pPr>
              <a:lnSpc>
                <a:spcPct val="100000"/>
              </a:lnSpc>
              <a:spcBef>
                <a:spcPts val="0"/>
              </a:spcBef>
            </a:pPr>
            <a:r>
              <a:rPr lang="en-US" sz="2200" b="1" dirty="0">
                <a:solidFill>
                  <a:srgbClr val="104862"/>
                </a:solidFill>
              </a:rPr>
              <a:t>Technology Project Innovation Fund: </a:t>
            </a:r>
            <a:r>
              <a:rPr lang="en-US" sz="2200" dirty="0"/>
              <a:t>Public Safety Applications for Citizen Complaints | Launched May 2025</a:t>
            </a:r>
          </a:p>
          <a:p>
            <a:pPr>
              <a:lnSpc>
                <a:spcPct val="100000"/>
              </a:lnSpc>
              <a:spcBef>
                <a:spcPts val="0"/>
              </a:spcBef>
            </a:pPr>
            <a:r>
              <a:rPr lang="en-US" sz="2200" b="1" dirty="0">
                <a:solidFill>
                  <a:srgbClr val="104862"/>
                </a:solidFill>
              </a:rPr>
              <a:t>CIP Technology Project</a:t>
            </a:r>
            <a:r>
              <a:rPr lang="en-US" sz="2200" dirty="0"/>
              <a:t>: Work Order Asset Management System | Multi-year project in progress</a:t>
            </a:r>
          </a:p>
          <a:p>
            <a:pPr marL="0" indent="0">
              <a:lnSpc>
                <a:spcPct val="100000"/>
              </a:lnSpc>
              <a:spcBef>
                <a:spcPts val="0"/>
              </a:spcBef>
              <a:buNone/>
            </a:pPr>
            <a:r>
              <a:rPr lang="en-US" sz="2200" b="1" dirty="0">
                <a:solidFill>
                  <a:srgbClr val="275791"/>
                </a:solidFill>
              </a:rPr>
              <a:t>FY25-26</a:t>
            </a:r>
          </a:p>
          <a:p>
            <a:pPr>
              <a:lnSpc>
                <a:spcPct val="100000"/>
              </a:lnSpc>
              <a:spcBef>
                <a:spcPts val="0"/>
              </a:spcBef>
            </a:pPr>
            <a:r>
              <a:rPr lang="en-US" sz="2200" b="1" dirty="0">
                <a:solidFill>
                  <a:srgbClr val="104862"/>
                </a:solidFill>
              </a:rPr>
              <a:t>Technology Project: </a:t>
            </a:r>
            <a:r>
              <a:rPr lang="en-US" sz="2200" dirty="0"/>
              <a:t>Commission Chambers Audio/Visual</a:t>
            </a:r>
          </a:p>
          <a:p>
            <a:pPr>
              <a:lnSpc>
                <a:spcPct val="100000"/>
              </a:lnSpc>
              <a:spcBef>
                <a:spcPts val="0"/>
              </a:spcBef>
            </a:pPr>
            <a:r>
              <a:rPr lang="en-US" sz="2200" b="1" dirty="0">
                <a:solidFill>
                  <a:srgbClr val="104862"/>
                </a:solidFill>
              </a:rPr>
              <a:t>Technology Project: </a:t>
            </a:r>
            <a:r>
              <a:rPr lang="en-US" sz="2200" dirty="0"/>
              <a:t>City Hall Security</a:t>
            </a:r>
          </a:p>
          <a:p>
            <a:pPr>
              <a:lnSpc>
                <a:spcPct val="100000"/>
              </a:lnSpc>
              <a:spcBef>
                <a:spcPts val="0"/>
              </a:spcBef>
            </a:pPr>
            <a:r>
              <a:rPr lang="en-US" sz="2200" b="1" dirty="0">
                <a:solidFill>
                  <a:srgbClr val="104862"/>
                </a:solidFill>
              </a:rPr>
              <a:t>Technology Project: </a:t>
            </a:r>
            <a:r>
              <a:rPr lang="en-US" sz="2200" dirty="0"/>
              <a:t>Indoor </a:t>
            </a:r>
            <a:r>
              <a:rPr lang="en-US" sz="2200" dirty="0" err="1"/>
              <a:t>Wifi</a:t>
            </a:r>
            <a:r>
              <a:rPr lang="en-US" sz="2200" dirty="0"/>
              <a:t> Access Point Refresh</a:t>
            </a:r>
          </a:p>
          <a:p>
            <a:pPr>
              <a:lnSpc>
                <a:spcPct val="100000"/>
              </a:lnSpc>
              <a:spcBef>
                <a:spcPts val="0"/>
              </a:spcBef>
            </a:pPr>
            <a:r>
              <a:rPr lang="en-US" sz="2200" b="1" dirty="0">
                <a:solidFill>
                  <a:srgbClr val="104862"/>
                </a:solidFill>
              </a:rPr>
              <a:t>Technology Project: </a:t>
            </a:r>
            <a:r>
              <a:rPr lang="en-US" sz="2200" dirty="0"/>
              <a:t>Network Rack Rebuilds</a:t>
            </a:r>
          </a:p>
        </p:txBody>
      </p:sp>
    </p:spTree>
    <p:extLst>
      <p:ext uri="{BB962C8B-B14F-4D97-AF65-F5344CB8AC3E}">
        <p14:creationId xmlns:p14="http://schemas.microsoft.com/office/powerpoint/2010/main" val="39118863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A837-B812-4D6F-4A6B-DCD78918104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A603F89-13D6-55C6-2B13-961E1A57CDD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43980"/>
            <a:ext cx="10905066" cy="3770037"/>
          </a:xfrm>
          <a:prstGeom prst="rect">
            <a:avLst/>
          </a:prstGeom>
        </p:spPr>
      </p:pic>
    </p:spTree>
    <p:extLst>
      <p:ext uri="{BB962C8B-B14F-4D97-AF65-F5344CB8AC3E}">
        <p14:creationId xmlns:p14="http://schemas.microsoft.com/office/powerpoint/2010/main" val="42944738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531F7-991B-3B11-0F7D-E99653F742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1C92075-2C21-C5AA-DFB0-58FC4A35B527}"/>
              </a:ext>
            </a:extLst>
          </p:cNvPr>
          <p:cNvSpPr>
            <a:spLocks noGrp="1"/>
          </p:cNvSpPr>
          <p:nvPr>
            <p:ph type="title"/>
          </p:nvPr>
        </p:nvSpPr>
        <p:spPr/>
        <p:txBody>
          <a:bodyPr/>
          <a:lstStyle/>
          <a:p>
            <a:r>
              <a:rPr lang="en-US" b="1" dirty="0">
                <a:solidFill>
                  <a:srgbClr val="104862"/>
                </a:solidFill>
              </a:rPr>
              <a:t>Parks, Recreation and Cultural Arts</a:t>
            </a:r>
          </a:p>
        </p:txBody>
      </p:sp>
      <p:graphicFrame>
        <p:nvGraphicFramePr>
          <p:cNvPr id="2" name="Content Placeholder 1">
            <a:extLst>
              <a:ext uri="{FF2B5EF4-FFF2-40B4-BE49-F238E27FC236}">
                <a16:creationId xmlns:a16="http://schemas.microsoft.com/office/drawing/2014/main" id="{46D87F7B-2E71-2C79-AAF6-A3B835CC678B}"/>
              </a:ext>
            </a:extLst>
          </p:cNvPr>
          <p:cNvGraphicFramePr>
            <a:graphicFrameLocks noGrp="1"/>
          </p:cNvGraphicFramePr>
          <p:nvPr>
            <p:ph idx="1"/>
            <p:extLst>
              <p:ext uri="{D42A27DB-BD31-4B8C-83A1-F6EECF244321}">
                <p14:modId xmlns:p14="http://schemas.microsoft.com/office/powerpoint/2010/main" val="1029569421"/>
              </p:ext>
            </p:extLst>
          </p:nvPr>
        </p:nvGraphicFramePr>
        <p:xfrm>
          <a:off x="838200" y="1590675"/>
          <a:ext cx="10515600" cy="31699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rPr>
                        <a:t>Vision</a:t>
                      </a:r>
                    </a:p>
                  </a:txBody>
                  <a:tcPr anchor="ctr"/>
                </a:tc>
                <a:tc>
                  <a:txBody>
                    <a:bodyPr/>
                    <a:lstStyle/>
                    <a:p>
                      <a:pPr algn="ctr"/>
                      <a:r>
                        <a:rPr lang="en-US" sz="2800" b="1" dirty="0"/>
                        <a:t>Mission</a:t>
                      </a:r>
                      <a:endParaRPr lang="en-US" sz="2800" b="1" dirty="0">
                        <a:solidFill>
                          <a:srgbClr val="B78739"/>
                        </a:solidFill>
                      </a:endParaRPr>
                    </a:p>
                  </a:txBody>
                  <a:tcPr anchor="ctr"/>
                </a:tc>
                <a:extLst>
                  <a:ext uri="{0D108BD9-81ED-4DB2-BD59-A6C34878D82A}">
                    <a16:rowId xmlns:a16="http://schemas.microsoft.com/office/drawing/2014/main" val="2000895093"/>
                  </a:ext>
                </a:extLst>
              </a:tr>
              <a:tr h="344114">
                <a:tc>
                  <a:txBody>
                    <a:bodyPr/>
                    <a:lstStyle/>
                    <a:p>
                      <a:r>
                        <a:rPr lang="en-US" sz="2400" dirty="0"/>
                        <a:t>Bartow is a vibrant community where all residents and visitors enjoy enriching recreational opportunities, well-maintained parks, and diverse cultural experiences that inspire healthy, active lifestyles and enhance overall quality of life.</a:t>
                      </a:r>
                      <a:endParaRPr lang="en-US" sz="2200" b="1" dirty="0"/>
                    </a:p>
                  </a:txBody>
                  <a:tcPr anchor="ctr"/>
                </a:tc>
                <a:tc>
                  <a:txBody>
                    <a:bodyPr/>
                    <a:lstStyle/>
                    <a:p>
                      <a:r>
                        <a:rPr lang="en-US" sz="2400" dirty="0"/>
                        <a:t>City of Bartow Parks, Recreation and Cultural Arts Departments strives to promote passive and active recreational services, parks, and facilities that enrich the lives of all residents and visitors and promotes opportunities for a healthy lifestyle. </a:t>
                      </a:r>
                      <a:endParaRPr lang="en-US" sz="2200" b="0" dirty="0"/>
                    </a:p>
                  </a:txBody>
                  <a:tcPr anchor="ctr"/>
                </a:tc>
                <a:extLst>
                  <a:ext uri="{0D108BD9-81ED-4DB2-BD59-A6C34878D82A}">
                    <a16:rowId xmlns:a16="http://schemas.microsoft.com/office/drawing/2014/main" val="503865722"/>
                  </a:ext>
                </a:extLst>
              </a:tr>
            </a:tbl>
          </a:graphicData>
        </a:graphic>
      </p:graphicFrame>
    </p:spTree>
    <p:extLst>
      <p:ext uri="{BB962C8B-B14F-4D97-AF65-F5344CB8AC3E}">
        <p14:creationId xmlns:p14="http://schemas.microsoft.com/office/powerpoint/2010/main" val="19660574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1F218-735A-C173-B2E0-98DDDC14545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3BCCF3E-7B5B-CD34-2055-4227FAB3C2D7}"/>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C60EE3F-EEF2-678E-4036-EEE1856EF092}"/>
              </a:ext>
            </a:extLst>
          </p:cNvPr>
          <p:cNvSpPr>
            <a:spLocks noGrp="1"/>
          </p:cNvSpPr>
          <p:nvPr>
            <p:ph type="title"/>
          </p:nvPr>
        </p:nvSpPr>
        <p:spPr/>
        <p:txBody>
          <a:bodyPr/>
          <a:lstStyle/>
          <a:p>
            <a:r>
              <a:rPr lang="en-US" b="1" dirty="0">
                <a:solidFill>
                  <a:srgbClr val="104862"/>
                </a:solidFill>
              </a:rPr>
              <a:t>Parks, Recreation and Cultural Arts</a:t>
            </a:r>
          </a:p>
        </p:txBody>
      </p:sp>
      <p:graphicFrame>
        <p:nvGraphicFramePr>
          <p:cNvPr id="2" name="Content Placeholder 1">
            <a:extLst>
              <a:ext uri="{FF2B5EF4-FFF2-40B4-BE49-F238E27FC236}">
                <a16:creationId xmlns:a16="http://schemas.microsoft.com/office/drawing/2014/main" id="{9990CA1F-EBFA-A3D9-057F-4F021EC9EF1C}"/>
              </a:ext>
            </a:extLst>
          </p:cNvPr>
          <p:cNvGraphicFramePr>
            <a:graphicFrameLocks noGrp="1"/>
          </p:cNvGraphicFramePr>
          <p:nvPr>
            <p:ph idx="1"/>
            <p:extLst>
              <p:ext uri="{D42A27DB-BD31-4B8C-83A1-F6EECF244321}">
                <p14:modId xmlns:p14="http://schemas.microsoft.com/office/powerpoint/2010/main" val="1112822888"/>
              </p:ext>
            </p:extLst>
          </p:nvPr>
        </p:nvGraphicFramePr>
        <p:xfrm>
          <a:off x="838200" y="1590675"/>
          <a:ext cx="10515600" cy="484632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algn="l"/>
                      <a:r>
                        <a:rPr lang="en-US" sz="2200" b="1" dirty="0">
                          <a:solidFill>
                            <a:srgbClr val="B78739"/>
                          </a:solidFill>
                        </a:rPr>
                        <a:t>Department Goals</a:t>
                      </a:r>
                    </a:p>
                  </a:txBody>
                  <a:tcPr anchor="ctr">
                    <a:solidFill>
                      <a:schemeClr val="accent1">
                        <a:lumMod val="75000"/>
                      </a:schemeClr>
                    </a:solidFill>
                  </a:tcPr>
                </a:tc>
                <a:extLst>
                  <a:ext uri="{0D108BD9-81ED-4DB2-BD59-A6C34878D82A}">
                    <a16:rowId xmlns:a16="http://schemas.microsoft.com/office/drawing/2014/main" val="3141615551"/>
                  </a:ext>
                </a:extLst>
              </a:tr>
              <a:tr h="388824">
                <a:tc>
                  <a:txBody>
                    <a:bodyPr/>
                    <a:lstStyle/>
                    <a:p>
                      <a:pPr marL="342900" indent="-342900" algn="l">
                        <a:buFont typeface="Arial" panose="020B0604020202020204" pitchFamily="34" charset="0"/>
                        <a:buChar char="•"/>
                      </a:pPr>
                      <a:r>
                        <a:rPr lang="en-US" sz="2200" b="0" dirty="0">
                          <a:solidFill>
                            <a:srgbClr val="104862"/>
                          </a:solidFill>
                        </a:rPr>
                        <a:t>Meet Customer Expectations/Satisfaction</a:t>
                      </a:r>
                    </a:p>
                    <a:p>
                      <a:pPr marL="342900" indent="-342900" algn="l">
                        <a:buFont typeface="Arial" panose="020B0604020202020204" pitchFamily="34" charset="0"/>
                        <a:buChar char="•"/>
                      </a:pPr>
                      <a:r>
                        <a:rPr lang="en-US" sz="2200" b="0" dirty="0">
                          <a:solidFill>
                            <a:srgbClr val="104862"/>
                          </a:solidFill>
                        </a:rPr>
                        <a:t>Strengthen Community Connections and Engagement</a:t>
                      </a:r>
                    </a:p>
                    <a:p>
                      <a:pPr marL="342900" indent="-342900" algn="l">
                        <a:buFont typeface="Arial" panose="020B0604020202020204" pitchFamily="34" charset="0"/>
                        <a:buChar char="•"/>
                      </a:pPr>
                      <a:r>
                        <a:rPr lang="en-US" sz="2200" b="0" dirty="0">
                          <a:solidFill>
                            <a:srgbClr val="104862"/>
                          </a:solidFill>
                        </a:rPr>
                        <a:t>Promote Well-being and Quality of Life (both Physical and Mental)</a:t>
                      </a:r>
                    </a:p>
                    <a:p>
                      <a:pPr marL="342900" indent="-342900" algn="l">
                        <a:buFont typeface="Arial" panose="020B0604020202020204" pitchFamily="34" charset="0"/>
                        <a:buChar char="•"/>
                      </a:pPr>
                      <a:r>
                        <a:rPr lang="en-US" sz="2200" b="0" dirty="0">
                          <a:solidFill>
                            <a:srgbClr val="104862"/>
                          </a:solidFill>
                        </a:rPr>
                        <a:t>High Performing Team that is Efficient and Effective</a:t>
                      </a:r>
                    </a:p>
                    <a:p>
                      <a:pPr marL="342900" indent="-342900" algn="l">
                        <a:buFont typeface="Arial" panose="020B0604020202020204" pitchFamily="34" charset="0"/>
                        <a:buChar char="•"/>
                      </a:pPr>
                      <a:r>
                        <a:rPr lang="en-US" sz="2200" b="0" dirty="0">
                          <a:solidFill>
                            <a:srgbClr val="104862"/>
                          </a:solidFill>
                        </a:rPr>
                        <a:t>Fostering Lifelong Learning</a:t>
                      </a:r>
                    </a:p>
                  </a:txBody>
                  <a:tcPr anchor="ctr">
                    <a:solidFill>
                      <a:srgbClr val="E7EAED"/>
                    </a:solidFill>
                  </a:tcPr>
                </a:tc>
                <a:extLst>
                  <a:ext uri="{0D108BD9-81ED-4DB2-BD59-A6C34878D82A}">
                    <a16:rowId xmlns:a16="http://schemas.microsoft.com/office/drawing/2014/main" val="2292771504"/>
                  </a:ext>
                </a:extLst>
              </a:tr>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rPr>
                        <a:t>Summary of Services</a:t>
                      </a:r>
                      <a:endParaRPr lang="en-US" sz="22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r>
                        <a:rPr lang="en-US" sz="2000" b="1" dirty="0"/>
                        <a:t>Facilities:</a:t>
                      </a:r>
                      <a:r>
                        <a:rPr lang="en-US" sz="2000" dirty="0"/>
                        <a:t> Rentals and Recreational Uses</a:t>
                      </a:r>
                    </a:p>
                    <a:p>
                      <a:r>
                        <a:rPr lang="en-US" sz="2000" b="1" dirty="0"/>
                        <a:t>Athletic Programming:</a:t>
                      </a:r>
                      <a:r>
                        <a:rPr lang="en-US" sz="2000" dirty="0"/>
                        <a:t> Youth and Adult Basketball, Contracted Youth Sports Leagues, Bartow Sports Complex for High Quality Tournaments </a:t>
                      </a:r>
                    </a:p>
                    <a:p>
                      <a:r>
                        <a:rPr lang="en-US" sz="2000" b="1" dirty="0"/>
                        <a:t>Community Events: </a:t>
                      </a:r>
                      <a:r>
                        <a:rPr lang="en-US" sz="2000" dirty="0"/>
                        <a:t>Blarney Duathlon, Father/Daughter &amp; Mother/Son Events, July 4th Fireworks, Athletics Skills Competitions</a:t>
                      </a:r>
                    </a:p>
                    <a:p>
                      <a:r>
                        <a:rPr lang="en-US" sz="2000" b="1" dirty="0"/>
                        <a:t>Senior Programming:</a:t>
                      </a:r>
                      <a:r>
                        <a:rPr lang="en-US" sz="2000" dirty="0"/>
                        <a:t> Line Dancing &amp; Seniors on the Move</a:t>
                      </a:r>
                    </a:p>
                    <a:p>
                      <a:r>
                        <a:rPr lang="en-US" sz="2000" b="1" dirty="0"/>
                        <a:t>Health and Wellness:</a:t>
                      </a:r>
                      <a:r>
                        <a:rPr lang="en-US" sz="2000" dirty="0"/>
                        <a:t> Well Care Dance Fit Class, Community Garden </a:t>
                      </a:r>
                      <a:endParaRPr lang="en-US" sz="2000" b="0" dirty="0"/>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29119742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D4B03-1BE4-BCDE-082C-44E1550E982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C059225-2736-9442-6C88-2DD88E93AF9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43980"/>
            <a:ext cx="10905066" cy="3770037"/>
          </a:xfrm>
          <a:prstGeom prst="rect">
            <a:avLst/>
          </a:prstGeom>
        </p:spPr>
      </p:pic>
    </p:spTree>
    <p:extLst>
      <p:ext uri="{BB962C8B-B14F-4D97-AF65-F5344CB8AC3E}">
        <p14:creationId xmlns:p14="http://schemas.microsoft.com/office/powerpoint/2010/main" val="23097439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692E2-E91E-1DD1-C540-97B6C107F32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9070275-84A2-7039-DD2F-B7C516509E97}"/>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3D17A4A-6AF1-DB2B-47FA-70C16F32F81E}"/>
              </a:ext>
            </a:extLst>
          </p:cNvPr>
          <p:cNvSpPr>
            <a:spLocks noGrp="1"/>
          </p:cNvSpPr>
          <p:nvPr>
            <p:ph type="title"/>
          </p:nvPr>
        </p:nvSpPr>
        <p:spPr/>
        <p:txBody>
          <a:bodyPr/>
          <a:lstStyle/>
          <a:p>
            <a:r>
              <a:rPr lang="en-US" b="1" dirty="0">
                <a:solidFill>
                  <a:srgbClr val="104862"/>
                </a:solidFill>
              </a:rPr>
              <a:t>Golf Course and Mulligans</a:t>
            </a:r>
          </a:p>
        </p:txBody>
      </p:sp>
      <p:graphicFrame>
        <p:nvGraphicFramePr>
          <p:cNvPr id="2" name="Content Placeholder 1">
            <a:extLst>
              <a:ext uri="{FF2B5EF4-FFF2-40B4-BE49-F238E27FC236}">
                <a16:creationId xmlns:a16="http://schemas.microsoft.com/office/drawing/2014/main" id="{F8611021-4382-5948-2C67-173ED3B06F5A}"/>
              </a:ext>
            </a:extLst>
          </p:cNvPr>
          <p:cNvGraphicFramePr>
            <a:graphicFrameLocks noGrp="1"/>
          </p:cNvGraphicFramePr>
          <p:nvPr>
            <p:ph idx="1"/>
            <p:extLst>
              <p:ext uri="{D42A27DB-BD31-4B8C-83A1-F6EECF244321}">
                <p14:modId xmlns:p14="http://schemas.microsoft.com/office/powerpoint/2010/main" val="1242653578"/>
              </p:ext>
            </p:extLst>
          </p:nvPr>
        </p:nvGraphicFramePr>
        <p:xfrm>
          <a:off x="838200" y="1590675"/>
          <a:ext cx="10515600" cy="484632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algn="l"/>
                      <a:r>
                        <a:rPr lang="en-US" sz="2200" b="1" dirty="0">
                          <a:solidFill>
                            <a:srgbClr val="B78739"/>
                          </a:solidFill>
                        </a:rPr>
                        <a:t>Division Goals</a:t>
                      </a:r>
                    </a:p>
                  </a:txBody>
                  <a:tcPr anchor="ctr">
                    <a:solidFill>
                      <a:schemeClr val="accent1">
                        <a:lumMod val="75000"/>
                      </a:schemeClr>
                    </a:solidFill>
                  </a:tcPr>
                </a:tc>
                <a:extLst>
                  <a:ext uri="{0D108BD9-81ED-4DB2-BD59-A6C34878D82A}">
                    <a16:rowId xmlns:a16="http://schemas.microsoft.com/office/drawing/2014/main" val="3141615551"/>
                  </a:ext>
                </a:extLst>
              </a:tr>
              <a:tr h="388824">
                <a:tc>
                  <a:txBody>
                    <a:bodyPr/>
                    <a:lstStyle/>
                    <a:p>
                      <a:pPr marL="342900" indent="-342900" algn="l">
                        <a:buFont typeface="Arial" panose="020B0604020202020204" pitchFamily="34" charset="0"/>
                        <a:buChar char="•"/>
                      </a:pPr>
                      <a:r>
                        <a:rPr lang="en-US" sz="2200" b="0" dirty="0">
                          <a:solidFill>
                            <a:srgbClr val="104862"/>
                          </a:solidFill>
                        </a:rPr>
                        <a:t>Continue Reducing Subsidy Towards both the Golf Course and Mulligans</a:t>
                      </a:r>
                    </a:p>
                    <a:p>
                      <a:pPr marL="342900" indent="-342900" algn="l">
                        <a:buFont typeface="Arial" panose="020B0604020202020204" pitchFamily="34" charset="0"/>
                        <a:buChar char="•"/>
                      </a:pPr>
                      <a:r>
                        <a:rPr lang="en-US" sz="2200" b="0" dirty="0">
                          <a:solidFill>
                            <a:srgbClr val="104862"/>
                          </a:solidFill>
                        </a:rPr>
                        <a:t>Defend Our Title of Best Gold Course in the Community Choice Awards of Polk County</a:t>
                      </a:r>
                    </a:p>
                    <a:p>
                      <a:pPr marL="342900" indent="-342900" algn="l">
                        <a:buFont typeface="Arial" panose="020B0604020202020204" pitchFamily="34" charset="0"/>
                        <a:buChar char="•"/>
                      </a:pPr>
                      <a:r>
                        <a:rPr lang="en-US" sz="2200" b="0" dirty="0">
                          <a:solidFill>
                            <a:srgbClr val="104862"/>
                          </a:solidFill>
                        </a:rPr>
                        <a:t>Become One of the Top Places to Eat, Drink, Shop and Golf in Polk County</a:t>
                      </a:r>
                    </a:p>
                    <a:p>
                      <a:pPr marL="342900" indent="-342900" algn="l">
                        <a:buFont typeface="Arial" panose="020B0604020202020204" pitchFamily="34" charset="0"/>
                        <a:buChar char="•"/>
                      </a:pPr>
                      <a:r>
                        <a:rPr lang="en-US" sz="2200" b="0" dirty="0">
                          <a:solidFill>
                            <a:srgbClr val="104862"/>
                          </a:solidFill>
                        </a:rPr>
                        <a:t>Continuing Excellent Customer Service</a:t>
                      </a:r>
                    </a:p>
                    <a:p>
                      <a:pPr marL="342900" indent="-342900" algn="l">
                        <a:buFont typeface="Arial" panose="020B0604020202020204" pitchFamily="34" charset="0"/>
                        <a:buChar char="•"/>
                      </a:pPr>
                      <a:r>
                        <a:rPr lang="en-US" sz="2200" b="0" dirty="0">
                          <a:solidFill>
                            <a:srgbClr val="104862"/>
                          </a:solidFill>
                        </a:rPr>
                        <a:t>Increase Program Participation</a:t>
                      </a:r>
                    </a:p>
                  </a:txBody>
                  <a:tcPr anchor="ctr">
                    <a:solidFill>
                      <a:srgbClr val="E7EAED"/>
                    </a:solidFill>
                  </a:tcPr>
                </a:tc>
                <a:extLst>
                  <a:ext uri="{0D108BD9-81ED-4DB2-BD59-A6C34878D82A}">
                    <a16:rowId xmlns:a16="http://schemas.microsoft.com/office/drawing/2014/main" val="2292771504"/>
                  </a:ext>
                </a:extLst>
              </a:tr>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B78739"/>
                          </a:solidFill>
                        </a:rPr>
                        <a:t>Summary of Services</a:t>
                      </a:r>
                      <a:endParaRPr lang="en-US" sz="20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r>
                        <a:rPr lang="en-US" sz="2000" dirty="0"/>
                        <a:t>Deliver exceptional quality of life by offering: </a:t>
                      </a:r>
                    </a:p>
                    <a:p>
                      <a:pPr marL="342900" indent="-342900">
                        <a:buFont typeface="Arial" panose="020B0604020202020204" pitchFamily="34" charset="0"/>
                        <a:buChar char="•"/>
                      </a:pPr>
                      <a:r>
                        <a:rPr lang="en-US" sz="2000" dirty="0"/>
                        <a:t>Golf for all ages</a:t>
                      </a:r>
                    </a:p>
                    <a:p>
                      <a:pPr marL="342900" indent="-342900">
                        <a:buFont typeface="Arial" panose="020B0604020202020204" pitchFamily="34" charset="0"/>
                        <a:buChar char="•"/>
                      </a:pPr>
                      <a:r>
                        <a:rPr lang="en-US" sz="2000" dirty="0"/>
                        <a:t>Delicious food at fair prices</a:t>
                      </a:r>
                    </a:p>
                    <a:p>
                      <a:pPr marL="342900" indent="-342900">
                        <a:buFont typeface="Arial" panose="020B0604020202020204" pitchFamily="34" charset="0"/>
                        <a:buChar char="•"/>
                      </a:pPr>
                      <a:r>
                        <a:rPr lang="en-US" sz="2000" dirty="0"/>
                        <a:t>High quality course conditions </a:t>
                      </a:r>
                    </a:p>
                    <a:p>
                      <a:pPr marL="342900" indent="-342900">
                        <a:buFont typeface="Arial" panose="020B0604020202020204" pitchFamily="34" charset="0"/>
                        <a:buChar char="•"/>
                      </a:pPr>
                      <a:r>
                        <a:rPr lang="en-US" sz="2000" dirty="0"/>
                        <a:t>Social gathering experiences/events for residents and visitors in a friendly and welcoming environment</a:t>
                      </a:r>
                      <a:endParaRPr lang="en-US" sz="2000" b="0" dirty="0"/>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11986095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E5681B-2398-CC55-AF4D-9E8C1E51604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4DEC8E-7EDC-7AF2-47E4-D3AF25C1467D}"/>
              </a:ext>
            </a:extLst>
          </p:cNvPr>
          <p:cNvSpPr>
            <a:spLocks noGrp="1"/>
          </p:cNvSpPr>
          <p:nvPr>
            <p:ph type="title"/>
          </p:nvPr>
        </p:nvSpPr>
        <p:spPr>
          <a:xfrm>
            <a:off x="1152653" y="1791192"/>
            <a:ext cx="4036334" cy="2387600"/>
          </a:xfrm>
        </p:spPr>
        <p:txBody>
          <a:bodyPr vert="horz" lIns="91440" tIns="45720" rIns="91440" bIns="45720" rtlCol="0" anchor="t">
            <a:normAutofit fontScale="90000"/>
          </a:bodyPr>
          <a:lstStyle/>
          <a:p>
            <a:r>
              <a:rPr lang="en-US" sz="5400" b="1" kern="1200" dirty="0">
                <a:solidFill>
                  <a:schemeClr val="tx1"/>
                </a:solidFill>
                <a:latin typeface="+mj-lt"/>
                <a:ea typeface="+mj-ea"/>
                <a:cs typeface="+mj-cs"/>
              </a:rPr>
              <a:t>Key Performance Measures – PRCA Golf Course</a:t>
            </a: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art, bar chart&#10;&#10;AI-generated content may be incorrect.">
            <a:extLst>
              <a:ext uri="{FF2B5EF4-FFF2-40B4-BE49-F238E27FC236}">
                <a16:creationId xmlns:a16="http://schemas.microsoft.com/office/drawing/2014/main" id="{EB2C3C19-4891-A47C-7FF6-001F8E903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492" y="2015623"/>
            <a:ext cx="5536001" cy="2768000"/>
          </a:xfrm>
          <a:prstGeom prst="rect">
            <a:avLst/>
          </a:prstGeom>
        </p:spPr>
      </p:pic>
      <p:sp>
        <p:nvSpPr>
          <p:cNvPr id="6" name="TextBox 5">
            <a:extLst>
              <a:ext uri="{FF2B5EF4-FFF2-40B4-BE49-F238E27FC236}">
                <a16:creationId xmlns:a16="http://schemas.microsoft.com/office/drawing/2014/main" id="{9669793F-3AF7-2186-1C3E-BF8AFB225416}"/>
              </a:ext>
            </a:extLst>
          </p:cNvPr>
          <p:cNvSpPr txBox="1"/>
          <p:nvPr/>
        </p:nvSpPr>
        <p:spPr>
          <a:xfrm>
            <a:off x="5839232" y="1219095"/>
            <a:ext cx="4858438" cy="461665"/>
          </a:xfrm>
          <a:prstGeom prst="rect">
            <a:avLst/>
          </a:prstGeom>
          <a:noFill/>
        </p:spPr>
        <p:txBody>
          <a:bodyPr wrap="square" rtlCol="0">
            <a:spAutoFit/>
          </a:bodyPr>
          <a:lstStyle/>
          <a:p>
            <a:r>
              <a:rPr lang="en-US" sz="2400" b="1" dirty="0">
                <a:solidFill>
                  <a:srgbClr val="104862"/>
                </a:solidFill>
              </a:rPr>
              <a:t>Number of Golf Rounds</a:t>
            </a:r>
          </a:p>
        </p:txBody>
      </p:sp>
      <p:sp>
        <p:nvSpPr>
          <p:cNvPr id="7" name="TextBox 6">
            <a:extLst>
              <a:ext uri="{FF2B5EF4-FFF2-40B4-BE49-F238E27FC236}">
                <a16:creationId xmlns:a16="http://schemas.microsoft.com/office/drawing/2014/main" id="{5BF4755B-43DE-C904-41DC-3DDD2FB6D47F}"/>
              </a:ext>
            </a:extLst>
          </p:cNvPr>
          <p:cNvSpPr txBox="1"/>
          <p:nvPr/>
        </p:nvSpPr>
        <p:spPr>
          <a:xfrm>
            <a:off x="5839232" y="4513655"/>
            <a:ext cx="5619262" cy="1277273"/>
          </a:xfrm>
          <a:prstGeom prst="rect">
            <a:avLst/>
          </a:prstGeom>
          <a:noFill/>
        </p:spPr>
        <p:txBody>
          <a:bodyPr wrap="square" rtlCol="0">
            <a:spAutoFit/>
          </a:bodyPr>
          <a:lstStyle/>
          <a:p>
            <a:pPr algn="ctr"/>
            <a:r>
              <a:rPr lang="en-US" b="1" dirty="0"/>
              <a:t>FYTD: </a:t>
            </a:r>
            <a:r>
              <a:rPr lang="en-US" b="1" u="sng" dirty="0"/>
              <a:t>36,230</a:t>
            </a:r>
            <a:r>
              <a:rPr lang="en-US" b="1" dirty="0"/>
              <a:t>			PYTD: </a:t>
            </a:r>
            <a:r>
              <a:rPr lang="en-US" b="1" u="sng" dirty="0"/>
              <a:t>35,880</a:t>
            </a:r>
          </a:p>
          <a:p>
            <a:pPr algn="ctr"/>
            <a:endParaRPr lang="en-US" sz="500" dirty="0"/>
          </a:p>
          <a:p>
            <a:pPr algn="ctr"/>
            <a:r>
              <a:rPr lang="en-US" b="1" dirty="0"/>
              <a:t>Analysis:</a:t>
            </a:r>
            <a:r>
              <a:rPr lang="en-US" dirty="0"/>
              <a:t> The Bartow Golf Course recorded 37,500 golf rounds in the current fiscal year which has already exceeded last fiscal year’s total.</a:t>
            </a:r>
          </a:p>
        </p:txBody>
      </p:sp>
    </p:spTree>
    <p:extLst>
      <p:ext uri="{BB962C8B-B14F-4D97-AF65-F5344CB8AC3E}">
        <p14:creationId xmlns:p14="http://schemas.microsoft.com/office/powerpoint/2010/main" val="29310238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244DA3-C0F2-517C-9056-B43CCF05686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4E90D6-257F-5824-FC7D-8CC807D5C8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A5456-882F-12A1-7EED-5052D24816EB}"/>
              </a:ext>
            </a:extLst>
          </p:cNvPr>
          <p:cNvSpPr>
            <a:spLocks noGrp="1"/>
          </p:cNvSpPr>
          <p:nvPr>
            <p:ph type="title"/>
          </p:nvPr>
        </p:nvSpPr>
        <p:spPr>
          <a:xfrm>
            <a:off x="1152653" y="1791192"/>
            <a:ext cx="4036334" cy="2387600"/>
          </a:xfrm>
        </p:spPr>
        <p:txBody>
          <a:bodyPr vert="horz" lIns="91440" tIns="45720" rIns="91440" bIns="45720" rtlCol="0" anchor="t">
            <a:normAutofit fontScale="90000"/>
          </a:bodyPr>
          <a:lstStyle/>
          <a:p>
            <a:r>
              <a:rPr lang="en-US" sz="5400" b="1" kern="1200" dirty="0">
                <a:solidFill>
                  <a:schemeClr val="tx1"/>
                </a:solidFill>
                <a:latin typeface="+mj-lt"/>
                <a:ea typeface="+mj-ea"/>
                <a:cs typeface="+mj-cs"/>
              </a:rPr>
              <a:t>Key Performance Measures – PRCA Golf Course</a:t>
            </a:r>
          </a:p>
        </p:txBody>
      </p:sp>
      <p:grpSp>
        <p:nvGrpSpPr>
          <p:cNvPr id="12" name="Group 11">
            <a:extLst>
              <a:ext uri="{FF2B5EF4-FFF2-40B4-BE49-F238E27FC236}">
                <a16:creationId xmlns:a16="http://schemas.microsoft.com/office/drawing/2014/main" id="{64768E4E-4044-139B-696F-DDF178CA91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4F90DC28-CD14-610E-14EE-DC258797A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6D7AA83-7D4C-6722-ABCE-35E471FE69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CD73FA-E370-275E-A6F6-B5FA089CC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1318BB2C-7368-7B8F-28E7-217ECA104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E260E04-26CE-A962-1119-B0A8EA6082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56F8E5-9B3E-FEC8-0337-B174B6381996}"/>
              </a:ext>
            </a:extLst>
          </p:cNvPr>
          <p:cNvSpPr txBox="1"/>
          <p:nvPr/>
        </p:nvSpPr>
        <p:spPr>
          <a:xfrm>
            <a:off x="5707075" y="1035173"/>
            <a:ext cx="4858438" cy="461665"/>
          </a:xfrm>
          <a:prstGeom prst="rect">
            <a:avLst/>
          </a:prstGeom>
          <a:noFill/>
        </p:spPr>
        <p:txBody>
          <a:bodyPr wrap="square" rtlCol="0">
            <a:spAutoFit/>
          </a:bodyPr>
          <a:lstStyle/>
          <a:p>
            <a:r>
              <a:rPr lang="en-US" sz="2400" b="1" dirty="0">
                <a:solidFill>
                  <a:srgbClr val="104862"/>
                </a:solidFill>
              </a:rPr>
              <a:t>Food and Beverage Sales</a:t>
            </a:r>
          </a:p>
        </p:txBody>
      </p:sp>
      <p:sp>
        <p:nvSpPr>
          <p:cNvPr id="7" name="TextBox 6">
            <a:extLst>
              <a:ext uri="{FF2B5EF4-FFF2-40B4-BE49-F238E27FC236}">
                <a16:creationId xmlns:a16="http://schemas.microsoft.com/office/drawing/2014/main" id="{780E4FED-BF4B-9CDB-EE7F-1BA50E1E0318}"/>
              </a:ext>
            </a:extLst>
          </p:cNvPr>
          <p:cNvSpPr txBox="1"/>
          <p:nvPr/>
        </p:nvSpPr>
        <p:spPr>
          <a:xfrm>
            <a:off x="5839233" y="4687651"/>
            <a:ext cx="5855944" cy="1277273"/>
          </a:xfrm>
          <a:prstGeom prst="rect">
            <a:avLst/>
          </a:prstGeom>
          <a:noFill/>
        </p:spPr>
        <p:txBody>
          <a:bodyPr wrap="square" rtlCol="0">
            <a:spAutoFit/>
          </a:bodyPr>
          <a:lstStyle/>
          <a:p>
            <a:pPr algn="ctr"/>
            <a:r>
              <a:rPr lang="en-US" b="1" dirty="0"/>
              <a:t>FYTD Actual: </a:t>
            </a:r>
            <a:r>
              <a:rPr lang="en-US" b="1" u="sng" dirty="0"/>
              <a:t>$233,600</a:t>
            </a:r>
            <a:r>
              <a:rPr lang="en-US" b="1" dirty="0"/>
              <a:t>	PYTD TOTAL: </a:t>
            </a:r>
            <a:r>
              <a:rPr lang="en-US" b="1" u="sng" dirty="0"/>
              <a:t>$274,624</a:t>
            </a:r>
          </a:p>
          <a:p>
            <a:pPr algn="ctr"/>
            <a:endParaRPr lang="en-US" sz="500" dirty="0"/>
          </a:p>
          <a:p>
            <a:pPr algn="ctr"/>
            <a:r>
              <a:rPr lang="en-US" b="1" dirty="0"/>
              <a:t>Analysis:</a:t>
            </a:r>
            <a:r>
              <a:rPr lang="en-US" dirty="0"/>
              <a:t> Mulligan’s Bar and Grill brought in $274,624 in both food and beverage menu item sales for the current fiscal year and is on target to meet its goal for FY25.</a:t>
            </a:r>
          </a:p>
        </p:txBody>
      </p:sp>
      <p:pic>
        <p:nvPicPr>
          <p:cNvPr id="4" name="Picture 3" descr="Chart, bar chart&#10;&#10;AI-generated content may be incorrect.">
            <a:extLst>
              <a:ext uri="{FF2B5EF4-FFF2-40B4-BE49-F238E27FC236}">
                <a16:creationId xmlns:a16="http://schemas.microsoft.com/office/drawing/2014/main" id="{30474D70-50F8-70FC-AAB7-317BBF4E78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0354" y="1612990"/>
            <a:ext cx="5917018" cy="2958509"/>
          </a:xfrm>
          <a:prstGeom prst="rect">
            <a:avLst/>
          </a:prstGeom>
        </p:spPr>
      </p:pic>
    </p:spTree>
    <p:extLst>
      <p:ext uri="{BB962C8B-B14F-4D97-AF65-F5344CB8AC3E}">
        <p14:creationId xmlns:p14="http://schemas.microsoft.com/office/powerpoint/2010/main" val="1189849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598D4-0E43-A874-F1C5-94BD936A928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F194C38-A7AF-18B6-129A-96F48ABDB743}"/>
              </a:ext>
            </a:extLst>
          </p:cNvPr>
          <p:cNvSpPr>
            <a:spLocks noGrp="1"/>
          </p:cNvSpPr>
          <p:nvPr>
            <p:ph type="title"/>
          </p:nvPr>
        </p:nvSpPr>
        <p:spPr>
          <a:xfrm>
            <a:off x="625544" y="365126"/>
            <a:ext cx="10187763" cy="999996"/>
          </a:xfrm>
        </p:spPr>
        <p:txBody>
          <a:bodyPr>
            <a:noAutofit/>
          </a:bodyPr>
          <a:lstStyle/>
          <a:p>
            <a:r>
              <a:rPr lang="en-US" sz="3400" b="1" dirty="0">
                <a:solidFill>
                  <a:srgbClr val="275791"/>
                </a:solidFill>
              </a:rPr>
              <a:t>Strategic Planning | </a:t>
            </a:r>
            <a:r>
              <a:rPr lang="en-US" sz="3400" b="1" dirty="0">
                <a:solidFill>
                  <a:srgbClr val="B78739"/>
                </a:solidFill>
              </a:rPr>
              <a:t>City Goals</a:t>
            </a:r>
            <a:endParaRPr lang="en-US" sz="3400" dirty="0"/>
          </a:p>
        </p:txBody>
      </p:sp>
      <p:pic>
        <p:nvPicPr>
          <p:cNvPr id="3" name="Picture 2">
            <a:extLst>
              <a:ext uri="{FF2B5EF4-FFF2-40B4-BE49-F238E27FC236}">
                <a16:creationId xmlns:a16="http://schemas.microsoft.com/office/drawing/2014/main" id="{32293906-7CB0-0C03-697D-48952A08F240}"/>
              </a:ext>
            </a:extLst>
          </p:cNvPr>
          <p:cNvPicPr>
            <a:picLocks noChangeAspect="1"/>
          </p:cNvPicPr>
          <p:nvPr/>
        </p:nvPicPr>
        <p:blipFill>
          <a:blip r:embed="rId2"/>
          <a:stretch>
            <a:fillRect/>
          </a:stretch>
        </p:blipFill>
        <p:spPr>
          <a:xfrm>
            <a:off x="1257300" y="1675822"/>
            <a:ext cx="9677400" cy="4048125"/>
          </a:xfrm>
          <a:prstGeom prst="rect">
            <a:avLst/>
          </a:prstGeom>
        </p:spPr>
      </p:pic>
    </p:spTree>
    <p:extLst>
      <p:ext uri="{BB962C8B-B14F-4D97-AF65-F5344CB8AC3E}">
        <p14:creationId xmlns:p14="http://schemas.microsoft.com/office/powerpoint/2010/main" val="5356067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33CC8-0E44-D148-37A7-B49DB9FDE65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C3CD430-56DF-9879-EF6F-67647C52ABD9}"/>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28B62B7-4E23-E267-5365-854706E1581C}"/>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59008DDC-693E-D10C-86C7-9EDBD6D6811E}"/>
              </a:ext>
            </a:extLst>
          </p:cNvPr>
          <p:cNvGraphicFramePr>
            <a:graphicFrameLocks noGrp="1"/>
          </p:cNvGraphicFramePr>
          <p:nvPr>
            <p:ph idx="1"/>
            <p:extLst>
              <p:ext uri="{D42A27DB-BD31-4B8C-83A1-F6EECF244321}">
                <p14:modId xmlns:p14="http://schemas.microsoft.com/office/powerpoint/2010/main" val="935085397"/>
              </p:ext>
            </p:extLst>
          </p:nvPr>
        </p:nvGraphicFramePr>
        <p:xfrm>
          <a:off x="457199" y="193379"/>
          <a:ext cx="11277600" cy="6142283"/>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198783">
                  <a:extLst>
                    <a:ext uri="{9D8B030D-6E8A-4147-A177-3AD203B41FA5}">
                      <a16:colId xmlns:a16="http://schemas.microsoft.com/office/drawing/2014/main" val="1757705051"/>
                    </a:ext>
                  </a:extLst>
                </a:gridCol>
                <a:gridCol w="620617">
                  <a:extLst>
                    <a:ext uri="{9D8B030D-6E8A-4147-A177-3AD203B41FA5}">
                      <a16:colId xmlns:a16="http://schemas.microsoft.com/office/drawing/2014/main" val="3716612006"/>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t>Department: </a:t>
                      </a:r>
                      <a:r>
                        <a:rPr lang="en-US" sz="2800" b="1" dirty="0">
                          <a:solidFill>
                            <a:srgbClr val="B78739"/>
                          </a:solidFill>
                        </a:rPr>
                        <a:t>PRCA</a:t>
                      </a:r>
                    </a:p>
                  </a:txBody>
                  <a:tcPr anchor="ctr"/>
                </a:tc>
                <a:tc hMerge="1">
                  <a:txBody>
                    <a:bodyPr/>
                    <a:lstStyle/>
                    <a:p>
                      <a:endParaRPr dirty="0"/>
                    </a:p>
                  </a:txBody>
                  <a:tcPr/>
                </a:tc>
                <a:tc gridSpan="3">
                  <a:txBody>
                    <a:bodyPr/>
                    <a:lstStyle/>
                    <a:p>
                      <a:r>
                        <a:rPr lang="en-US" sz="2800" b="1" dirty="0"/>
                        <a:t>Division: </a:t>
                      </a:r>
                      <a:r>
                        <a:rPr lang="en-US" sz="2800" b="1" dirty="0">
                          <a:solidFill>
                            <a:srgbClr val="B78739"/>
                          </a:solidFill>
                        </a:rPr>
                        <a:t>Golf Course</a:t>
                      </a:r>
                    </a:p>
                  </a:txBody>
                  <a:tcPr anchor="ctr"/>
                </a:tc>
                <a:tc hMerge="1">
                  <a:txBody>
                    <a:bodyPr/>
                    <a:lstStyle/>
                    <a:p>
                      <a:r>
                        <a:rPr lang="en-US" sz="2800" b="1" dirty="0"/>
                        <a:t>Division: </a:t>
                      </a:r>
                      <a:r>
                        <a:rPr lang="en-US" sz="2800" b="1" dirty="0">
                          <a:solidFill>
                            <a:srgbClr val="B78739"/>
                          </a:solidFill>
                        </a:rPr>
                        <a:t>Golf Course and Mulligans</a:t>
                      </a:r>
                    </a:p>
                  </a:txBody>
                  <a:tcPr anchor="ctr"/>
                </a:tc>
                <a:tc hMerge="1">
                  <a:txBody>
                    <a:bodyPr/>
                    <a:lstStyle/>
                    <a:p>
                      <a:endParaRPr dirty="0"/>
                    </a:p>
                  </a:txBody>
                  <a:tcPr/>
                </a:tc>
                <a:extLst>
                  <a:ext uri="{0D108BD9-81ED-4DB2-BD59-A6C34878D82A}">
                    <a16:rowId xmlns:a16="http://schemas.microsoft.com/office/drawing/2014/main" val="2000895093"/>
                  </a:ext>
                </a:extLst>
              </a:tr>
              <a:tr h="466172">
                <a:tc>
                  <a:txBody>
                    <a:bodyPr/>
                    <a:lstStyle/>
                    <a:p>
                      <a:r>
                        <a:rPr lang="en-US" sz="2200" b="1" dirty="0"/>
                        <a:t>Funding Source(s)</a:t>
                      </a:r>
                    </a:p>
                  </a:txBody>
                  <a:tcPr anchor="ctr"/>
                </a:tc>
                <a:tc>
                  <a:txBody>
                    <a:bodyPr/>
                    <a:lstStyle/>
                    <a:p>
                      <a:r>
                        <a:rPr lang="en-US" sz="2200" b="1" dirty="0"/>
                        <a:t>General Fund</a:t>
                      </a:r>
                    </a:p>
                  </a:txBody>
                  <a:tcPr anchor="ctr"/>
                </a:tc>
                <a:tc gridSpan="2">
                  <a:txBody>
                    <a:bodyPr/>
                    <a:lstStyle/>
                    <a:p>
                      <a:r>
                        <a:rPr lang="en-US" sz="2200" b="1" dirty="0"/>
                        <a:t># of FTEs: 32 Total (both divisions)</a:t>
                      </a:r>
                    </a:p>
                  </a:txBody>
                  <a:tcPr anchor="ctr"/>
                </a:tc>
                <a:tc hMerge="1">
                  <a:txBody>
                    <a:bodyPr/>
                    <a:lstStyle/>
                    <a:p>
                      <a:r>
                        <a:rPr lang="en-US" sz="2200" b="1" dirty="0"/>
                        <a:t># of FTEs</a:t>
                      </a:r>
                    </a:p>
                  </a:txBody>
                  <a:tcPr anchor="ctr"/>
                </a:tc>
                <a:tc>
                  <a:txBody>
                    <a:bodyPr/>
                    <a:lstStyle/>
                    <a:p>
                      <a:r>
                        <a:rPr lang="en-US" sz="2200" b="1" dirty="0"/>
                        <a:t>13 Full Time </a:t>
                      </a:r>
                    </a:p>
                    <a:p>
                      <a:r>
                        <a:rPr lang="en-US" sz="2200" b="1" dirty="0"/>
                        <a:t>19 Part Time</a:t>
                      </a:r>
                    </a:p>
                  </a:txBody>
                  <a:tcPr anchor="ctr"/>
                </a:tc>
                <a:extLst>
                  <a:ext uri="{0D108BD9-81ED-4DB2-BD59-A6C34878D82A}">
                    <a16:rowId xmlns:a16="http://schemas.microsoft.com/office/drawing/2014/main" val="503865722"/>
                  </a:ext>
                </a:extLst>
              </a:tr>
              <a:tr h="526741">
                <a:tc gridSpan="5">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526741">
                <a:tc>
                  <a:txBody>
                    <a:bodyPr/>
                    <a:lstStyle/>
                    <a:p>
                      <a:endParaRPr lang="en-US" sz="2200" b="1" dirty="0"/>
                    </a:p>
                  </a:txBody>
                  <a:tcPr anchor="ctr"/>
                </a:tc>
                <a:tc gridSpan="2">
                  <a:txBody>
                    <a:bodyPr/>
                    <a:lstStyle/>
                    <a:p>
                      <a:pPr algn="ctr"/>
                      <a:r>
                        <a:rPr lang="en-US" sz="2200" b="1" dirty="0">
                          <a:solidFill>
                            <a:srgbClr val="104862"/>
                          </a:solidFill>
                        </a:rPr>
                        <a:t>FY 2024-2025</a:t>
                      </a:r>
                    </a:p>
                  </a:txBody>
                  <a:tcPr anchor="ctr"/>
                </a:tc>
                <a:tc hMerge="1">
                  <a:txBody>
                    <a:bodyPr/>
                    <a:lstStyle/>
                    <a:p>
                      <a:pPr algn="ctr"/>
                      <a:endParaRPr lang="en-US" sz="2200" b="1" dirty="0"/>
                    </a:p>
                  </a:txBody>
                  <a:tcPr anchor="ctr"/>
                </a:tc>
                <a:tc>
                  <a:txBody>
                    <a:bodyPr/>
                    <a:lstStyle/>
                    <a:p>
                      <a:pPr algn="ctr"/>
                      <a:r>
                        <a:rPr lang="en-US" sz="2200" b="1" dirty="0">
                          <a:solidFill>
                            <a:srgbClr val="104862"/>
                          </a:solidFill>
                        </a:rPr>
                        <a:t>FY 2025-2026</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526741">
                <a:tc>
                  <a:txBody>
                    <a:bodyPr/>
                    <a:lstStyle/>
                    <a:p>
                      <a:pPr algn="r"/>
                      <a:r>
                        <a:rPr lang="en-US" sz="2200" b="1" dirty="0"/>
                        <a:t>Personnel</a:t>
                      </a:r>
                    </a:p>
                  </a:txBody>
                  <a:tcPr anchor="ctr"/>
                </a:tc>
                <a:tc gridSpan="2">
                  <a:txBody>
                    <a:bodyPr/>
                    <a:lstStyle/>
                    <a:p>
                      <a:pPr algn="ctr"/>
                      <a:r>
                        <a:rPr lang="en-US" sz="2200" b="1" dirty="0"/>
                        <a:t>$843,512</a:t>
                      </a:r>
                    </a:p>
                  </a:txBody>
                  <a:tcPr anchor="ctr"/>
                </a:tc>
                <a:tc hMerge="1">
                  <a:txBody>
                    <a:bodyPr/>
                    <a:lstStyle/>
                    <a:p>
                      <a:endParaRPr lang="en-US" sz="2200" b="1" dirty="0"/>
                    </a:p>
                  </a:txBody>
                  <a:tcPr anchor="ctr"/>
                </a:tc>
                <a:tc>
                  <a:txBody>
                    <a:bodyPr/>
                    <a:lstStyle/>
                    <a:p>
                      <a:pPr algn="ctr"/>
                      <a:r>
                        <a:rPr lang="en-US" sz="2200" b="1" dirty="0"/>
                        <a:t>$995,874</a:t>
                      </a:r>
                    </a:p>
                  </a:txBody>
                  <a:tcPr anchor="ctr"/>
                </a:tc>
                <a:tc>
                  <a:txBody>
                    <a:bodyPr/>
                    <a:lstStyle/>
                    <a:p>
                      <a:pPr algn="ctr"/>
                      <a:r>
                        <a:rPr lang="en-US" sz="2200" b="1" dirty="0"/>
                        <a:t>$152,362</a:t>
                      </a:r>
                    </a:p>
                  </a:txBody>
                  <a:tcPr anchor="ctr"/>
                </a:tc>
                <a:extLst>
                  <a:ext uri="{0D108BD9-81ED-4DB2-BD59-A6C34878D82A}">
                    <a16:rowId xmlns:a16="http://schemas.microsoft.com/office/drawing/2014/main" val="673936123"/>
                  </a:ext>
                </a:extLst>
              </a:tr>
              <a:tr h="526741">
                <a:tc>
                  <a:txBody>
                    <a:bodyPr/>
                    <a:lstStyle/>
                    <a:p>
                      <a:pPr algn="r"/>
                      <a:r>
                        <a:rPr lang="en-US" sz="2200" b="1" dirty="0"/>
                        <a:t>Operating</a:t>
                      </a:r>
                    </a:p>
                  </a:txBody>
                  <a:tcPr anchor="ctr"/>
                </a:tc>
                <a:tc gridSpan="2">
                  <a:txBody>
                    <a:bodyPr/>
                    <a:lstStyle/>
                    <a:p>
                      <a:pPr algn="ctr"/>
                      <a:r>
                        <a:rPr lang="en-US" sz="2200" b="1" dirty="0"/>
                        <a:t>$429,841</a:t>
                      </a:r>
                    </a:p>
                  </a:txBody>
                  <a:tcPr anchor="ctr"/>
                </a:tc>
                <a:tc hMerge="1">
                  <a:txBody>
                    <a:bodyPr/>
                    <a:lstStyle/>
                    <a:p>
                      <a:endParaRPr lang="en-US" sz="2200" b="1" dirty="0"/>
                    </a:p>
                  </a:txBody>
                  <a:tcPr anchor="ctr"/>
                </a:tc>
                <a:tc>
                  <a:txBody>
                    <a:bodyPr/>
                    <a:lstStyle/>
                    <a:p>
                      <a:pPr algn="ctr"/>
                      <a:r>
                        <a:rPr lang="en-US" sz="2200" b="1" dirty="0"/>
                        <a:t>$730,121</a:t>
                      </a:r>
                    </a:p>
                  </a:txBody>
                  <a:tcPr anchor="ctr"/>
                </a:tc>
                <a:tc>
                  <a:txBody>
                    <a:bodyPr/>
                    <a:lstStyle/>
                    <a:p>
                      <a:pPr algn="ctr"/>
                      <a:r>
                        <a:rPr lang="en-US" sz="2200" b="1" dirty="0"/>
                        <a:t>$300,280</a:t>
                      </a:r>
                    </a:p>
                  </a:txBody>
                  <a:tcPr anchor="ctr"/>
                </a:tc>
                <a:extLst>
                  <a:ext uri="{0D108BD9-81ED-4DB2-BD59-A6C34878D82A}">
                    <a16:rowId xmlns:a16="http://schemas.microsoft.com/office/drawing/2014/main" val="2756149601"/>
                  </a:ext>
                </a:extLst>
              </a:tr>
              <a:tr h="526741">
                <a:tc>
                  <a:txBody>
                    <a:bodyPr/>
                    <a:lstStyle/>
                    <a:p>
                      <a:pPr algn="r"/>
                      <a:r>
                        <a:rPr lang="en-US" sz="2200" b="1" dirty="0"/>
                        <a:t>Capital</a:t>
                      </a:r>
                    </a:p>
                  </a:txBody>
                  <a:tcPr anchor="ctr"/>
                </a:tc>
                <a:tc gridSpan="2">
                  <a:txBody>
                    <a:bodyPr/>
                    <a:lstStyle/>
                    <a:p>
                      <a:pPr algn="ctr"/>
                      <a:r>
                        <a:rPr lang="en-US" sz="2200" b="1" dirty="0"/>
                        <a:t>$735,649</a:t>
                      </a:r>
                    </a:p>
                  </a:txBody>
                  <a:tcPr anchor="ctr"/>
                </a:tc>
                <a:tc hMerge="1">
                  <a:txBody>
                    <a:bodyPr/>
                    <a:lstStyle/>
                    <a:p>
                      <a:endParaRPr lang="en-US" sz="2200" b="1" dirty="0"/>
                    </a:p>
                  </a:txBody>
                  <a:tcPr anchor="ctr"/>
                </a:tc>
                <a:tc>
                  <a:txBody>
                    <a:bodyPr/>
                    <a:lstStyle/>
                    <a:p>
                      <a:pPr algn="ctr"/>
                      <a:r>
                        <a:rPr lang="en-US" sz="2200" b="1" dirty="0"/>
                        <a:t>$341,404</a:t>
                      </a:r>
                    </a:p>
                  </a:txBody>
                  <a:tcPr anchor="ctr"/>
                </a:tc>
                <a:tc>
                  <a:txBody>
                    <a:bodyPr/>
                    <a:lstStyle/>
                    <a:p>
                      <a:pPr algn="ctr"/>
                      <a:r>
                        <a:rPr lang="en-US" sz="2200" b="1" dirty="0"/>
                        <a:t>($394,245)</a:t>
                      </a:r>
                    </a:p>
                  </a:txBody>
                  <a:tcPr anchor="ctr"/>
                </a:tc>
                <a:extLst>
                  <a:ext uri="{0D108BD9-81ED-4DB2-BD59-A6C34878D82A}">
                    <a16:rowId xmlns:a16="http://schemas.microsoft.com/office/drawing/2014/main" val="317650478"/>
                  </a:ext>
                </a:extLst>
              </a:tr>
              <a:tr h="526741">
                <a:tc>
                  <a:txBody>
                    <a:bodyPr/>
                    <a:lstStyle/>
                    <a:p>
                      <a:pPr algn="r"/>
                      <a:r>
                        <a:rPr lang="en-US" sz="2200" b="1" dirty="0"/>
                        <a:t>Interfund Transfers</a:t>
                      </a:r>
                    </a:p>
                  </a:txBody>
                  <a:tcPr anchor="ctr"/>
                </a:tc>
                <a:tc gridSpan="2">
                  <a:txBody>
                    <a:bodyPr/>
                    <a:lstStyle/>
                    <a:p>
                      <a:pPr algn="ctr"/>
                      <a:r>
                        <a:rPr lang="en-US" sz="2200" b="1" dirty="0"/>
                        <a:t>$69,200</a:t>
                      </a:r>
                    </a:p>
                  </a:txBody>
                  <a:tcPr anchor="ctr"/>
                </a:tc>
                <a:tc hMerge="1">
                  <a:txBody>
                    <a:bodyPr/>
                    <a:lstStyle/>
                    <a:p>
                      <a:endParaRPr lang="en-US"/>
                    </a:p>
                  </a:txBody>
                  <a:tcPr/>
                </a:tc>
                <a:tc>
                  <a:txBody>
                    <a:bodyPr/>
                    <a:lstStyle/>
                    <a:p>
                      <a:pPr algn="ctr"/>
                      <a:r>
                        <a:rPr lang="en-US" sz="2200" b="1" dirty="0"/>
                        <a:t>$10,099</a:t>
                      </a:r>
                    </a:p>
                  </a:txBody>
                  <a:tcPr anchor="ctr"/>
                </a:tc>
                <a:tc>
                  <a:txBody>
                    <a:bodyPr/>
                    <a:lstStyle/>
                    <a:p>
                      <a:pPr algn="ctr"/>
                      <a:r>
                        <a:rPr lang="en-US" sz="2200" b="1" dirty="0"/>
                        <a:t>($59,101)</a:t>
                      </a:r>
                    </a:p>
                  </a:txBody>
                  <a:tcPr anchor="ctr"/>
                </a:tc>
                <a:extLst>
                  <a:ext uri="{0D108BD9-81ED-4DB2-BD59-A6C34878D82A}">
                    <a16:rowId xmlns:a16="http://schemas.microsoft.com/office/drawing/2014/main" val="3148686474"/>
                  </a:ext>
                </a:extLst>
              </a:tr>
              <a:tr h="526741">
                <a:tc>
                  <a:txBody>
                    <a:bodyPr/>
                    <a:lstStyle/>
                    <a:p>
                      <a:pPr algn="r"/>
                      <a:r>
                        <a:rPr lang="en-US" sz="2200" b="1" dirty="0"/>
                        <a:t>TOTAL</a:t>
                      </a:r>
                    </a:p>
                  </a:txBody>
                  <a:tcPr anchor="ctr"/>
                </a:tc>
                <a:tc gridSpan="2">
                  <a:txBody>
                    <a:bodyPr/>
                    <a:lstStyle/>
                    <a:p>
                      <a:pPr algn="ctr"/>
                      <a:r>
                        <a:rPr lang="en-US" sz="2200" b="1" dirty="0"/>
                        <a:t>$2,078,202</a:t>
                      </a:r>
                    </a:p>
                  </a:txBody>
                  <a:tcPr anchor="ctr"/>
                </a:tc>
                <a:tc hMerge="1">
                  <a:txBody>
                    <a:bodyPr/>
                    <a:lstStyle/>
                    <a:p>
                      <a:endParaRPr lang="en-US" sz="2200" b="1" dirty="0"/>
                    </a:p>
                  </a:txBody>
                  <a:tcPr anchor="ctr"/>
                </a:tc>
                <a:tc>
                  <a:txBody>
                    <a:bodyPr/>
                    <a:lstStyle/>
                    <a:p>
                      <a:pPr algn="ctr"/>
                      <a:r>
                        <a:rPr lang="en-US" sz="2200" b="1" dirty="0"/>
                        <a:t>$2,077,498</a:t>
                      </a:r>
                    </a:p>
                  </a:txBody>
                  <a:tcPr anchor="ctr"/>
                </a:tc>
                <a:tc>
                  <a:txBody>
                    <a:bodyPr/>
                    <a:lstStyle/>
                    <a:p>
                      <a:pPr algn="ctr"/>
                      <a:r>
                        <a:rPr lang="en-US" sz="2200" b="1" dirty="0"/>
                        <a:t>($704)</a:t>
                      </a:r>
                    </a:p>
                  </a:txBody>
                  <a:tcPr anchor="ctr"/>
                </a:tc>
                <a:extLst>
                  <a:ext uri="{0D108BD9-81ED-4DB2-BD59-A6C34878D82A}">
                    <a16:rowId xmlns:a16="http://schemas.microsoft.com/office/drawing/2014/main" val="714096359"/>
                  </a:ext>
                </a:extLst>
              </a:tr>
              <a:tr h="526741">
                <a:tc gridSpan="5">
                  <a:txBody>
                    <a:bodyPr/>
                    <a:lstStyle/>
                    <a:p>
                      <a:r>
                        <a:rPr lang="en-US" sz="2200" b="1" dirty="0"/>
                        <a:t>Notes:</a:t>
                      </a:r>
                    </a:p>
                  </a:txBody>
                  <a:tcPr anchor="ct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5">
                  <a:txBody>
                    <a:bodyPr/>
                    <a:lstStyle/>
                    <a:p>
                      <a:r>
                        <a:rPr lang="en-US" sz="2200" dirty="0"/>
                        <a:t>Reduction in capital expenditures. Employer of Choice Initiative costs for $15 minimum. </a:t>
                      </a:r>
                      <a:endParaRPr lang="en-US" sz="2200" dirty="0">
                        <a:highlight>
                          <a:srgbClr val="FFFF00"/>
                        </a:highlight>
                      </a:endParaRPr>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31772870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7A5CD-495B-EE38-8080-B6A78602D0A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35D0A10-C1D4-DC9C-2883-1C89711AE76C}"/>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738F26EC-EFF9-151C-B146-7193F284B3C1}"/>
              </a:ext>
            </a:extLst>
          </p:cNvPr>
          <p:cNvGraphicFramePr>
            <a:graphicFrameLocks noGrp="1"/>
          </p:cNvGraphicFramePr>
          <p:nvPr>
            <p:ph idx="1"/>
            <p:extLst>
              <p:ext uri="{D42A27DB-BD31-4B8C-83A1-F6EECF244321}">
                <p14:modId xmlns:p14="http://schemas.microsoft.com/office/powerpoint/2010/main" val="2583513522"/>
              </p:ext>
            </p:extLst>
          </p:nvPr>
        </p:nvGraphicFramePr>
        <p:xfrm>
          <a:off x="457200" y="520995"/>
          <a:ext cx="11277600" cy="5615542"/>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198783">
                  <a:extLst>
                    <a:ext uri="{9D8B030D-6E8A-4147-A177-3AD203B41FA5}">
                      <a16:colId xmlns:a16="http://schemas.microsoft.com/office/drawing/2014/main" val="1757705051"/>
                    </a:ext>
                  </a:extLst>
                </a:gridCol>
                <a:gridCol w="620617">
                  <a:extLst>
                    <a:ext uri="{9D8B030D-6E8A-4147-A177-3AD203B41FA5}">
                      <a16:colId xmlns:a16="http://schemas.microsoft.com/office/drawing/2014/main" val="3716612006"/>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t>Department: </a:t>
                      </a:r>
                      <a:r>
                        <a:rPr lang="en-US" sz="2800" b="1" dirty="0">
                          <a:solidFill>
                            <a:srgbClr val="B78739"/>
                          </a:solidFill>
                        </a:rPr>
                        <a:t>PRCA</a:t>
                      </a:r>
                    </a:p>
                  </a:txBody>
                  <a:tcPr anchor="ctr"/>
                </a:tc>
                <a:tc hMerge="1">
                  <a:txBody>
                    <a:bodyPr/>
                    <a:lstStyle/>
                    <a:p>
                      <a:endParaRPr dirty="0"/>
                    </a:p>
                  </a:txBody>
                  <a:tcPr/>
                </a:tc>
                <a:tc gridSpan="3">
                  <a:txBody>
                    <a:bodyPr/>
                    <a:lstStyle/>
                    <a:p>
                      <a:r>
                        <a:rPr lang="en-US" sz="2800" b="1" dirty="0"/>
                        <a:t>Division: </a:t>
                      </a:r>
                      <a:r>
                        <a:rPr lang="en-US" sz="2800" b="1" dirty="0">
                          <a:solidFill>
                            <a:srgbClr val="B78739"/>
                          </a:solidFill>
                        </a:rPr>
                        <a:t>Mulligans Restaurant</a:t>
                      </a:r>
                    </a:p>
                  </a:txBody>
                  <a:tcPr anchor="ctr"/>
                </a:tc>
                <a:tc hMerge="1">
                  <a:txBody>
                    <a:bodyPr/>
                    <a:lstStyle/>
                    <a:p>
                      <a:r>
                        <a:rPr lang="en-US" sz="2800" b="1" dirty="0"/>
                        <a:t>Division: </a:t>
                      </a:r>
                      <a:r>
                        <a:rPr lang="en-US" sz="2800" b="1" dirty="0">
                          <a:solidFill>
                            <a:srgbClr val="B78739"/>
                          </a:solidFill>
                        </a:rPr>
                        <a:t>Golf Course and Mulligans</a:t>
                      </a:r>
                    </a:p>
                  </a:txBody>
                  <a:tcPr anchor="ctr"/>
                </a:tc>
                <a:tc hMerge="1">
                  <a:txBody>
                    <a:bodyPr/>
                    <a:lstStyle/>
                    <a:p>
                      <a:endParaRPr dirty="0"/>
                    </a:p>
                  </a:txBody>
                  <a:tcPr/>
                </a:tc>
                <a:extLst>
                  <a:ext uri="{0D108BD9-81ED-4DB2-BD59-A6C34878D82A}">
                    <a16:rowId xmlns:a16="http://schemas.microsoft.com/office/drawing/2014/main" val="2000895093"/>
                  </a:ext>
                </a:extLst>
              </a:tr>
              <a:tr h="466172">
                <a:tc>
                  <a:txBody>
                    <a:bodyPr/>
                    <a:lstStyle/>
                    <a:p>
                      <a:r>
                        <a:rPr lang="en-US" sz="2200" b="1" dirty="0"/>
                        <a:t>Funding Source(s)</a:t>
                      </a:r>
                    </a:p>
                  </a:txBody>
                  <a:tcPr anchor="ctr"/>
                </a:tc>
                <a:tc>
                  <a:txBody>
                    <a:bodyPr/>
                    <a:lstStyle/>
                    <a:p>
                      <a:r>
                        <a:rPr lang="en-US" sz="2200" b="1" dirty="0"/>
                        <a:t>General Fund</a:t>
                      </a:r>
                    </a:p>
                  </a:txBody>
                  <a:tcPr anchor="ctr"/>
                </a:tc>
                <a:tc gridSpan="2">
                  <a:txBody>
                    <a:bodyPr/>
                    <a:lstStyle/>
                    <a:p>
                      <a:r>
                        <a:rPr lang="en-US" sz="2200" b="1" dirty="0"/>
                        <a:t># of FTEs: 32 Total (both divisions)</a:t>
                      </a:r>
                    </a:p>
                  </a:txBody>
                  <a:tcPr anchor="ctr"/>
                </a:tc>
                <a:tc hMerge="1">
                  <a:txBody>
                    <a:bodyPr/>
                    <a:lstStyle/>
                    <a:p>
                      <a:r>
                        <a:rPr lang="en-US" sz="2200" b="1" dirty="0"/>
                        <a:t># of FTEs</a:t>
                      </a:r>
                    </a:p>
                  </a:txBody>
                  <a:tcPr anchor="ctr"/>
                </a:tc>
                <a:tc>
                  <a:txBody>
                    <a:bodyPr/>
                    <a:lstStyle/>
                    <a:p>
                      <a:r>
                        <a:rPr lang="en-US" sz="2200" b="1" dirty="0"/>
                        <a:t>13 Full Time </a:t>
                      </a:r>
                    </a:p>
                    <a:p>
                      <a:r>
                        <a:rPr lang="en-US" sz="2200" b="1" dirty="0"/>
                        <a:t>19 Part Time</a:t>
                      </a:r>
                    </a:p>
                  </a:txBody>
                  <a:tcPr anchor="ctr"/>
                </a:tc>
                <a:extLst>
                  <a:ext uri="{0D108BD9-81ED-4DB2-BD59-A6C34878D82A}">
                    <a16:rowId xmlns:a16="http://schemas.microsoft.com/office/drawing/2014/main" val="503865722"/>
                  </a:ext>
                </a:extLst>
              </a:tr>
              <a:tr h="526741">
                <a:tc gridSpan="5">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526741">
                <a:tc>
                  <a:txBody>
                    <a:bodyPr/>
                    <a:lstStyle/>
                    <a:p>
                      <a:endParaRPr lang="en-US" sz="2200" b="1" dirty="0"/>
                    </a:p>
                  </a:txBody>
                  <a:tcPr anchor="ctr"/>
                </a:tc>
                <a:tc gridSpan="2">
                  <a:txBody>
                    <a:bodyPr/>
                    <a:lstStyle/>
                    <a:p>
                      <a:pPr algn="ctr"/>
                      <a:r>
                        <a:rPr lang="en-US" sz="2200" b="1" dirty="0">
                          <a:solidFill>
                            <a:srgbClr val="104862"/>
                          </a:solidFill>
                        </a:rPr>
                        <a:t>FY 2024-2025</a:t>
                      </a:r>
                    </a:p>
                  </a:txBody>
                  <a:tcPr anchor="ctr"/>
                </a:tc>
                <a:tc hMerge="1">
                  <a:txBody>
                    <a:bodyPr/>
                    <a:lstStyle/>
                    <a:p>
                      <a:pPr algn="ctr"/>
                      <a:endParaRPr lang="en-US" sz="2200" b="1" dirty="0"/>
                    </a:p>
                  </a:txBody>
                  <a:tcPr anchor="ctr"/>
                </a:tc>
                <a:tc>
                  <a:txBody>
                    <a:bodyPr/>
                    <a:lstStyle/>
                    <a:p>
                      <a:pPr algn="ctr"/>
                      <a:r>
                        <a:rPr lang="en-US" sz="2200" b="1" dirty="0">
                          <a:solidFill>
                            <a:srgbClr val="104862"/>
                          </a:solidFill>
                        </a:rPr>
                        <a:t>FY 2025-2026</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526741">
                <a:tc>
                  <a:txBody>
                    <a:bodyPr/>
                    <a:lstStyle/>
                    <a:p>
                      <a:pPr algn="r"/>
                      <a:r>
                        <a:rPr lang="en-US" sz="2200" b="1" dirty="0"/>
                        <a:t>Personnel</a:t>
                      </a:r>
                    </a:p>
                  </a:txBody>
                  <a:tcPr anchor="ctr"/>
                </a:tc>
                <a:tc gridSpan="2">
                  <a:txBody>
                    <a:bodyPr/>
                    <a:lstStyle/>
                    <a:p>
                      <a:pPr algn="ctr"/>
                      <a:r>
                        <a:rPr lang="en-US" sz="2200" b="1" dirty="0"/>
                        <a:t>$448,897</a:t>
                      </a:r>
                    </a:p>
                  </a:txBody>
                  <a:tcPr anchor="ctr"/>
                </a:tc>
                <a:tc hMerge="1">
                  <a:txBody>
                    <a:bodyPr/>
                    <a:lstStyle/>
                    <a:p>
                      <a:endParaRPr lang="en-US" sz="2200" b="1" dirty="0"/>
                    </a:p>
                  </a:txBody>
                  <a:tcPr anchor="ctr"/>
                </a:tc>
                <a:tc>
                  <a:txBody>
                    <a:bodyPr/>
                    <a:lstStyle/>
                    <a:p>
                      <a:pPr algn="ctr"/>
                      <a:r>
                        <a:rPr lang="en-US" sz="2200" b="1" dirty="0"/>
                        <a:t>$517,524</a:t>
                      </a:r>
                    </a:p>
                  </a:txBody>
                  <a:tcPr anchor="ctr"/>
                </a:tc>
                <a:tc>
                  <a:txBody>
                    <a:bodyPr/>
                    <a:lstStyle/>
                    <a:p>
                      <a:pPr algn="ctr"/>
                      <a:r>
                        <a:rPr lang="en-US" sz="2200" b="1" dirty="0"/>
                        <a:t>$68,627</a:t>
                      </a:r>
                    </a:p>
                  </a:txBody>
                  <a:tcPr anchor="ctr"/>
                </a:tc>
                <a:extLst>
                  <a:ext uri="{0D108BD9-81ED-4DB2-BD59-A6C34878D82A}">
                    <a16:rowId xmlns:a16="http://schemas.microsoft.com/office/drawing/2014/main" val="673936123"/>
                  </a:ext>
                </a:extLst>
              </a:tr>
              <a:tr h="526741">
                <a:tc>
                  <a:txBody>
                    <a:bodyPr/>
                    <a:lstStyle/>
                    <a:p>
                      <a:pPr algn="r"/>
                      <a:r>
                        <a:rPr lang="en-US" sz="2200" b="1" dirty="0"/>
                        <a:t>Operating</a:t>
                      </a:r>
                    </a:p>
                  </a:txBody>
                  <a:tcPr anchor="ctr"/>
                </a:tc>
                <a:tc gridSpan="2">
                  <a:txBody>
                    <a:bodyPr/>
                    <a:lstStyle/>
                    <a:p>
                      <a:pPr algn="ctr"/>
                      <a:r>
                        <a:rPr lang="en-US" sz="2200" b="1" dirty="0"/>
                        <a:t>$378,197</a:t>
                      </a:r>
                    </a:p>
                  </a:txBody>
                  <a:tcPr anchor="ctr"/>
                </a:tc>
                <a:tc hMerge="1">
                  <a:txBody>
                    <a:bodyPr/>
                    <a:lstStyle/>
                    <a:p>
                      <a:endParaRPr lang="en-US" sz="2200" b="1" dirty="0"/>
                    </a:p>
                  </a:txBody>
                  <a:tcPr anchor="ctr"/>
                </a:tc>
                <a:tc>
                  <a:txBody>
                    <a:bodyPr/>
                    <a:lstStyle/>
                    <a:p>
                      <a:pPr algn="ctr"/>
                      <a:r>
                        <a:rPr lang="en-US" sz="2200" b="1" dirty="0"/>
                        <a:t>$430,466</a:t>
                      </a:r>
                    </a:p>
                  </a:txBody>
                  <a:tcPr anchor="ctr"/>
                </a:tc>
                <a:tc>
                  <a:txBody>
                    <a:bodyPr/>
                    <a:lstStyle/>
                    <a:p>
                      <a:pPr algn="ctr"/>
                      <a:r>
                        <a:rPr lang="en-US" sz="2200" b="1" dirty="0"/>
                        <a:t>$52,269</a:t>
                      </a:r>
                    </a:p>
                  </a:txBody>
                  <a:tcPr anchor="ctr"/>
                </a:tc>
                <a:extLst>
                  <a:ext uri="{0D108BD9-81ED-4DB2-BD59-A6C34878D82A}">
                    <a16:rowId xmlns:a16="http://schemas.microsoft.com/office/drawing/2014/main" val="2756149601"/>
                  </a:ext>
                </a:extLst>
              </a:tr>
              <a:tr h="526741">
                <a:tc>
                  <a:txBody>
                    <a:bodyPr/>
                    <a:lstStyle/>
                    <a:p>
                      <a:pPr algn="r"/>
                      <a:r>
                        <a:rPr lang="en-US" sz="2200" b="1" dirty="0"/>
                        <a:t>Interfund Transfers</a:t>
                      </a:r>
                    </a:p>
                  </a:txBody>
                  <a:tcPr anchor="ctr"/>
                </a:tc>
                <a:tc gridSpan="2">
                  <a:txBody>
                    <a:bodyPr/>
                    <a:lstStyle/>
                    <a:p>
                      <a:pPr algn="ctr"/>
                      <a:r>
                        <a:rPr lang="en-US" sz="2200" b="1" dirty="0"/>
                        <a:t>$19,417</a:t>
                      </a:r>
                    </a:p>
                  </a:txBody>
                  <a:tcPr anchor="ctr"/>
                </a:tc>
                <a:tc hMerge="1">
                  <a:txBody>
                    <a:bodyPr/>
                    <a:lstStyle/>
                    <a:p>
                      <a:endParaRPr lang="en-US" sz="2200" b="1" dirty="0"/>
                    </a:p>
                  </a:txBody>
                  <a:tcPr anchor="ctr"/>
                </a:tc>
                <a:tc>
                  <a:txBody>
                    <a:bodyPr/>
                    <a:lstStyle/>
                    <a:p>
                      <a:pPr algn="ctr"/>
                      <a:r>
                        <a:rPr lang="en-US" sz="2200" b="1" dirty="0"/>
                        <a:t>$0</a:t>
                      </a:r>
                    </a:p>
                  </a:txBody>
                  <a:tcPr anchor="ctr"/>
                </a:tc>
                <a:tc>
                  <a:txBody>
                    <a:bodyPr/>
                    <a:lstStyle/>
                    <a:p>
                      <a:pPr algn="ctr"/>
                      <a:r>
                        <a:rPr lang="en-US" sz="2200" b="1" dirty="0"/>
                        <a:t>($19,417)</a:t>
                      </a:r>
                    </a:p>
                  </a:txBody>
                  <a:tcPr anchor="ctr"/>
                </a:tc>
                <a:extLst>
                  <a:ext uri="{0D108BD9-81ED-4DB2-BD59-A6C34878D82A}">
                    <a16:rowId xmlns:a16="http://schemas.microsoft.com/office/drawing/2014/main" val="317650478"/>
                  </a:ext>
                </a:extLst>
              </a:tr>
              <a:tr h="526741">
                <a:tc>
                  <a:txBody>
                    <a:bodyPr/>
                    <a:lstStyle/>
                    <a:p>
                      <a:pPr algn="r"/>
                      <a:r>
                        <a:rPr lang="en-US" sz="2200" b="1" dirty="0"/>
                        <a:t>TOTAL</a:t>
                      </a:r>
                    </a:p>
                  </a:txBody>
                  <a:tcPr anchor="ctr"/>
                </a:tc>
                <a:tc gridSpan="2">
                  <a:txBody>
                    <a:bodyPr/>
                    <a:lstStyle/>
                    <a:p>
                      <a:pPr algn="ctr"/>
                      <a:r>
                        <a:rPr lang="en-US" sz="2200" b="1" dirty="0"/>
                        <a:t>$846,511</a:t>
                      </a:r>
                    </a:p>
                  </a:txBody>
                  <a:tcPr anchor="ctr"/>
                </a:tc>
                <a:tc hMerge="1">
                  <a:txBody>
                    <a:bodyPr/>
                    <a:lstStyle/>
                    <a:p>
                      <a:endParaRPr lang="en-US" sz="2200" b="1" dirty="0"/>
                    </a:p>
                  </a:txBody>
                  <a:tcPr anchor="ctr"/>
                </a:tc>
                <a:tc>
                  <a:txBody>
                    <a:bodyPr/>
                    <a:lstStyle/>
                    <a:p>
                      <a:pPr algn="ctr"/>
                      <a:r>
                        <a:rPr lang="en-US" sz="2200" b="1" dirty="0"/>
                        <a:t>$947,990</a:t>
                      </a:r>
                    </a:p>
                  </a:txBody>
                  <a:tcPr anchor="ctr"/>
                </a:tc>
                <a:tc>
                  <a:txBody>
                    <a:bodyPr/>
                    <a:lstStyle/>
                    <a:p>
                      <a:pPr algn="ctr"/>
                      <a:r>
                        <a:rPr lang="en-US" sz="2200" b="1" dirty="0"/>
                        <a:t>$101,479</a:t>
                      </a:r>
                    </a:p>
                  </a:txBody>
                  <a:tcPr anchor="ctr"/>
                </a:tc>
                <a:extLst>
                  <a:ext uri="{0D108BD9-81ED-4DB2-BD59-A6C34878D82A}">
                    <a16:rowId xmlns:a16="http://schemas.microsoft.com/office/drawing/2014/main" val="714096359"/>
                  </a:ext>
                </a:extLst>
              </a:tr>
              <a:tr h="526741">
                <a:tc gridSpan="5">
                  <a:txBody>
                    <a:bodyPr/>
                    <a:lstStyle/>
                    <a:p>
                      <a:r>
                        <a:rPr lang="en-US" sz="2200" b="1" dirty="0"/>
                        <a:t>Notes:</a:t>
                      </a:r>
                    </a:p>
                  </a:txBody>
                  <a:tcPr anchor="ct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5">
                  <a:txBody>
                    <a:bodyPr/>
                    <a:lstStyle/>
                    <a:p>
                      <a:r>
                        <a:rPr lang="en-US" sz="2200" dirty="0"/>
                        <a:t>Employer of Choice Initiative costs for $15 minimum. </a:t>
                      </a:r>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39084619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5708E-C10B-0F61-6132-4EBA19CCB90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45D2986-848A-529C-0413-DBB5C8925C84}"/>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304D98-7D75-C403-781E-D98263AA5F78}"/>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Golf Course</a:t>
            </a:r>
          </a:p>
        </p:txBody>
      </p:sp>
      <p:sp>
        <p:nvSpPr>
          <p:cNvPr id="3" name="Content Placeholder 2">
            <a:extLst>
              <a:ext uri="{FF2B5EF4-FFF2-40B4-BE49-F238E27FC236}">
                <a16:creationId xmlns:a16="http://schemas.microsoft.com/office/drawing/2014/main" id="{466797D3-53EF-40B1-8884-090A8EE9E86F}"/>
              </a:ext>
            </a:extLst>
          </p:cNvPr>
          <p:cNvSpPr>
            <a:spLocks noGrp="1"/>
          </p:cNvSpPr>
          <p:nvPr>
            <p:ph idx="1"/>
          </p:nvPr>
        </p:nvSpPr>
        <p:spPr>
          <a:xfrm>
            <a:off x="838200" y="1483934"/>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FY24-25</a:t>
            </a:r>
          </a:p>
          <a:p>
            <a:pPr>
              <a:lnSpc>
                <a:spcPct val="100000"/>
              </a:lnSpc>
              <a:spcBef>
                <a:spcPts val="0"/>
              </a:spcBef>
              <a:spcAft>
                <a:spcPts val="1000"/>
              </a:spcAft>
            </a:pPr>
            <a:r>
              <a:rPr lang="en-US" sz="2400" b="1" dirty="0">
                <a:solidFill>
                  <a:srgbClr val="104862"/>
                </a:solidFill>
              </a:rPr>
              <a:t>CIP: </a:t>
            </a:r>
            <a:r>
              <a:rPr lang="en-US" sz="2400" dirty="0"/>
              <a:t>Implement Golf Cart Lease Program | Completed January 2025</a:t>
            </a:r>
          </a:p>
          <a:p>
            <a:pPr>
              <a:lnSpc>
                <a:spcPct val="100000"/>
              </a:lnSpc>
              <a:spcBef>
                <a:spcPts val="0"/>
              </a:spcBef>
              <a:spcAft>
                <a:spcPts val="1000"/>
              </a:spcAft>
            </a:pPr>
            <a:r>
              <a:rPr lang="en-US" sz="2400" b="1" dirty="0">
                <a:solidFill>
                  <a:srgbClr val="104862"/>
                </a:solidFill>
              </a:rPr>
              <a:t>CIP: </a:t>
            </a:r>
            <a:r>
              <a:rPr lang="en-US" sz="2400" dirty="0"/>
              <a:t>Golf Course Parking Lot | Completed by June 2025</a:t>
            </a:r>
          </a:p>
          <a:p>
            <a:pPr>
              <a:lnSpc>
                <a:spcPct val="100000"/>
              </a:lnSpc>
              <a:spcBef>
                <a:spcPts val="0"/>
              </a:spcBef>
              <a:spcAft>
                <a:spcPts val="1000"/>
              </a:spcAft>
            </a:pPr>
            <a:r>
              <a:rPr lang="en-US" sz="2400" b="1" dirty="0">
                <a:solidFill>
                  <a:srgbClr val="104862"/>
                </a:solidFill>
              </a:rPr>
              <a:t>Capital Equipment Purchase: </a:t>
            </a:r>
            <a:r>
              <a:rPr lang="en-US" sz="2400" dirty="0"/>
              <a:t>Fairway Mower | Completed by March 2025</a:t>
            </a:r>
          </a:p>
          <a:p>
            <a:pPr>
              <a:lnSpc>
                <a:spcPct val="100000"/>
              </a:lnSpc>
              <a:spcBef>
                <a:spcPts val="0"/>
              </a:spcBef>
              <a:spcAft>
                <a:spcPts val="1000"/>
              </a:spcAft>
            </a:pPr>
            <a:r>
              <a:rPr lang="en-US" sz="2400" b="1" dirty="0">
                <a:solidFill>
                  <a:srgbClr val="104862"/>
                </a:solidFill>
              </a:rPr>
              <a:t>Capital Equipment Purchase: </a:t>
            </a:r>
            <a:r>
              <a:rPr lang="en-US" sz="2400" dirty="0"/>
              <a:t>Slope Mower | Expected July 2025</a:t>
            </a:r>
          </a:p>
          <a:p>
            <a:pPr marL="0" indent="0">
              <a:lnSpc>
                <a:spcPct val="100000"/>
              </a:lnSpc>
              <a:spcBef>
                <a:spcPts val="0"/>
              </a:spcBef>
              <a:spcAft>
                <a:spcPts val="1000"/>
              </a:spcAft>
              <a:buNone/>
            </a:pPr>
            <a:r>
              <a:rPr lang="en-US" sz="2400" b="1" dirty="0">
                <a:solidFill>
                  <a:srgbClr val="275791"/>
                </a:solidFill>
              </a:rPr>
              <a:t>FY25-26</a:t>
            </a:r>
          </a:p>
          <a:p>
            <a:pPr>
              <a:lnSpc>
                <a:spcPct val="100000"/>
              </a:lnSpc>
              <a:spcBef>
                <a:spcPts val="0"/>
              </a:spcBef>
              <a:spcAft>
                <a:spcPts val="1000"/>
              </a:spcAft>
            </a:pPr>
            <a:r>
              <a:rPr lang="en-US" sz="2400" b="1" dirty="0">
                <a:solidFill>
                  <a:srgbClr val="104862"/>
                </a:solidFill>
              </a:rPr>
              <a:t>CIP: </a:t>
            </a:r>
            <a:r>
              <a:rPr lang="en-US" sz="2400" dirty="0"/>
              <a:t>Cart Barn New Build</a:t>
            </a:r>
          </a:p>
        </p:txBody>
      </p:sp>
    </p:spTree>
    <p:extLst>
      <p:ext uri="{BB962C8B-B14F-4D97-AF65-F5344CB8AC3E}">
        <p14:creationId xmlns:p14="http://schemas.microsoft.com/office/powerpoint/2010/main" val="28642631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F0CF9-294A-13B4-8668-D478086C88F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B237E49-0599-5C8B-D0F9-76C93AF7DC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43980"/>
            <a:ext cx="10905066" cy="3770037"/>
          </a:xfrm>
          <a:prstGeom prst="rect">
            <a:avLst/>
          </a:prstGeom>
        </p:spPr>
      </p:pic>
    </p:spTree>
    <p:extLst>
      <p:ext uri="{BB962C8B-B14F-4D97-AF65-F5344CB8AC3E}">
        <p14:creationId xmlns:p14="http://schemas.microsoft.com/office/powerpoint/2010/main" val="12512321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BBA86-7A3B-B698-A0A5-F6CD0BA6855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D29B6F0-96B1-F726-4F49-4EF2339C4051}"/>
              </a:ext>
            </a:extLst>
          </p:cNvPr>
          <p:cNvSpPr>
            <a:spLocks noGrp="1"/>
          </p:cNvSpPr>
          <p:nvPr>
            <p:ph type="title"/>
          </p:nvPr>
        </p:nvSpPr>
        <p:spPr/>
        <p:txBody>
          <a:bodyPr/>
          <a:lstStyle/>
          <a:p>
            <a:r>
              <a:rPr lang="en-US" b="1" dirty="0">
                <a:solidFill>
                  <a:srgbClr val="104862"/>
                </a:solidFill>
              </a:rPr>
              <a:t>Library</a:t>
            </a:r>
          </a:p>
        </p:txBody>
      </p:sp>
      <p:graphicFrame>
        <p:nvGraphicFramePr>
          <p:cNvPr id="2" name="Content Placeholder 1">
            <a:extLst>
              <a:ext uri="{FF2B5EF4-FFF2-40B4-BE49-F238E27FC236}">
                <a16:creationId xmlns:a16="http://schemas.microsoft.com/office/drawing/2014/main" id="{76115D6F-101C-F78D-6DD1-26A62AAB972C}"/>
              </a:ext>
            </a:extLst>
          </p:cNvPr>
          <p:cNvGraphicFramePr>
            <a:graphicFrameLocks noGrp="1"/>
          </p:cNvGraphicFramePr>
          <p:nvPr>
            <p:ph idx="1"/>
            <p:extLst>
              <p:ext uri="{D42A27DB-BD31-4B8C-83A1-F6EECF244321}">
                <p14:modId xmlns:p14="http://schemas.microsoft.com/office/powerpoint/2010/main" val="149216245"/>
              </p:ext>
            </p:extLst>
          </p:nvPr>
        </p:nvGraphicFramePr>
        <p:xfrm>
          <a:off x="510363" y="1590675"/>
          <a:ext cx="11174817" cy="4511040"/>
        </p:xfrm>
        <a:graphic>
          <a:graphicData uri="http://schemas.openxmlformats.org/drawingml/2006/table">
            <a:tbl>
              <a:tblPr firstRow="1" bandRow="1">
                <a:tableStyleId>{5C22544A-7EE6-4342-B048-85BDC9FD1C3A}</a:tableStyleId>
              </a:tblPr>
              <a:tblGrid>
                <a:gridCol w="11174817">
                  <a:extLst>
                    <a:ext uri="{9D8B030D-6E8A-4147-A177-3AD203B41FA5}">
                      <a16:colId xmlns:a16="http://schemas.microsoft.com/office/drawing/2014/main" val="4093609078"/>
                    </a:ext>
                  </a:extLst>
                </a:gridCol>
              </a:tblGrid>
              <a:tr h="388824">
                <a:tc>
                  <a:txBody>
                    <a:bodyPr/>
                    <a:lstStyle/>
                    <a:p>
                      <a:pPr algn="l"/>
                      <a:r>
                        <a:rPr lang="en-US" sz="2200" b="1" dirty="0">
                          <a:solidFill>
                            <a:srgbClr val="B78739"/>
                          </a:solidFill>
                        </a:rPr>
                        <a:t>Division Goals</a:t>
                      </a:r>
                    </a:p>
                  </a:txBody>
                  <a:tcPr anchor="ctr">
                    <a:solidFill>
                      <a:schemeClr val="accent1">
                        <a:lumMod val="75000"/>
                      </a:schemeClr>
                    </a:solidFill>
                  </a:tcPr>
                </a:tc>
                <a:extLst>
                  <a:ext uri="{0D108BD9-81ED-4DB2-BD59-A6C34878D82A}">
                    <a16:rowId xmlns:a16="http://schemas.microsoft.com/office/drawing/2014/main" val="3141615551"/>
                  </a:ext>
                </a:extLst>
              </a:tr>
              <a:tr h="388824">
                <a:tc>
                  <a:txBody>
                    <a:bodyPr/>
                    <a:lstStyle/>
                    <a:p>
                      <a:pPr marL="342900" indent="-342900" algn="l">
                        <a:buFont typeface="Arial" panose="020B0604020202020204" pitchFamily="34" charset="0"/>
                        <a:buChar char="•"/>
                      </a:pPr>
                      <a:r>
                        <a:rPr lang="en-US" sz="2200" b="0" dirty="0">
                          <a:solidFill>
                            <a:srgbClr val="104862"/>
                          </a:solidFill>
                        </a:rPr>
                        <a:t>Provide services and programming that inclusively meets the needs of the community</a:t>
                      </a:r>
                    </a:p>
                    <a:p>
                      <a:pPr marL="342900" indent="-342900" algn="l">
                        <a:buFont typeface="Arial" panose="020B0604020202020204" pitchFamily="34" charset="0"/>
                        <a:buChar char="•"/>
                      </a:pPr>
                      <a:r>
                        <a:rPr lang="en-US" sz="2200" b="0" dirty="0">
                          <a:solidFill>
                            <a:srgbClr val="104862"/>
                          </a:solidFill>
                        </a:rPr>
                        <a:t>Advance literacy and lifelong learning through diverse collections, programs and services</a:t>
                      </a:r>
                    </a:p>
                    <a:p>
                      <a:pPr marL="342900" indent="-342900" algn="l">
                        <a:buFont typeface="Arial" panose="020B0604020202020204" pitchFamily="34" charset="0"/>
                        <a:buChar char="•"/>
                      </a:pPr>
                      <a:r>
                        <a:rPr lang="en-US" sz="2200" b="0" dirty="0">
                          <a:solidFill>
                            <a:srgbClr val="104862"/>
                          </a:solidFill>
                        </a:rPr>
                        <a:t>Expand outreach efforts to reach underserved populations and promote library programs</a:t>
                      </a:r>
                    </a:p>
                  </a:txBody>
                  <a:tcPr anchor="ctr">
                    <a:solidFill>
                      <a:srgbClr val="E7EAED"/>
                    </a:solidFill>
                  </a:tcPr>
                </a:tc>
                <a:extLst>
                  <a:ext uri="{0D108BD9-81ED-4DB2-BD59-A6C34878D82A}">
                    <a16:rowId xmlns:a16="http://schemas.microsoft.com/office/drawing/2014/main" val="2292771504"/>
                  </a:ext>
                </a:extLst>
              </a:tr>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rPr>
                        <a:t>Summary of Services</a:t>
                      </a:r>
                      <a:endParaRPr lang="en-US" sz="22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r>
                        <a:rPr lang="en-US" sz="2000" dirty="0"/>
                        <a:t>Free library cards to Polk County residents</a:t>
                      </a:r>
                    </a:p>
                    <a:p>
                      <a:r>
                        <a:rPr lang="en-US" sz="2000" dirty="0"/>
                        <a:t>A variety of adult and children’s programs</a:t>
                      </a:r>
                    </a:p>
                    <a:p>
                      <a:r>
                        <a:rPr lang="en-US" sz="2000" dirty="0"/>
                        <a:t>Free e-books/audiobooks, streaming videos, and other electronic resources</a:t>
                      </a:r>
                    </a:p>
                    <a:p>
                      <a:r>
                        <a:rPr lang="en-US" sz="2000" dirty="0"/>
                        <a:t>Public computers with Internet access and Microsoft products</a:t>
                      </a:r>
                    </a:p>
                    <a:p>
                      <a:r>
                        <a:rPr lang="en-US" sz="2000" dirty="0"/>
                        <a:t>Free Wi-Fi extending to the parking lot</a:t>
                      </a:r>
                    </a:p>
                    <a:p>
                      <a:r>
                        <a:rPr lang="en-US" sz="2000" dirty="0"/>
                        <a:t>Printing, faxing, and scanning services</a:t>
                      </a:r>
                    </a:p>
                    <a:p>
                      <a:r>
                        <a:rPr lang="en-US" sz="2000" dirty="0"/>
                        <a:t>Meeting room and study rooms</a:t>
                      </a:r>
                      <a:endParaRPr lang="en-US" sz="2000" b="0" dirty="0"/>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1855058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731AD-7D77-B0B8-BB61-38267369AA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B706FF-072E-D402-0B76-AA0F23FF8860}"/>
              </a:ext>
            </a:extLst>
          </p:cNvPr>
          <p:cNvSpPr>
            <a:spLocks noGrp="1"/>
          </p:cNvSpPr>
          <p:nvPr>
            <p:ph type="title"/>
          </p:nvPr>
        </p:nvSpPr>
        <p:spPr/>
        <p:txBody>
          <a:bodyPr/>
          <a:lstStyle/>
          <a:p>
            <a:r>
              <a:rPr lang="en-US" b="1" dirty="0">
                <a:solidFill>
                  <a:srgbClr val="104862"/>
                </a:solidFill>
              </a:rPr>
              <a:t>Key Performance Measures</a:t>
            </a:r>
          </a:p>
        </p:txBody>
      </p:sp>
      <p:graphicFrame>
        <p:nvGraphicFramePr>
          <p:cNvPr id="9" name="Table 8">
            <a:extLst>
              <a:ext uri="{FF2B5EF4-FFF2-40B4-BE49-F238E27FC236}">
                <a16:creationId xmlns:a16="http://schemas.microsoft.com/office/drawing/2014/main" id="{7DC57BBF-924F-D14E-8912-3193D2F869A3}"/>
              </a:ext>
            </a:extLst>
          </p:cNvPr>
          <p:cNvGraphicFramePr>
            <a:graphicFrameLocks noGrp="1"/>
          </p:cNvGraphicFramePr>
          <p:nvPr>
            <p:extLst>
              <p:ext uri="{D42A27DB-BD31-4B8C-83A1-F6EECF244321}">
                <p14:modId xmlns:p14="http://schemas.microsoft.com/office/powerpoint/2010/main" val="4056124931"/>
              </p:ext>
            </p:extLst>
          </p:nvPr>
        </p:nvGraphicFramePr>
        <p:xfrm>
          <a:off x="614915" y="1527741"/>
          <a:ext cx="10602435" cy="3337560"/>
        </p:xfrm>
        <a:graphic>
          <a:graphicData uri="http://schemas.openxmlformats.org/drawingml/2006/table">
            <a:tbl>
              <a:tblPr firstRow="1" bandRow="1">
                <a:tableStyleId>{5C22544A-7EE6-4342-B048-85BDC9FD1C3A}</a:tableStyleId>
              </a:tblPr>
              <a:tblGrid>
                <a:gridCol w="2946991">
                  <a:extLst>
                    <a:ext uri="{9D8B030D-6E8A-4147-A177-3AD203B41FA5}">
                      <a16:colId xmlns:a16="http://schemas.microsoft.com/office/drawing/2014/main" val="2824674795"/>
                    </a:ext>
                  </a:extLst>
                </a:gridCol>
                <a:gridCol w="4444410">
                  <a:extLst>
                    <a:ext uri="{9D8B030D-6E8A-4147-A177-3AD203B41FA5}">
                      <a16:colId xmlns:a16="http://schemas.microsoft.com/office/drawing/2014/main" val="3745968927"/>
                    </a:ext>
                  </a:extLst>
                </a:gridCol>
                <a:gridCol w="1881963">
                  <a:extLst>
                    <a:ext uri="{9D8B030D-6E8A-4147-A177-3AD203B41FA5}">
                      <a16:colId xmlns:a16="http://schemas.microsoft.com/office/drawing/2014/main" val="1649215685"/>
                    </a:ext>
                  </a:extLst>
                </a:gridCol>
                <a:gridCol w="1329071">
                  <a:extLst>
                    <a:ext uri="{9D8B030D-6E8A-4147-A177-3AD203B41FA5}">
                      <a16:colId xmlns:a16="http://schemas.microsoft.com/office/drawing/2014/main" val="1075387996"/>
                    </a:ext>
                  </a:extLst>
                </a:gridCol>
              </a:tblGrid>
              <a:tr h="370840">
                <a:tc>
                  <a:txBody>
                    <a:bodyPr/>
                    <a:lstStyle/>
                    <a:p>
                      <a:r>
                        <a:rPr lang="en-US" dirty="0"/>
                        <a:t>Measures</a:t>
                      </a:r>
                    </a:p>
                  </a:txBody>
                  <a:tcPr/>
                </a:tc>
                <a:tc>
                  <a:txBody>
                    <a:bodyPr/>
                    <a:lstStyle/>
                    <a:p>
                      <a:r>
                        <a:rPr lang="en-US" dirty="0"/>
                        <a:t>Analysis</a:t>
                      </a:r>
                    </a:p>
                  </a:txBody>
                  <a:tcPr/>
                </a:tc>
                <a:tc>
                  <a:txBody>
                    <a:bodyPr/>
                    <a:lstStyle/>
                    <a:p>
                      <a:r>
                        <a:rPr lang="en-US" dirty="0"/>
                        <a:t>Series</a:t>
                      </a:r>
                    </a:p>
                  </a:txBody>
                  <a:tcPr/>
                </a:tc>
                <a:tc>
                  <a:txBody>
                    <a:bodyPr/>
                    <a:lstStyle/>
                    <a:p>
                      <a:pPr algn="ctr"/>
                      <a:r>
                        <a:rPr lang="en-US" dirty="0"/>
                        <a:t>Status</a:t>
                      </a:r>
                    </a:p>
                  </a:txBody>
                  <a:tcPr/>
                </a:tc>
                <a:extLst>
                  <a:ext uri="{0D108BD9-81ED-4DB2-BD59-A6C34878D82A}">
                    <a16:rowId xmlns:a16="http://schemas.microsoft.com/office/drawing/2014/main" val="1946517529"/>
                  </a:ext>
                </a:extLst>
              </a:tr>
              <a:tr h="370840">
                <a:tc rowSpan="2">
                  <a:txBody>
                    <a:bodyPr/>
                    <a:lstStyle/>
                    <a:p>
                      <a:r>
                        <a:rPr lang="en-US" b="1" dirty="0"/>
                        <a:t>Total Library Circulation</a:t>
                      </a:r>
                    </a:p>
                  </a:txBody>
                  <a:tcPr/>
                </a:tc>
                <a:tc rowSpan="2">
                  <a:txBody>
                    <a:bodyPr/>
                    <a:lstStyle/>
                    <a:p>
                      <a:r>
                        <a:rPr lang="en-US" dirty="0"/>
                        <a:t>The Bartow Library has a total circulation of 275,000 in the current fiscal year</a:t>
                      </a:r>
                    </a:p>
                  </a:txBody>
                  <a:tcPr/>
                </a:tc>
                <a:tc>
                  <a:txBody>
                    <a:bodyPr/>
                    <a:lstStyle/>
                    <a:p>
                      <a:r>
                        <a:rPr lang="en-US" dirty="0"/>
                        <a:t>Actual</a:t>
                      </a:r>
                    </a:p>
                  </a:txBody>
                  <a:tcPr/>
                </a:tc>
                <a:tc>
                  <a:txBody>
                    <a:bodyPr/>
                    <a:lstStyle/>
                    <a:p>
                      <a:pPr algn="ctr"/>
                      <a:r>
                        <a:rPr lang="en-US" b="1" dirty="0"/>
                        <a:t>275,000</a:t>
                      </a:r>
                    </a:p>
                  </a:txBody>
                  <a:tcPr/>
                </a:tc>
                <a:extLst>
                  <a:ext uri="{0D108BD9-81ED-4DB2-BD59-A6C34878D82A}">
                    <a16:rowId xmlns:a16="http://schemas.microsoft.com/office/drawing/2014/main" val="1191962624"/>
                  </a:ext>
                </a:extLst>
              </a:tr>
              <a:tr h="370840">
                <a:tc vMerge="1">
                  <a:txBody>
                    <a:bodyPr/>
                    <a:lstStyle/>
                    <a:p>
                      <a:endParaRPr lang="en-US" dirty="0"/>
                    </a:p>
                  </a:txBody>
                  <a:tcPr/>
                </a:tc>
                <a:tc vMerge="1">
                  <a:txBody>
                    <a:bodyPr/>
                    <a:lstStyle/>
                    <a:p>
                      <a:endParaRPr lang="en-US" dirty="0"/>
                    </a:p>
                  </a:txBody>
                  <a:tcPr/>
                </a:tc>
                <a:tc>
                  <a:txBody>
                    <a:bodyPr/>
                    <a:lstStyle/>
                    <a:p>
                      <a:r>
                        <a:rPr lang="en-US" dirty="0"/>
                        <a:t>Prior Year Actual</a:t>
                      </a:r>
                    </a:p>
                  </a:txBody>
                  <a:tcPr/>
                </a:tc>
                <a:tc>
                  <a:txBody>
                    <a:bodyPr/>
                    <a:lstStyle/>
                    <a:p>
                      <a:pPr algn="ctr"/>
                      <a:r>
                        <a:rPr lang="en-US" b="1" dirty="0"/>
                        <a:t>267,003</a:t>
                      </a:r>
                    </a:p>
                  </a:txBody>
                  <a:tcPr/>
                </a:tc>
                <a:extLst>
                  <a:ext uri="{0D108BD9-81ED-4DB2-BD59-A6C34878D82A}">
                    <a16:rowId xmlns:a16="http://schemas.microsoft.com/office/drawing/2014/main" val="1976619147"/>
                  </a:ext>
                </a:extLst>
              </a:tr>
              <a:tr h="370840">
                <a:tc rowSpan="2">
                  <a:txBody>
                    <a:bodyPr/>
                    <a:lstStyle/>
                    <a:p>
                      <a:r>
                        <a:rPr lang="en-US" b="1" dirty="0"/>
                        <a:t>Library Visits</a:t>
                      </a:r>
                    </a:p>
                  </a:txBody>
                  <a:tcPr/>
                </a:tc>
                <a:tc rowSpan="2">
                  <a:txBody>
                    <a:bodyPr/>
                    <a:lstStyle/>
                    <a:p>
                      <a:r>
                        <a:rPr lang="en-US" dirty="0"/>
                        <a:t>There have been 59,000 visitors recorded by the Library in FY25</a:t>
                      </a:r>
                    </a:p>
                  </a:txBody>
                  <a:tcPr/>
                </a:tc>
                <a:tc>
                  <a:txBody>
                    <a:bodyPr/>
                    <a:lstStyle/>
                    <a:p>
                      <a:r>
                        <a:rPr lang="en-US" dirty="0"/>
                        <a:t>Actual</a:t>
                      </a:r>
                    </a:p>
                  </a:txBody>
                  <a:tcPr/>
                </a:tc>
                <a:tc>
                  <a:txBody>
                    <a:bodyPr/>
                    <a:lstStyle/>
                    <a:p>
                      <a:pPr algn="ctr"/>
                      <a:r>
                        <a:rPr lang="en-US" b="1" dirty="0"/>
                        <a:t>59,000</a:t>
                      </a:r>
                    </a:p>
                  </a:txBody>
                  <a:tcPr/>
                </a:tc>
                <a:extLst>
                  <a:ext uri="{0D108BD9-81ED-4DB2-BD59-A6C34878D82A}">
                    <a16:rowId xmlns:a16="http://schemas.microsoft.com/office/drawing/2014/main" val="188816968"/>
                  </a:ext>
                </a:extLst>
              </a:tr>
              <a:tr h="370840">
                <a:tc vMerge="1">
                  <a:txBody>
                    <a:bodyPr/>
                    <a:lstStyle/>
                    <a:p>
                      <a:endParaRPr lang="en-US" dirty="0"/>
                    </a:p>
                  </a:txBody>
                  <a:tcPr/>
                </a:tc>
                <a:tc vMerge="1">
                  <a:txBody>
                    <a:bodyPr/>
                    <a:lstStyle/>
                    <a:p>
                      <a:endParaRPr lang="en-US" dirty="0"/>
                    </a:p>
                  </a:txBody>
                  <a:tcPr/>
                </a:tc>
                <a:tc>
                  <a:txBody>
                    <a:bodyPr/>
                    <a:lstStyle/>
                    <a:p>
                      <a:r>
                        <a:rPr lang="en-US" dirty="0"/>
                        <a:t>Prior Year Actual</a:t>
                      </a:r>
                    </a:p>
                  </a:txBody>
                  <a:tcPr/>
                </a:tc>
                <a:tc>
                  <a:txBody>
                    <a:bodyPr/>
                    <a:lstStyle/>
                    <a:p>
                      <a:pPr algn="ctr"/>
                      <a:r>
                        <a:rPr lang="en-US" b="1" dirty="0"/>
                        <a:t>57,894</a:t>
                      </a:r>
                    </a:p>
                  </a:txBody>
                  <a:tcPr/>
                </a:tc>
                <a:extLst>
                  <a:ext uri="{0D108BD9-81ED-4DB2-BD59-A6C34878D82A}">
                    <a16:rowId xmlns:a16="http://schemas.microsoft.com/office/drawing/2014/main" val="2123129304"/>
                  </a:ext>
                </a:extLst>
              </a:tr>
              <a:tr h="370840">
                <a:tc rowSpan="2">
                  <a:txBody>
                    <a:bodyPr/>
                    <a:lstStyle/>
                    <a:p>
                      <a:r>
                        <a:rPr lang="en-US" b="1" dirty="0"/>
                        <a:t>Number of Programs</a:t>
                      </a:r>
                    </a:p>
                  </a:txBody>
                  <a:tcPr/>
                </a:tc>
                <a:tc rowSpan="2">
                  <a:txBody>
                    <a:bodyPr/>
                    <a:lstStyle/>
                    <a:p>
                      <a:r>
                        <a:rPr lang="en-US"/>
                        <a:t>There will be </a:t>
                      </a:r>
                      <a:r>
                        <a:rPr lang="en-US" dirty="0"/>
                        <a:t>470 programs at the </a:t>
                      </a:r>
                      <a:r>
                        <a:rPr lang="en-US"/>
                        <a:t>Library in FY25</a:t>
                      </a:r>
                      <a:endParaRPr lang="en-US" dirty="0"/>
                    </a:p>
                  </a:txBody>
                  <a:tcPr/>
                </a:tc>
                <a:tc>
                  <a:txBody>
                    <a:bodyPr/>
                    <a:lstStyle/>
                    <a:p>
                      <a:r>
                        <a:rPr lang="en-US" dirty="0"/>
                        <a:t>Actual</a:t>
                      </a:r>
                    </a:p>
                  </a:txBody>
                  <a:tcPr/>
                </a:tc>
                <a:tc>
                  <a:txBody>
                    <a:bodyPr/>
                    <a:lstStyle/>
                    <a:p>
                      <a:pPr algn="ctr"/>
                      <a:r>
                        <a:rPr lang="en-US" b="1" dirty="0"/>
                        <a:t>470</a:t>
                      </a:r>
                    </a:p>
                  </a:txBody>
                  <a:tcPr/>
                </a:tc>
                <a:extLst>
                  <a:ext uri="{0D108BD9-81ED-4DB2-BD59-A6C34878D82A}">
                    <a16:rowId xmlns:a16="http://schemas.microsoft.com/office/drawing/2014/main" val="1943667450"/>
                  </a:ext>
                </a:extLst>
              </a:tr>
              <a:tr h="370840">
                <a:tc vMerge="1">
                  <a:txBody>
                    <a:bodyPr/>
                    <a:lstStyle/>
                    <a:p>
                      <a:endParaRPr lang="en-US" dirty="0"/>
                    </a:p>
                  </a:txBody>
                  <a:tcPr/>
                </a:tc>
                <a:tc vMerge="1">
                  <a:txBody>
                    <a:bodyPr/>
                    <a:lstStyle/>
                    <a:p>
                      <a:endParaRPr lang="en-US" dirty="0"/>
                    </a:p>
                  </a:txBody>
                  <a:tcPr/>
                </a:tc>
                <a:tc>
                  <a:txBody>
                    <a:bodyPr/>
                    <a:lstStyle/>
                    <a:p>
                      <a:r>
                        <a:rPr lang="en-US" dirty="0"/>
                        <a:t>Prior Year Actual</a:t>
                      </a:r>
                    </a:p>
                  </a:txBody>
                  <a:tcPr/>
                </a:tc>
                <a:tc>
                  <a:txBody>
                    <a:bodyPr/>
                    <a:lstStyle/>
                    <a:p>
                      <a:pPr algn="ctr"/>
                      <a:r>
                        <a:rPr lang="en-US" b="1" dirty="0"/>
                        <a:t>465</a:t>
                      </a:r>
                    </a:p>
                  </a:txBody>
                  <a:tcPr/>
                </a:tc>
                <a:extLst>
                  <a:ext uri="{0D108BD9-81ED-4DB2-BD59-A6C34878D82A}">
                    <a16:rowId xmlns:a16="http://schemas.microsoft.com/office/drawing/2014/main" val="3135877492"/>
                  </a:ext>
                </a:extLst>
              </a:tr>
              <a:tr h="370840">
                <a:tc rowSpan="2">
                  <a:txBody>
                    <a:bodyPr/>
                    <a:lstStyle/>
                    <a:p>
                      <a:r>
                        <a:rPr lang="en-US" b="1" dirty="0"/>
                        <a:t>Attendance at Programs</a:t>
                      </a:r>
                    </a:p>
                  </a:txBody>
                  <a:tcPr/>
                </a:tc>
                <a:tc rowSpan="2">
                  <a:txBody>
                    <a:bodyPr/>
                    <a:lstStyle/>
                    <a:p>
                      <a:r>
                        <a:rPr lang="en-US" dirty="0"/>
                        <a:t>There are 7,500 attendees at the various library programs in FY25</a:t>
                      </a:r>
                    </a:p>
                  </a:txBody>
                  <a:tcPr/>
                </a:tc>
                <a:tc>
                  <a:txBody>
                    <a:bodyPr/>
                    <a:lstStyle/>
                    <a:p>
                      <a:r>
                        <a:rPr lang="en-US" dirty="0"/>
                        <a:t>Actual</a:t>
                      </a:r>
                    </a:p>
                  </a:txBody>
                  <a:tcPr/>
                </a:tc>
                <a:tc>
                  <a:txBody>
                    <a:bodyPr/>
                    <a:lstStyle/>
                    <a:p>
                      <a:pPr algn="ctr"/>
                      <a:r>
                        <a:rPr lang="en-US" b="1" dirty="0"/>
                        <a:t>7,500</a:t>
                      </a:r>
                    </a:p>
                  </a:txBody>
                  <a:tcPr/>
                </a:tc>
                <a:extLst>
                  <a:ext uri="{0D108BD9-81ED-4DB2-BD59-A6C34878D82A}">
                    <a16:rowId xmlns:a16="http://schemas.microsoft.com/office/drawing/2014/main" val="3587087382"/>
                  </a:ext>
                </a:extLst>
              </a:tr>
              <a:tr h="370840">
                <a:tc vMerge="1">
                  <a:txBody>
                    <a:bodyPr/>
                    <a:lstStyle/>
                    <a:p>
                      <a:endParaRPr lang="en-US" dirty="0"/>
                    </a:p>
                  </a:txBody>
                  <a:tcPr/>
                </a:tc>
                <a:tc vMerge="1">
                  <a:txBody>
                    <a:bodyPr/>
                    <a:lstStyle/>
                    <a:p>
                      <a:endParaRPr lang="en-US" dirty="0"/>
                    </a:p>
                  </a:txBody>
                  <a:tcPr/>
                </a:tc>
                <a:tc>
                  <a:txBody>
                    <a:bodyPr/>
                    <a:lstStyle/>
                    <a:p>
                      <a:r>
                        <a:rPr lang="en-US" dirty="0"/>
                        <a:t>Prior Year Actual</a:t>
                      </a:r>
                    </a:p>
                  </a:txBody>
                  <a:tcPr/>
                </a:tc>
                <a:tc>
                  <a:txBody>
                    <a:bodyPr/>
                    <a:lstStyle/>
                    <a:p>
                      <a:pPr algn="ctr"/>
                      <a:r>
                        <a:rPr lang="en-US" b="1" dirty="0"/>
                        <a:t>7,378</a:t>
                      </a:r>
                    </a:p>
                  </a:txBody>
                  <a:tcPr/>
                </a:tc>
                <a:extLst>
                  <a:ext uri="{0D108BD9-81ED-4DB2-BD59-A6C34878D82A}">
                    <a16:rowId xmlns:a16="http://schemas.microsoft.com/office/drawing/2014/main" val="3970259867"/>
                  </a:ext>
                </a:extLst>
              </a:tr>
            </a:tbl>
          </a:graphicData>
        </a:graphic>
      </p:graphicFrame>
    </p:spTree>
    <p:extLst>
      <p:ext uri="{BB962C8B-B14F-4D97-AF65-F5344CB8AC3E}">
        <p14:creationId xmlns:p14="http://schemas.microsoft.com/office/powerpoint/2010/main" val="28129634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05648-55F5-D75E-5FC0-EE7D006975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9DFB8EE-C1C4-2A57-76A5-5F190C95C96D}"/>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0AFA5752-EC06-2C0E-AA6E-FF5A80E87856}"/>
              </a:ext>
            </a:extLst>
          </p:cNvPr>
          <p:cNvGraphicFramePr>
            <a:graphicFrameLocks noGrp="1"/>
          </p:cNvGraphicFramePr>
          <p:nvPr>
            <p:ph idx="1"/>
            <p:extLst>
              <p:ext uri="{D42A27DB-BD31-4B8C-83A1-F6EECF244321}">
                <p14:modId xmlns:p14="http://schemas.microsoft.com/office/powerpoint/2010/main" val="3236604079"/>
              </p:ext>
            </p:extLst>
          </p:nvPr>
        </p:nvGraphicFramePr>
        <p:xfrm>
          <a:off x="457200" y="106324"/>
          <a:ext cx="11277600" cy="6142283"/>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t>Department: </a:t>
                      </a:r>
                      <a:r>
                        <a:rPr lang="en-US" sz="2800" b="1" dirty="0">
                          <a:solidFill>
                            <a:srgbClr val="B78739"/>
                          </a:solidFill>
                        </a:rPr>
                        <a:t>PRCA</a:t>
                      </a:r>
                    </a:p>
                  </a:txBody>
                  <a:tcPr anchor="ctr"/>
                </a:tc>
                <a:tc hMerge="1">
                  <a:txBody>
                    <a:bodyPr/>
                    <a:lstStyle/>
                    <a:p>
                      <a:endParaRPr dirty="0"/>
                    </a:p>
                  </a:txBody>
                  <a:tcPr/>
                </a:tc>
                <a:tc gridSpan="2">
                  <a:txBody>
                    <a:bodyPr/>
                    <a:lstStyle/>
                    <a:p>
                      <a:r>
                        <a:rPr lang="en-US" sz="2800" b="1" dirty="0"/>
                        <a:t>Division: </a:t>
                      </a:r>
                      <a:r>
                        <a:rPr lang="en-US" sz="2800" b="1" dirty="0">
                          <a:solidFill>
                            <a:srgbClr val="B78739"/>
                          </a:solidFill>
                        </a:rPr>
                        <a:t>Library</a:t>
                      </a:r>
                    </a:p>
                  </a:txBody>
                  <a:tcPr anchor="ctr"/>
                </a:tc>
                <a:tc hMerge="1">
                  <a:txBody>
                    <a:bodyPr/>
                    <a:lstStyle/>
                    <a:p>
                      <a:endParaRPr dirty="0"/>
                    </a:p>
                  </a:txBody>
                  <a:tcPr/>
                </a:tc>
                <a:extLst>
                  <a:ext uri="{0D108BD9-81ED-4DB2-BD59-A6C34878D82A}">
                    <a16:rowId xmlns:a16="http://schemas.microsoft.com/office/drawing/2014/main" val="2000895093"/>
                  </a:ext>
                </a:extLst>
              </a:tr>
              <a:tr h="466172">
                <a:tc>
                  <a:txBody>
                    <a:bodyPr/>
                    <a:lstStyle/>
                    <a:p>
                      <a:r>
                        <a:rPr lang="en-US" sz="2200" b="1" dirty="0"/>
                        <a:t>Funding Source(s)</a:t>
                      </a:r>
                    </a:p>
                  </a:txBody>
                  <a:tcPr anchor="ctr"/>
                </a:tc>
                <a:tc>
                  <a:txBody>
                    <a:bodyPr/>
                    <a:lstStyle/>
                    <a:p>
                      <a:r>
                        <a:rPr lang="en-US" sz="2200" b="1" dirty="0"/>
                        <a:t>General Fund</a:t>
                      </a:r>
                    </a:p>
                  </a:txBody>
                  <a:tcPr anchor="ctr"/>
                </a:tc>
                <a:tc>
                  <a:txBody>
                    <a:bodyPr/>
                    <a:lstStyle/>
                    <a:p>
                      <a:r>
                        <a:rPr lang="en-US" sz="2200" b="1" dirty="0"/>
                        <a:t># of FTEs: 22 Total*</a:t>
                      </a:r>
                    </a:p>
                  </a:txBody>
                  <a:tcPr anchor="ctr"/>
                </a:tc>
                <a:tc>
                  <a:txBody>
                    <a:bodyPr/>
                    <a:lstStyle/>
                    <a:p>
                      <a:r>
                        <a:rPr lang="en-US" sz="2200" b="1" dirty="0"/>
                        <a:t>16 Full Time</a:t>
                      </a:r>
                    </a:p>
                    <a:p>
                      <a:r>
                        <a:rPr lang="en-US" sz="2200" b="1" dirty="0"/>
                        <a:t>6 Part Time</a:t>
                      </a:r>
                    </a:p>
                  </a:txBody>
                  <a:tcPr anchor="ctr"/>
                </a:tc>
                <a:extLst>
                  <a:ext uri="{0D108BD9-81ED-4DB2-BD59-A6C34878D82A}">
                    <a16:rowId xmlns:a16="http://schemas.microsoft.com/office/drawing/2014/main" val="503865722"/>
                  </a:ext>
                </a:extLst>
              </a:tr>
              <a:tr h="526741">
                <a:tc gridSpan="4">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526741">
                <a:tc>
                  <a:txBody>
                    <a:bodyPr/>
                    <a:lstStyle/>
                    <a:p>
                      <a:endParaRPr lang="en-US" sz="2200" b="1" dirty="0"/>
                    </a:p>
                  </a:txBody>
                  <a:tcPr anchor="ctr"/>
                </a:tc>
                <a:tc>
                  <a:txBody>
                    <a:bodyPr/>
                    <a:lstStyle/>
                    <a:p>
                      <a:pPr algn="ctr"/>
                      <a:r>
                        <a:rPr lang="en-US" sz="2200" b="1" dirty="0">
                          <a:solidFill>
                            <a:srgbClr val="104862"/>
                          </a:solidFill>
                        </a:rPr>
                        <a:t>FY 2024-2025</a:t>
                      </a:r>
                    </a:p>
                  </a:txBody>
                  <a:tcPr anchor="ctr"/>
                </a:tc>
                <a:tc>
                  <a:txBody>
                    <a:bodyPr/>
                    <a:lstStyle/>
                    <a:p>
                      <a:pPr algn="ctr"/>
                      <a:r>
                        <a:rPr lang="en-US" sz="2200" b="1" dirty="0">
                          <a:solidFill>
                            <a:srgbClr val="104862"/>
                          </a:solidFill>
                        </a:rPr>
                        <a:t>FY 2025-2026</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526741">
                <a:tc>
                  <a:txBody>
                    <a:bodyPr/>
                    <a:lstStyle/>
                    <a:p>
                      <a:pPr algn="r"/>
                      <a:r>
                        <a:rPr lang="en-US" sz="2200" b="1" dirty="0"/>
                        <a:t>Personnel</a:t>
                      </a:r>
                    </a:p>
                  </a:txBody>
                  <a:tcPr anchor="ctr"/>
                </a:tc>
                <a:tc>
                  <a:txBody>
                    <a:bodyPr/>
                    <a:lstStyle/>
                    <a:p>
                      <a:pPr algn="ctr"/>
                      <a:r>
                        <a:rPr lang="en-US" sz="2200" b="1" dirty="0"/>
                        <a:t>$667,680</a:t>
                      </a:r>
                    </a:p>
                  </a:txBody>
                  <a:tcPr anchor="ctr"/>
                </a:tc>
                <a:tc>
                  <a:txBody>
                    <a:bodyPr/>
                    <a:lstStyle/>
                    <a:p>
                      <a:pPr algn="ctr"/>
                      <a:r>
                        <a:rPr lang="en-US" sz="2200" b="1" dirty="0"/>
                        <a:t>$679,850</a:t>
                      </a:r>
                    </a:p>
                  </a:txBody>
                  <a:tcPr anchor="ctr"/>
                </a:tc>
                <a:tc>
                  <a:txBody>
                    <a:bodyPr/>
                    <a:lstStyle/>
                    <a:p>
                      <a:pPr algn="ctr"/>
                      <a:r>
                        <a:rPr lang="en-US" sz="2200" b="1" dirty="0"/>
                        <a:t>$12,170</a:t>
                      </a:r>
                    </a:p>
                  </a:txBody>
                  <a:tcPr anchor="ctr"/>
                </a:tc>
                <a:extLst>
                  <a:ext uri="{0D108BD9-81ED-4DB2-BD59-A6C34878D82A}">
                    <a16:rowId xmlns:a16="http://schemas.microsoft.com/office/drawing/2014/main" val="673936123"/>
                  </a:ext>
                </a:extLst>
              </a:tr>
              <a:tr h="526741">
                <a:tc>
                  <a:txBody>
                    <a:bodyPr/>
                    <a:lstStyle/>
                    <a:p>
                      <a:pPr algn="r"/>
                      <a:r>
                        <a:rPr lang="en-US" sz="2200" b="1" dirty="0"/>
                        <a:t>Operating</a:t>
                      </a:r>
                    </a:p>
                  </a:txBody>
                  <a:tcPr anchor="ctr"/>
                </a:tc>
                <a:tc>
                  <a:txBody>
                    <a:bodyPr/>
                    <a:lstStyle/>
                    <a:p>
                      <a:pPr algn="ctr"/>
                      <a:r>
                        <a:rPr lang="en-US" sz="2200" b="1" dirty="0"/>
                        <a:t>$122,388</a:t>
                      </a:r>
                    </a:p>
                  </a:txBody>
                  <a:tcPr anchor="ctr"/>
                </a:tc>
                <a:tc>
                  <a:txBody>
                    <a:bodyPr/>
                    <a:lstStyle/>
                    <a:p>
                      <a:pPr algn="ctr"/>
                      <a:r>
                        <a:rPr lang="en-US" sz="2200" b="1" dirty="0"/>
                        <a:t>$194,480</a:t>
                      </a:r>
                    </a:p>
                  </a:txBody>
                  <a:tcPr anchor="ctr"/>
                </a:tc>
                <a:tc>
                  <a:txBody>
                    <a:bodyPr/>
                    <a:lstStyle/>
                    <a:p>
                      <a:pPr algn="ctr"/>
                      <a:r>
                        <a:rPr lang="en-US" sz="2200" b="1" dirty="0"/>
                        <a:t>$72,092</a:t>
                      </a:r>
                    </a:p>
                  </a:txBody>
                  <a:tcPr anchor="ctr"/>
                </a:tc>
                <a:extLst>
                  <a:ext uri="{0D108BD9-81ED-4DB2-BD59-A6C34878D82A}">
                    <a16:rowId xmlns:a16="http://schemas.microsoft.com/office/drawing/2014/main" val="2756149601"/>
                  </a:ext>
                </a:extLst>
              </a:tr>
              <a:tr h="526741">
                <a:tc>
                  <a:txBody>
                    <a:bodyPr/>
                    <a:lstStyle/>
                    <a:p>
                      <a:pPr algn="r"/>
                      <a:r>
                        <a:rPr lang="en-US" sz="2200" b="1" dirty="0"/>
                        <a:t>Capital</a:t>
                      </a:r>
                    </a:p>
                  </a:txBody>
                  <a:tcPr anchor="ctr"/>
                </a:tc>
                <a:tc>
                  <a:txBody>
                    <a:bodyPr/>
                    <a:lstStyle/>
                    <a:p>
                      <a:pPr algn="ctr"/>
                      <a:r>
                        <a:rPr lang="en-US" sz="2200" b="1" dirty="0"/>
                        <a:t>$50,000</a:t>
                      </a:r>
                    </a:p>
                  </a:txBody>
                  <a:tcPr anchor="ctr"/>
                </a:tc>
                <a:tc>
                  <a:txBody>
                    <a:bodyPr/>
                    <a:lstStyle/>
                    <a:p>
                      <a:pPr algn="ctr"/>
                      <a:r>
                        <a:rPr lang="en-US" sz="2200" b="1" dirty="0"/>
                        <a:t>$50,000</a:t>
                      </a:r>
                    </a:p>
                  </a:txBody>
                  <a:tcPr anchor="ctr"/>
                </a:tc>
                <a:tc>
                  <a:txBody>
                    <a:bodyPr/>
                    <a:lstStyle/>
                    <a:p>
                      <a:pPr algn="ctr"/>
                      <a:r>
                        <a:rPr lang="en-US" sz="2200" b="1" dirty="0"/>
                        <a:t>$0</a:t>
                      </a:r>
                    </a:p>
                  </a:txBody>
                  <a:tcPr anchor="ctr"/>
                </a:tc>
                <a:extLst>
                  <a:ext uri="{0D108BD9-81ED-4DB2-BD59-A6C34878D82A}">
                    <a16:rowId xmlns:a16="http://schemas.microsoft.com/office/drawing/2014/main" val="317650478"/>
                  </a:ext>
                </a:extLst>
              </a:tr>
              <a:tr h="526741">
                <a:tc>
                  <a:txBody>
                    <a:bodyPr/>
                    <a:lstStyle/>
                    <a:p>
                      <a:pPr algn="r"/>
                      <a:r>
                        <a:rPr lang="en-US" sz="2200" b="1" dirty="0"/>
                        <a:t>Interfund Transfers</a:t>
                      </a:r>
                    </a:p>
                  </a:txBody>
                  <a:tcPr anchor="ctr"/>
                </a:tc>
                <a:tc>
                  <a:txBody>
                    <a:bodyPr/>
                    <a:lstStyle/>
                    <a:p>
                      <a:pPr algn="ctr"/>
                      <a:r>
                        <a:rPr lang="en-US" sz="2200" b="1" dirty="0"/>
                        <a:t>$2,172</a:t>
                      </a:r>
                    </a:p>
                  </a:txBody>
                  <a:tcPr anchor="ctr"/>
                </a:tc>
                <a:tc>
                  <a:txBody>
                    <a:bodyPr/>
                    <a:lstStyle/>
                    <a:p>
                      <a:pPr algn="ctr"/>
                      <a:r>
                        <a:rPr lang="en-US" sz="2200" b="1" dirty="0"/>
                        <a:t>$0</a:t>
                      </a:r>
                    </a:p>
                  </a:txBody>
                  <a:tcPr anchor="ctr"/>
                </a:tc>
                <a:tc>
                  <a:txBody>
                    <a:bodyPr/>
                    <a:lstStyle/>
                    <a:p>
                      <a:pPr algn="ctr"/>
                      <a:r>
                        <a:rPr lang="en-US" sz="2200" b="1" dirty="0"/>
                        <a:t>($2,172)</a:t>
                      </a:r>
                    </a:p>
                  </a:txBody>
                  <a:tcPr anchor="ctr"/>
                </a:tc>
                <a:extLst>
                  <a:ext uri="{0D108BD9-81ED-4DB2-BD59-A6C34878D82A}">
                    <a16:rowId xmlns:a16="http://schemas.microsoft.com/office/drawing/2014/main" val="1638745719"/>
                  </a:ext>
                </a:extLst>
              </a:tr>
              <a:tr h="526741">
                <a:tc>
                  <a:txBody>
                    <a:bodyPr/>
                    <a:lstStyle/>
                    <a:p>
                      <a:pPr algn="r"/>
                      <a:r>
                        <a:rPr lang="en-US" sz="2200" b="1" dirty="0"/>
                        <a:t>TOTAL</a:t>
                      </a:r>
                    </a:p>
                  </a:txBody>
                  <a:tcPr anchor="ctr"/>
                </a:tc>
                <a:tc>
                  <a:txBody>
                    <a:bodyPr/>
                    <a:lstStyle/>
                    <a:p>
                      <a:pPr algn="ctr"/>
                      <a:r>
                        <a:rPr lang="en-US" sz="2200" b="1" dirty="0"/>
                        <a:t>$842,240</a:t>
                      </a:r>
                    </a:p>
                  </a:txBody>
                  <a:tcPr anchor="ctr"/>
                </a:tc>
                <a:tc>
                  <a:txBody>
                    <a:bodyPr/>
                    <a:lstStyle/>
                    <a:p>
                      <a:pPr algn="ctr"/>
                      <a:r>
                        <a:rPr lang="en-US" sz="2200" b="1" dirty="0"/>
                        <a:t>$924,330</a:t>
                      </a:r>
                    </a:p>
                  </a:txBody>
                  <a:tcPr anchor="ctr"/>
                </a:tc>
                <a:tc>
                  <a:txBody>
                    <a:bodyPr/>
                    <a:lstStyle/>
                    <a:p>
                      <a:pPr algn="ctr"/>
                      <a:r>
                        <a:rPr lang="en-US" sz="2200" b="1" dirty="0"/>
                        <a:t>$82,090</a:t>
                      </a:r>
                    </a:p>
                  </a:txBody>
                  <a:tcPr anchor="ctr"/>
                </a:tc>
                <a:extLst>
                  <a:ext uri="{0D108BD9-81ED-4DB2-BD59-A6C34878D82A}">
                    <a16:rowId xmlns:a16="http://schemas.microsoft.com/office/drawing/2014/main" val="714096359"/>
                  </a:ext>
                </a:extLst>
              </a:tr>
              <a:tr h="526741">
                <a:tc gridSpan="4">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endParaRPr lang="en-US" sz="220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
        <p:nvSpPr>
          <p:cNvPr id="4" name="TextBox 3">
            <a:extLst>
              <a:ext uri="{FF2B5EF4-FFF2-40B4-BE49-F238E27FC236}">
                <a16:creationId xmlns:a16="http://schemas.microsoft.com/office/drawing/2014/main" id="{C10B1BD0-9006-76A9-152F-B0DEE8541710}"/>
              </a:ext>
            </a:extLst>
          </p:cNvPr>
          <p:cNvSpPr txBox="1"/>
          <p:nvPr/>
        </p:nvSpPr>
        <p:spPr>
          <a:xfrm>
            <a:off x="6469152" y="5785661"/>
            <a:ext cx="5138057" cy="369332"/>
          </a:xfrm>
          <a:prstGeom prst="rect">
            <a:avLst/>
          </a:prstGeom>
          <a:noFill/>
        </p:spPr>
        <p:txBody>
          <a:bodyPr wrap="square" rtlCol="0">
            <a:spAutoFit/>
          </a:bodyPr>
          <a:lstStyle/>
          <a:p>
            <a:r>
              <a:rPr lang="en-US" b="1" i="1" dirty="0"/>
              <a:t>* 7 Polk County Library Cooperative Employees</a:t>
            </a:r>
          </a:p>
        </p:txBody>
      </p:sp>
    </p:spTree>
    <p:extLst>
      <p:ext uri="{BB962C8B-B14F-4D97-AF65-F5344CB8AC3E}">
        <p14:creationId xmlns:p14="http://schemas.microsoft.com/office/powerpoint/2010/main" val="15029856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7C36D-FB23-4FCA-321A-F84B6B92033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395631C-BFB9-F080-828C-7DFA1C4C807A}"/>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4C61725-EFB9-89FD-6E75-FDDB0591C0D9}"/>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5754B8FA-3A33-3205-7C6A-B7DAA0127314}"/>
              </a:ext>
            </a:extLst>
          </p:cNvPr>
          <p:cNvGraphicFramePr>
            <a:graphicFrameLocks noGrp="1"/>
          </p:cNvGraphicFramePr>
          <p:nvPr>
            <p:ph idx="1"/>
            <p:extLst>
              <p:ext uri="{D42A27DB-BD31-4B8C-83A1-F6EECF244321}">
                <p14:modId xmlns:p14="http://schemas.microsoft.com/office/powerpoint/2010/main" val="1164465289"/>
              </p:ext>
            </p:extLst>
          </p:nvPr>
        </p:nvGraphicFramePr>
        <p:xfrm>
          <a:off x="457200" y="357858"/>
          <a:ext cx="11277600" cy="6142283"/>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t>Department: </a:t>
                      </a:r>
                      <a:r>
                        <a:rPr lang="en-US" sz="2800" b="1" dirty="0">
                          <a:solidFill>
                            <a:srgbClr val="B78739"/>
                          </a:solidFill>
                        </a:rPr>
                        <a:t>PRCA</a:t>
                      </a:r>
                    </a:p>
                  </a:txBody>
                  <a:tcPr anchor="ctr"/>
                </a:tc>
                <a:tc hMerge="1">
                  <a:txBody>
                    <a:bodyPr/>
                    <a:lstStyle/>
                    <a:p>
                      <a:endParaRPr dirty="0"/>
                    </a:p>
                  </a:txBody>
                  <a:tcPr/>
                </a:tc>
                <a:tc gridSpan="2">
                  <a:txBody>
                    <a:bodyPr/>
                    <a:lstStyle/>
                    <a:p>
                      <a:r>
                        <a:rPr lang="en-US" sz="2800" b="1" dirty="0"/>
                        <a:t>Division: </a:t>
                      </a:r>
                      <a:r>
                        <a:rPr lang="en-US" sz="2800" b="1" dirty="0">
                          <a:solidFill>
                            <a:srgbClr val="B78739"/>
                          </a:solidFill>
                        </a:rPr>
                        <a:t>Library COOP</a:t>
                      </a:r>
                    </a:p>
                  </a:txBody>
                  <a:tcPr anchor="ctr"/>
                </a:tc>
                <a:tc hMerge="1">
                  <a:txBody>
                    <a:bodyPr/>
                    <a:lstStyle/>
                    <a:p>
                      <a:endParaRPr dirty="0"/>
                    </a:p>
                  </a:txBody>
                  <a:tcPr/>
                </a:tc>
                <a:extLst>
                  <a:ext uri="{0D108BD9-81ED-4DB2-BD59-A6C34878D82A}">
                    <a16:rowId xmlns:a16="http://schemas.microsoft.com/office/drawing/2014/main" val="2000895093"/>
                  </a:ext>
                </a:extLst>
              </a:tr>
              <a:tr h="466172">
                <a:tc>
                  <a:txBody>
                    <a:bodyPr/>
                    <a:lstStyle/>
                    <a:p>
                      <a:r>
                        <a:rPr lang="en-US" sz="2200" b="1" dirty="0"/>
                        <a:t>Funding Source(s)</a:t>
                      </a:r>
                    </a:p>
                  </a:txBody>
                  <a:tcPr anchor="ctr"/>
                </a:tc>
                <a:tc>
                  <a:txBody>
                    <a:bodyPr/>
                    <a:lstStyle/>
                    <a:p>
                      <a:r>
                        <a:rPr lang="en-US" sz="2200" b="1" dirty="0"/>
                        <a:t>Library COOP</a:t>
                      </a:r>
                    </a:p>
                  </a:txBody>
                  <a:tcPr anchor="ctr"/>
                </a:tc>
                <a:tc>
                  <a:txBody>
                    <a:bodyPr/>
                    <a:lstStyle/>
                    <a:p>
                      <a:r>
                        <a:rPr lang="en-US" sz="2200" b="1" dirty="0"/>
                        <a:t># of FTEs: 22 Total*</a:t>
                      </a:r>
                    </a:p>
                  </a:txBody>
                  <a:tcPr anchor="ctr"/>
                </a:tc>
                <a:tc>
                  <a:txBody>
                    <a:bodyPr/>
                    <a:lstStyle/>
                    <a:p>
                      <a:r>
                        <a:rPr lang="en-US" sz="2200" b="1" dirty="0"/>
                        <a:t>16 Full Time</a:t>
                      </a:r>
                    </a:p>
                    <a:p>
                      <a:r>
                        <a:rPr lang="en-US" sz="2200" b="1" dirty="0"/>
                        <a:t>6 Part Time</a:t>
                      </a:r>
                    </a:p>
                  </a:txBody>
                  <a:tcPr anchor="ctr"/>
                </a:tc>
                <a:extLst>
                  <a:ext uri="{0D108BD9-81ED-4DB2-BD59-A6C34878D82A}">
                    <a16:rowId xmlns:a16="http://schemas.microsoft.com/office/drawing/2014/main" val="503865722"/>
                  </a:ext>
                </a:extLst>
              </a:tr>
              <a:tr h="526741">
                <a:tc gridSpan="4">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526741">
                <a:tc>
                  <a:txBody>
                    <a:bodyPr/>
                    <a:lstStyle/>
                    <a:p>
                      <a:endParaRPr lang="en-US" sz="2200" b="1" dirty="0"/>
                    </a:p>
                  </a:txBody>
                  <a:tcPr anchor="ctr"/>
                </a:tc>
                <a:tc>
                  <a:txBody>
                    <a:bodyPr/>
                    <a:lstStyle/>
                    <a:p>
                      <a:pPr algn="ctr"/>
                      <a:r>
                        <a:rPr lang="en-US" sz="2200" b="1" dirty="0">
                          <a:solidFill>
                            <a:srgbClr val="104862"/>
                          </a:solidFill>
                        </a:rPr>
                        <a:t>FY 2024-2025</a:t>
                      </a:r>
                    </a:p>
                  </a:txBody>
                  <a:tcPr anchor="ctr"/>
                </a:tc>
                <a:tc>
                  <a:txBody>
                    <a:bodyPr/>
                    <a:lstStyle/>
                    <a:p>
                      <a:pPr algn="ctr"/>
                      <a:r>
                        <a:rPr lang="en-US" sz="2200" b="1" dirty="0">
                          <a:solidFill>
                            <a:srgbClr val="104862"/>
                          </a:solidFill>
                        </a:rPr>
                        <a:t>FY 2025-2026</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526741">
                <a:tc>
                  <a:txBody>
                    <a:bodyPr/>
                    <a:lstStyle/>
                    <a:p>
                      <a:pPr algn="r"/>
                      <a:r>
                        <a:rPr lang="en-US" sz="2200" b="1" dirty="0"/>
                        <a:t>Personnel</a:t>
                      </a:r>
                    </a:p>
                  </a:txBody>
                  <a:tcPr anchor="ctr"/>
                </a:tc>
                <a:tc>
                  <a:txBody>
                    <a:bodyPr/>
                    <a:lstStyle/>
                    <a:p>
                      <a:pPr algn="ctr"/>
                      <a:r>
                        <a:rPr lang="en-US" sz="2200" b="1" dirty="0"/>
                        <a:t>$168,651</a:t>
                      </a:r>
                    </a:p>
                  </a:txBody>
                  <a:tcPr anchor="ctr"/>
                </a:tc>
                <a:tc>
                  <a:txBody>
                    <a:bodyPr/>
                    <a:lstStyle/>
                    <a:p>
                      <a:pPr algn="ctr"/>
                      <a:r>
                        <a:rPr lang="en-US" sz="2200" b="1" dirty="0"/>
                        <a:t>$179,425</a:t>
                      </a:r>
                    </a:p>
                  </a:txBody>
                  <a:tcPr anchor="ctr"/>
                </a:tc>
                <a:tc>
                  <a:txBody>
                    <a:bodyPr/>
                    <a:lstStyle/>
                    <a:p>
                      <a:pPr algn="ctr"/>
                      <a:r>
                        <a:rPr lang="en-US" sz="2200" b="1" dirty="0"/>
                        <a:t>$10,774</a:t>
                      </a:r>
                    </a:p>
                  </a:txBody>
                  <a:tcPr anchor="ctr"/>
                </a:tc>
                <a:extLst>
                  <a:ext uri="{0D108BD9-81ED-4DB2-BD59-A6C34878D82A}">
                    <a16:rowId xmlns:a16="http://schemas.microsoft.com/office/drawing/2014/main" val="673936123"/>
                  </a:ext>
                </a:extLst>
              </a:tr>
              <a:tr h="526741">
                <a:tc>
                  <a:txBody>
                    <a:bodyPr/>
                    <a:lstStyle/>
                    <a:p>
                      <a:pPr algn="r"/>
                      <a:r>
                        <a:rPr lang="en-US" sz="2200" b="1" dirty="0"/>
                        <a:t>Operating</a:t>
                      </a:r>
                    </a:p>
                  </a:txBody>
                  <a:tcPr anchor="ctr"/>
                </a:tc>
                <a:tc>
                  <a:txBody>
                    <a:bodyPr/>
                    <a:lstStyle/>
                    <a:p>
                      <a:pPr algn="ctr"/>
                      <a:r>
                        <a:rPr lang="en-US" sz="2200" b="1" dirty="0"/>
                        <a:t>$84,165</a:t>
                      </a:r>
                    </a:p>
                  </a:txBody>
                  <a:tcPr anchor="ctr"/>
                </a:tc>
                <a:tc>
                  <a:txBody>
                    <a:bodyPr/>
                    <a:lstStyle/>
                    <a:p>
                      <a:pPr algn="ctr"/>
                      <a:r>
                        <a:rPr lang="en-US" sz="2200" b="1" dirty="0"/>
                        <a:t>$138,000</a:t>
                      </a:r>
                    </a:p>
                  </a:txBody>
                  <a:tcPr anchor="ctr"/>
                </a:tc>
                <a:tc>
                  <a:txBody>
                    <a:bodyPr/>
                    <a:lstStyle/>
                    <a:p>
                      <a:pPr algn="ctr"/>
                      <a:r>
                        <a:rPr lang="en-US" sz="2200" b="1" dirty="0"/>
                        <a:t>$53,835</a:t>
                      </a:r>
                    </a:p>
                  </a:txBody>
                  <a:tcPr anchor="ctr"/>
                </a:tc>
                <a:extLst>
                  <a:ext uri="{0D108BD9-81ED-4DB2-BD59-A6C34878D82A}">
                    <a16:rowId xmlns:a16="http://schemas.microsoft.com/office/drawing/2014/main" val="2756149601"/>
                  </a:ext>
                </a:extLst>
              </a:tr>
              <a:tr h="526741">
                <a:tc>
                  <a:txBody>
                    <a:bodyPr/>
                    <a:lstStyle/>
                    <a:p>
                      <a:pPr algn="r"/>
                      <a:r>
                        <a:rPr lang="en-US" sz="2200" b="1" dirty="0"/>
                        <a:t>Capital</a:t>
                      </a:r>
                    </a:p>
                  </a:txBody>
                  <a:tcPr anchor="ctr"/>
                </a:tc>
                <a:tc>
                  <a:txBody>
                    <a:bodyPr/>
                    <a:lstStyle/>
                    <a:p>
                      <a:pPr algn="ctr"/>
                      <a:r>
                        <a:rPr lang="en-US" sz="2200" b="1" dirty="0"/>
                        <a:t>$240,000</a:t>
                      </a:r>
                    </a:p>
                  </a:txBody>
                  <a:tcPr anchor="ctr"/>
                </a:tc>
                <a:tc>
                  <a:txBody>
                    <a:bodyPr/>
                    <a:lstStyle/>
                    <a:p>
                      <a:pPr algn="ctr"/>
                      <a:r>
                        <a:rPr lang="en-US" sz="2200" b="1" dirty="0"/>
                        <a:t>$90,000</a:t>
                      </a:r>
                    </a:p>
                  </a:txBody>
                  <a:tcPr anchor="ctr"/>
                </a:tc>
                <a:tc>
                  <a:txBody>
                    <a:bodyPr/>
                    <a:lstStyle/>
                    <a:p>
                      <a:pPr algn="ctr"/>
                      <a:r>
                        <a:rPr lang="en-US" sz="2200" b="1" dirty="0"/>
                        <a:t>($150,000)</a:t>
                      </a:r>
                    </a:p>
                  </a:txBody>
                  <a:tcPr anchor="ctr"/>
                </a:tc>
                <a:extLst>
                  <a:ext uri="{0D108BD9-81ED-4DB2-BD59-A6C34878D82A}">
                    <a16:rowId xmlns:a16="http://schemas.microsoft.com/office/drawing/2014/main" val="317650478"/>
                  </a:ext>
                </a:extLst>
              </a:tr>
              <a:tr h="526741">
                <a:tc>
                  <a:txBody>
                    <a:bodyPr/>
                    <a:lstStyle/>
                    <a:p>
                      <a:pPr algn="r"/>
                      <a:r>
                        <a:rPr lang="en-US" sz="2200" b="1" dirty="0"/>
                        <a:t>Interfund Transfers</a:t>
                      </a:r>
                    </a:p>
                  </a:txBody>
                  <a:tcPr anchor="ctr"/>
                </a:tc>
                <a:tc>
                  <a:txBody>
                    <a:bodyPr/>
                    <a:lstStyle/>
                    <a:p>
                      <a:pPr algn="ctr"/>
                      <a:r>
                        <a:rPr lang="en-US" sz="2200" b="1" dirty="0"/>
                        <a:t>$1,328</a:t>
                      </a:r>
                    </a:p>
                  </a:txBody>
                  <a:tcPr anchor="ctr"/>
                </a:tc>
                <a:tc>
                  <a:txBody>
                    <a:bodyPr/>
                    <a:lstStyle/>
                    <a:p>
                      <a:pPr algn="ctr"/>
                      <a:r>
                        <a:rPr lang="en-US" sz="2200" b="1" dirty="0"/>
                        <a:t>$0</a:t>
                      </a:r>
                    </a:p>
                  </a:txBody>
                  <a:tcPr anchor="ctr"/>
                </a:tc>
                <a:tc>
                  <a:txBody>
                    <a:bodyPr/>
                    <a:lstStyle/>
                    <a:p>
                      <a:pPr algn="ctr"/>
                      <a:r>
                        <a:rPr lang="en-US" sz="2200" b="1" dirty="0"/>
                        <a:t>($1,328)</a:t>
                      </a:r>
                    </a:p>
                  </a:txBody>
                  <a:tcPr anchor="ctr"/>
                </a:tc>
                <a:extLst>
                  <a:ext uri="{0D108BD9-81ED-4DB2-BD59-A6C34878D82A}">
                    <a16:rowId xmlns:a16="http://schemas.microsoft.com/office/drawing/2014/main" val="1127212292"/>
                  </a:ext>
                </a:extLst>
              </a:tr>
              <a:tr h="526741">
                <a:tc>
                  <a:txBody>
                    <a:bodyPr/>
                    <a:lstStyle/>
                    <a:p>
                      <a:pPr algn="r"/>
                      <a:r>
                        <a:rPr lang="en-US" sz="2200" b="1" dirty="0"/>
                        <a:t>TOTAL</a:t>
                      </a:r>
                    </a:p>
                  </a:txBody>
                  <a:tcPr anchor="ctr"/>
                </a:tc>
                <a:tc>
                  <a:txBody>
                    <a:bodyPr/>
                    <a:lstStyle/>
                    <a:p>
                      <a:pPr algn="ctr"/>
                      <a:r>
                        <a:rPr lang="en-US" sz="2200" b="1" dirty="0"/>
                        <a:t>$494,144</a:t>
                      </a:r>
                    </a:p>
                  </a:txBody>
                  <a:tcPr anchor="ctr"/>
                </a:tc>
                <a:tc>
                  <a:txBody>
                    <a:bodyPr/>
                    <a:lstStyle/>
                    <a:p>
                      <a:pPr algn="ctr"/>
                      <a:r>
                        <a:rPr lang="en-US" sz="2200" b="1" dirty="0"/>
                        <a:t>$407,425</a:t>
                      </a:r>
                    </a:p>
                  </a:txBody>
                  <a:tcPr anchor="ctr"/>
                </a:tc>
                <a:tc>
                  <a:txBody>
                    <a:bodyPr/>
                    <a:lstStyle/>
                    <a:p>
                      <a:pPr algn="ctr"/>
                      <a:r>
                        <a:rPr lang="en-US" sz="2200" b="1" dirty="0"/>
                        <a:t>($86,719)</a:t>
                      </a:r>
                    </a:p>
                  </a:txBody>
                  <a:tcPr anchor="ctr"/>
                </a:tc>
                <a:extLst>
                  <a:ext uri="{0D108BD9-81ED-4DB2-BD59-A6C34878D82A}">
                    <a16:rowId xmlns:a16="http://schemas.microsoft.com/office/drawing/2014/main" val="714096359"/>
                  </a:ext>
                </a:extLst>
              </a:tr>
              <a:tr h="526741">
                <a:tc gridSpan="4">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r>
                        <a:rPr lang="en-US" sz="2200" dirty="0"/>
                        <a:t>Reduction in capital expenses.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
        <p:nvSpPr>
          <p:cNvPr id="4" name="TextBox 3">
            <a:extLst>
              <a:ext uri="{FF2B5EF4-FFF2-40B4-BE49-F238E27FC236}">
                <a16:creationId xmlns:a16="http://schemas.microsoft.com/office/drawing/2014/main" id="{9B06F7B6-82B3-C77E-8D2F-3DF9DA8664FB}"/>
              </a:ext>
            </a:extLst>
          </p:cNvPr>
          <p:cNvSpPr txBox="1"/>
          <p:nvPr/>
        </p:nvSpPr>
        <p:spPr>
          <a:xfrm>
            <a:off x="6643142" y="6006711"/>
            <a:ext cx="5138057" cy="369332"/>
          </a:xfrm>
          <a:prstGeom prst="rect">
            <a:avLst/>
          </a:prstGeom>
          <a:noFill/>
        </p:spPr>
        <p:txBody>
          <a:bodyPr wrap="square" rtlCol="0">
            <a:spAutoFit/>
          </a:bodyPr>
          <a:lstStyle/>
          <a:p>
            <a:r>
              <a:rPr lang="en-US" b="1" i="1" dirty="0"/>
              <a:t>* 7 Polk County Library Cooperative Employees</a:t>
            </a:r>
          </a:p>
        </p:txBody>
      </p:sp>
    </p:spTree>
    <p:extLst>
      <p:ext uri="{BB962C8B-B14F-4D97-AF65-F5344CB8AC3E}">
        <p14:creationId xmlns:p14="http://schemas.microsoft.com/office/powerpoint/2010/main" val="39378421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802BE-96B4-3E02-6115-6FB39BBFAD8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D43BA27-50EB-D591-942E-C4204F8F434E}"/>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8280E3B4-87F1-707A-3653-CA3D10E3AD8E}"/>
              </a:ext>
            </a:extLst>
          </p:cNvPr>
          <p:cNvGraphicFramePr>
            <a:graphicFrameLocks noGrp="1"/>
          </p:cNvGraphicFramePr>
          <p:nvPr>
            <p:ph idx="1"/>
            <p:extLst>
              <p:ext uri="{D42A27DB-BD31-4B8C-83A1-F6EECF244321}">
                <p14:modId xmlns:p14="http://schemas.microsoft.com/office/powerpoint/2010/main" val="2618021655"/>
              </p:ext>
            </p:extLst>
          </p:nvPr>
        </p:nvGraphicFramePr>
        <p:xfrm>
          <a:off x="457200" y="520995"/>
          <a:ext cx="11277600" cy="5615542"/>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t>Department: </a:t>
                      </a:r>
                      <a:r>
                        <a:rPr lang="en-US" sz="2800" b="1" dirty="0">
                          <a:solidFill>
                            <a:srgbClr val="B78739"/>
                          </a:solidFill>
                        </a:rPr>
                        <a:t>PRCA</a:t>
                      </a:r>
                    </a:p>
                  </a:txBody>
                  <a:tcPr anchor="ctr"/>
                </a:tc>
                <a:tc hMerge="1">
                  <a:txBody>
                    <a:bodyPr/>
                    <a:lstStyle/>
                    <a:p>
                      <a:endParaRPr dirty="0"/>
                    </a:p>
                  </a:txBody>
                  <a:tcPr/>
                </a:tc>
                <a:tc gridSpan="2">
                  <a:txBody>
                    <a:bodyPr/>
                    <a:lstStyle/>
                    <a:p>
                      <a:r>
                        <a:rPr lang="en-US" sz="2800" b="1" dirty="0"/>
                        <a:t>Division: </a:t>
                      </a:r>
                      <a:r>
                        <a:rPr lang="en-US" sz="2800" b="1" dirty="0">
                          <a:solidFill>
                            <a:srgbClr val="B78739"/>
                          </a:solidFill>
                        </a:rPr>
                        <a:t>Library COOP State Aid</a:t>
                      </a:r>
                    </a:p>
                  </a:txBody>
                  <a:tcPr anchor="ctr"/>
                </a:tc>
                <a:tc hMerge="1">
                  <a:txBody>
                    <a:bodyPr/>
                    <a:lstStyle/>
                    <a:p>
                      <a:endParaRPr dirty="0"/>
                    </a:p>
                  </a:txBody>
                  <a:tcPr/>
                </a:tc>
                <a:extLst>
                  <a:ext uri="{0D108BD9-81ED-4DB2-BD59-A6C34878D82A}">
                    <a16:rowId xmlns:a16="http://schemas.microsoft.com/office/drawing/2014/main" val="2000895093"/>
                  </a:ext>
                </a:extLst>
              </a:tr>
              <a:tr h="466172">
                <a:tc>
                  <a:txBody>
                    <a:bodyPr/>
                    <a:lstStyle/>
                    <a:p>
                      <a:r>
                        <a:rPr lang="en-US" sz="2200" b="1" dirty="0"/>
                        <a:t>Funding Source(s)</a:t>
                      </a:r>
                    </a:p>
                  </a:txBody>
                  <a:tcPr anchor="ctr"/>
                </a:tc>
                <a:tc>
                  <a:txBody>
                    <a:bodyPr/>
                    <a:lstStyle/>
                    <a:p>
                      <a:r>
                        <a:rPr lang="en-US" sz="2200" b="1" dirty="0"/>
                        <a:t>General Fund, Library COOP</a:t>
                      </a:r>
                    </a:p>
                  </a:txBody>
                  <a:tcPr anchor="ctr"/>
                </a:tc>
                <a:tc>
                  <a:txBody>
                    <a:bodyPr/>
                    <a:lstStyle/>
                    <a:p>
                      <a:r>
                        <a:rPr lang="en-US" sz="2200" b="1" dirty="0"/>
                        <a:t># of FTEs: 22 Total*</a:t>
                      </a:r>
                    </a:p>
                  </a:txBody>
                  <a:tcPr anchor="ctr"/>
                </a:tc>
                <a:tc>
                  <a:txBody>
                    <a:bodyPr/>
                    <a:lstStyle/>
                    <a:p>
                      <a:r>
                        <a:rPr lang="en-US" sz="2200" b="1" dirty="0"/>
                        <a:t>16 Full Time</a:t>
                      </a:r>
                    </a:p>
                    <a:p>
                      <a:r>
                        <a:rPr lang="en-US" sz="2200" b="1" dirty="0"/>
                        <a:t>6 Part Time</a:t>
                      </a:r>
                    </a:p>
                  </a:txBody>
                  <a:tcPr anchor="ctr"/>
                </a:tc>
                <a:extLst>
                  <a:ext uri="{0D108BD9-81ED-4DB2-BD59-A6C34878D82A}">
                    <a16:rowId xmlns:a16="http://schemas.microsoft.com/office/drawing/2014/main" val="503865722"/>
                  </a:ext>
                </a:extLst>
              </a:tr>
              <a:tr h="526741">
                <a:tc gridSpan="4">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526741">
                <a:tc>
                  <a:txBody>
                    <a:bodyPr/>
                    <a:lstStyle/>
                    <a:p>
                      <a:endParaRPr lang="en-US" sz="2200" b="1" dirty="0"/>
                    </a:p>
                  </a:txBody>
                  <a:tcPr anchor="ctr"/>
                </a:tc>
                <a:tc>
                  <a:txBody>
                    <a:bodyPr/>
                    <a:lstStyle/>
                    <a:p>
                      <a:pPr algn="ctr"/>
                      <a:r>
                        <a:rPr lang="en-US" sz="2200" b="1" dirty="0">
                          <a:solidFill>
                            <a:srgbClr val="104862"/>
                          </a:solidFill>
                        </a:rPr>
                        <a:t>FY 2024-2025</a:t>
                      </a:r>
                    </a:p>
                  </a:txBody>
                  <a:tcPr anchor="ctr"/>
                </a:tc>
                <a:tc>
                  <a:txBody>
                    <a:bodyPr/>
                    <a:lstStyle/>
                    <a:p>
                      <a:pPr algn="ctr"/>
                      <a:r>
                        <a:rPr lang="en-US" sz="2200" b="1" dirty="0">
                          <a:solidFill>
                            <a:srgbClr val="104862"/>
                          </a:solidFill>
                        </a:rPr>
                        <a:t>FY 2025-2026</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526741">
                <a:tc>
                  <a:txBody>
                    <a:bodyPr/>
                    <a:lstStyle/>
                    <a:p>
                      <a:pPr algn="r"/>
                      <a:r>
                        <a:rPr lang="en-US" sz="2200" b="1" dirty="0"/>
                        <a:t>Personnel</a:t>
                      </a:r>
                    </a:p>
                  </a:txBody>
                  <a:tcPr anchor="ctr"/>
                </a:tc>
                <a:tc>
                  <a:txBody>
                    <a:bodyPr/>
                    <a:lstStyle/>
                    <a:p>
                      <a:pPr algn="ctr"/>
                      <a:r>
                        <a:rPr lang="en-US" sz="2200" b="1" dirty="0"/>
                        <a:t>$685,955</a:t>
                      </a:r>
                    </a:p>
                  </a:txBody>
                  <a:tcPr anchor="ctr"/>
                </a:tc>
                <a:tc>
                  <a:txBody>
                    <a:bodyPr/>
                    <a:lstStyle/>
                    <a:p>
                      <a:pPr algn="ctr"/>
                      <a:r>
                        <a:rPr lang="en-US" sz="2200" b="1" dirty="0"/>
                        <a:t>$700,958</a:t>
                      </a:r>
                    </a:p>
                  </a:txBody>
                  <a:tcPr anchor="ctr"/>
                </a:tc>
                <a:tc>
                  <a:txBody>
                    <a:bodyPr/>
                    <a:lstStyle/>
                    <a:p>
                      <a:pPr algn="ctr"/>
                      <a:r>
                        <a:rPr lang="en-US" sz="2200" b="1" dirty="0"/>
                        <a:t>$15,003</a:t>
                      </a:r>
                    </a:p>
                  </a:txBody>
                  <a:tcPr anchor="ctr"/>
                </a:tc>
                <a:extLst>
                  <a:ext uri="{0D108BD9-81ED-4DB2-BD59-A6C34878D82A}">
                    <a16:rowId xmlns:a16="http://schemas.microsoft.com/office/drawing/2014/main" val="673936123"/>
                  </a:ext>
                </a:extLst>
              </a:tr>
              <a:tr h="526741">
                <a:tc>
                  <a:txBody>
                    <a:bodyPr/>
                    <a:lstStyle/>
                    <a:p>
                      <a:pPr algn="r"/>
                      <a:r>
                        <a:rPr lang="en-US" sz="2200" b="1" dirty="0"/>
                        <a:t>Operating</a:t>
                      </a:r>
                    </a:p>
                  </a:txBody>
                  <a:tcPr anchor="ctr"/>
                </a:tc>
                <a:tc>
                  <a:txBody>
                    <a:bodyPr/>
                    <a:lstStyle/>
                    <a:p>
                      <a:pPr algn="ctr"/>
                      <a:r>
                        <a:rPr lang="en-US" sz="2200" b="1" dirty="0"/>
                        <a:t>$12,000</a:t>
                      </a:r>
                    </a:p>
                  </a:txBody>
                  <a:tcPr anchor="ctr"/>
                </a:tc>
                <a:tc>
                  <a:txBody>
                    <a:bodyPr/>
                    <a:lstStyle/>
                    <a:p>
                      <a:pPr algn="ctr"/>
                      <a:r>
                        <a:rPr lang="en-US" sz="2200" b="1" dirty="0"/>
                        <a:t>$12,000</a:t>
                      </a:r>
                    </a:p>
                  </a:txBody>
                  <a:tcPr anchor="ctr"/>
                </a:tc>
                <a:tc>
                  <a:txBody>
                    <a:bodyPr/>
                    <a:lstStyle/>
                    <a:p>
                      <a:pPr algn="ctr"/>
                      <a:r>
                        <a:rPr lang="en-US" sz="2200" b="1" dirty="0"/>
                        <a:t>$0</a:t>
                      </a:r>
                    </a:p>
                  </a:txBody>
                  <a:tcPr anchor="ctr"/>
                </a:tc>
                <a:extLst>
                  <a:ext uri="{0D108BD9-81ED-4DB2-BD59-A6C34878D82A}">
                    <a16:rowId xmlns:a16="http://schemas.microsoft.com/office/drawing/2014/main" val="2756149601"/>
                  </a:ext>
                </a:extLst>
              </a:tr>
              <a:tr h="526741">
                <a:tc>
                  <a:txBody>
                    <a:bodyPr/>
                    <a:lstStyle/>
                    <a:p>
                      <a:pPr algn="r"/>
                      <a:r>
                        <a:rPr lang="en-US" sz="2200" b="1" dirty="0"/>
                        <a:t>Interfund Transfers</a:t>
                      </a:r>
                    </a:p>
                  </a:txBody>
                  <a:tcPr anchor="ctr"/>
                </a:tc>
                <a:tc>
                  <a:txBody>
                    <a:bodyPr/>
                    <a:lstStyle/>
                    <a:p>
                      <a:pPr algn="ctr"/>
                      <a:r>
                        <a:rPr lang="en-US" sz="2200" b="1" dirty="0"/>
                        <a:t>$841</a:t>
                      </a:r>
                    </a:p>
                  </a:txBody>
                  <a:tcPr anchor="ctr"/>
                </a:tc>
                <a:tc>
                  <a:txBody>
                    <a:bodyPr/>
                    <a:lstStyle/>
                    <a:p>
                      <a:pPr algn="ctr"/>
                      <a:r>
                        <a:rPr lang="en-US" sz="2200" b="1" dirty="0"/>
                        <a:t>$0</a:t>
                      </a:r>
                    </a:p>
                  </a:txBody>
                  <a:tcPr anchor="ctr"/>
                </a:tc>
                <a:tc>
                  <a:txBody>
                    <a:bodyPr/>
                    <a:lstStyle/>
                    <a:p>
                      <a:pPr algn="ctr"/>
                      <a:r>
                        <a:rPr lang="en-US" sz="2200" b="1" dirty="0"/>
                        <a:t>($841)</a:t>
                      </a:r>
                    </a:p>
                  </a:txBody>
                  <a:tcPr anchor="ctr"/>
                </a:tc>
                <a:extLst>
                  <a:ext uri="{0D108BD9-81ED-4DB2-BD59-A6C34878D82A}">
                    <a16:rowId xmlns:a16="http://schemas.microsoft.com/office/drawing/2014/main" val="317650478"/>
                  </a:ext>
                </a:extLst>
              </a:tr>
              <a:tr h="526741">
                <a:tc>
                  <a:txBody>
                    <a:bodyPr/>
                    <a:lstStyle/>
                    <a:p>
                      <a:pPr algn="r"/>
                      <a:r>
                        <a:rPr lang="en-US" sz="2200" b="1" dirty="0"/>
                        <a:t>TOTAL</a:t>
                      </a:r>
                    </a:p>
                  </a:txBody>
                  <a:tcPr anchor="ctr"/>
                </a:tc>
                <a:tc>
                  <a:txBody>
                    <a:bodyPr/>
                    <a:lstStyle/>
                    <a:p>
                      <a:pPr algn="ctr"/>
                      <a:r>
                        <a:rPr lang="en-US" sz="2200" b="1" dirty="0"/>
                        <a:t>$698,796</a:t>
                      </a:r>
                    </a:p>
                  </a:txBody>
                  <a:tcPr anchor="ctr"/>
                </a:tc>
                <a:tc>
                  <a:txBody>
                    <a:bodyPr/>
                    <a:lstStyle/>
                    <a:p>
                      <a:pPr algn="ctr"/>
                      <a:r>
                        <a:rPr lang="en-US" sz="2200" b="1" dirty="0"/>
                        <a:t>$712,958</a:t>
                      </a:r>
                    </a:p>
                  </a:txBody>
                  <a:tcPr anchor="ctr"/>
                </a:tc>
                <a:tc>
                  <a:txBody>
                    <a:bodyPr/>
                    <a:lstStyle/>
                    <a:p>
                      <a:pPr algn="ctr"/>
                      <a:r>
                        <a:rPr lang="en-US" sz="2200" b="1" dirty="0"/>
                        <a:t>$14,162</a:t>
                      </a:r>
                    </a:p>
                  </a:txBody>
                  <a:tcPr anchor="ctr"/>
                </a:tc>
                <a:extLst>
                  <a:ext uri="{0D108BD9-81ED-4DB2-BD59-A6C34878D82A}">
                    <a16:rowId xmlns:a16="http://schemas.microsoft.com/office/drawing/2014/main" val="714096359"/>
                  </a:ext>
                </a:extLst>
              </a:tr>
              <a:tr h="526741">
                <a:tc gridSpan="4">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endParaRPr lang="en-US" sz="220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
        <p:nvSpPr>
          <p:cNvPr id="4" name="TextBox 3">
            <a:extLst>
              <a:ext uri="{FF2B5EF4-FFF2-40B4-BE49-F238E27FC236}">
                <a16:creationId xmlns:a16="http://schemas.microsoft.com/office/drawing/2014/main" id="{FA854460-45E9-3C0C-9288-8B48EB17E881}"/>
              </a:ext>
            </a:extLst>
          </p:cNvPr>
          <p:cNvSpPr txBox="1"/>
          <p:nvPr/>
        </p:nvSpPr>
        <p:spPr>
          <a:xfrm>
            <a:off x="6501049" y="5755650"/>
            <a:ext cx="5138057" cy="369332"/>
          </a:xfrm>
          <a:prstGeom prst="rect">
            <a:avLst/>
          </a:prstGeom>
          <a:noFill/>
        </p:spPr>
        <p:txBody>
          <a:bodyPr wrap="square" rtlCol="0">
            <a:spAutoFit/>
          </a:bodyPr>
          <a:lstStyle/>
          <a:p>
            <a:r>
              <a:rPr lang="en-US" b="1" i="1" dirty="0"/>
              <a:t>* 7 Polk County Library Cooperative Employees</a:t>
            </a:r>
          </a:p>
        </p:txBody>
      </p:sp>
    </p:spTree>
    <p:extLst>
      <p:ext uri="{BB962C8B-B14F-4D97-AF65-F5344CB8AC3E}">
        <p14:creationId xmlns:p14="http://schemas.microsoft.com/office/powerpoint/2010/main" val="9725345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7819A-CA6B-52F1-E7E6-58BE06DD710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EA37AEC-9196-E5C6-F558-E7CC783DB5CE}"/>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9E949D-D133-AA2F-0DB3-AF7511FA1618}"/>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Library</a:t>
            </a:r>
          </a:p>
        </p:txBody>
      </p:sp>
      <p:sp>
        <p:nvSpPr>
          <p:cNvPr id="3" name="Content Placeholder 2">
            <a:extLst>
              <a:ext uri="{FF2B5EF4-FFF2-40B4-BE49-F238E27FC236}">
                <a16:creationId xmlns:a16="http://schemas.microsoft.com/office/drawing/2014/main" id="{9C9CFC55-E503-847B-3359-3F083B073736}"/>
              </a:ext>
            </a:extLst>
          </p:cNvPr>
          <p:cNvSpPr>
            <a:spLocks noGrp="1"/>
          </p:cNvSpPr>
          <p:nvPr>
            <p:ph idx="1"/>
          </p:nvPr>
        </p:nvSpPr>
        <p:spPr>
          <a:xfrm>
            <a:off x="838200" y="1483934"/>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FY24-25</a:t>
            </a:r>
          </a:p>
          <a:p>
            <a:pPr>
              <a:lnSpc>
                <a:spcPct val="100000"/>
              </a:lnSpc>
              <a:spcBef>
                <a:spcPts val="0"/>
              </a:spcBef>
              <a:spcAft>
                <a:spcPts val="1000"/>
              </a:spcAft>
            </a:pPr>
            <a:r>
              <a:rPr lang="en-US" sz="2400" b="1" dirty="0">
                <a:solidFill>
                  <a:srgbClr val="104862"/>
                </a:solidFill>
              </a:rPr>
              <a:t>CIP (Carry Forward):</a:t>
            </a:r>
            <a:br>
              <a:rPr lang="en-US" sz="2400" b="1" dirty="0">
                <a:solidFill>
                  <a:srgbClr val="104862"/>
                </a:solidFill>
              </a:rPr>
            </a:br>
            <a:r>
              <a:rPr lang="en-US" sz="2400" dirty="0"/>
              <a:t>Story Trail</a:t>
            </a:r>
          </a:p>
        </p:txBody>
      </p:sp>
      <p:pic>
        <p:nvPicPr>
          <p:cNvPr id="5" name="Picture 4">
            <a:extLst>
              <a:ext uri="{FF2B5EF4-FFF2-40B4-BE49-F238E27FC236}">
                <a16:creationId xmlns:a16="http://schemas.microsoft.com/office/drawing/2014/main" id="{1603B67D-1A89-15F7-4ABC-986A3355FD68}"/>
              </a:ext>
            </a:extLst>
          </p:cNvPr>
          <p:cNvPicPr>
            <a:picLocks noChangeAspect="1"/>
          </p:cNvPicPr>
          <p:nvPr/>
        </p:nvPicPr>
        <p:blipFill>
          <a:blip r:embed="rId2"/>
          <a:stretch>
            <a:fillRect/>
          </a:stretch>
        </p:blipFill>
        <p:spPr>
          <a:xfrm>
            <a:off x="4286914" y="1676152"/>
            <a:ext cx="7483161" cy="4321028"/>
          </a:xfrm>
          <a:prstGeom prst="rect">
            <a:avLst/>
          </a:prstGeom>
        </p:spPr>
      </p:pic>
    </p:spTree>
    <p:extLst>
      <p:ext uri="{BB962C8B-B14F-4D97-AF65-F5344CB8AC3E}">
        <p14:creationId xmlns:p14="http://schemas.microsoft.com/office/powerpoint/2010/main" val="1202274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0B68F9-9C18-C922-D4C9-CABB4B16C4FE}"/>
            </a:ext>
          </a:extLst>
        </p:cNvPr>
        <p:cNvGrpSpPr/>
        <p:nvPr/>
      </p:nvGrpSpPr>
      <p:grpSpPr>
        <a:xfrm>
          <a:off x="0" y="0"/>
          <a:ext cx="0" cy="0"/>
          <a:chOff x="0" y="0"/>
          <a:chExt cx="0" cy="0"/>
        </a:xfrm>
      </p:grpSpPr>
      <p:sp useBgFill="1">
        <p:nvSpPr>
          <p:cNvPr id="1072" name="Rectangle 1071">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AAD073-7144-B12C-D9C4-5A67199D602B}"/>
              </a:ext>
            </a:extLst>
          </p:cNvPr>
          <p:cNvSpPr>
            <a:spLocks noGrp="1"/>
          </p:cNvSpPr>
          <p:nvPr>
            <p:ph type="title"/>
          </p:nvPr>
        </p:nvSpPr>
        <p:spPr>
          <a:xfrm>
            <a:off x="793662" y="386930"/>
            <a:ext cx="10066122" cy="1298448"/>
          </a:xfrm>
        </p:spPr>
        <p:txBody>
          <a:bodyPr anchor="b">
            <a:normAutofit/>
          </a:bodyPr>
          <a:lstStyle/>
          <a:p>
            <a:r>
              <a:rPr lang="en-US" b="1" dirty="0">
                <a:solidFill>
                  <a:srgbClr val="275791"/>
                </a:solidFill>
              </a:rPr>
              <a:t>Strategic Planning </a:t>
            </a:r>
            <a:r>
              <a:rPr lang="en-US" b="1" dirty="0">
                <a:solidFill>
                  <a:srgbClr val="B78739"/>
                </a:solidFill>
              </a:rPr>
              <a:t>and Performance Dashboard</a:t>
            </a:r>
          </a:p>
        </p:txBody>
      </p:sp>
      <p:sp>
        <p:nvSpPr>
          <p:cNvPr id="1073" name="Rectangle 107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Rectangle 107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7FC0A551-B1D6-AF0D-BBD2-B00E2AD70E8F}"/>
              </a:ext>
            </a:extLst>
          </p:cNvPr>
          <p:cNvSpPr>
            <a:spLocks noGrp="1"/>
          </p:cNvSpPr>
          <p:nvPr>
            <p:ph idx="1"/>
          </p:nvPr>
        </p:nvSpPr>
        <p:spPr>
          <a:xfrm>
            <a:off x="737407" y="2280532"/>
            <a:ext cx="4530898" cy="3639450"/>
          </a:xfrm>
        </p:spPr>
        <p:txBody>
          <a:bodyPr anchor="ctr">
            <a:normAutofit/>
          </a:bodyPr>
          <a:lstStyle/>
          <a:p>
            <a:r>
              <a:rPr lang="en-US" sz="2000" dirty="0"/>
              <a:t>Aligning City-wide vision, mission and goals to department goals, measures and initiatives</a:t>
            </a:r>
          </a:p>
          <a:p>
            <a:r>
              <a:rPr lang="en-US" sz="2000" dirty="0"/>
              <a:t>Monthly key performance measures tracking</a:t>
            </a:r>
          </a:p>
          <a:p>
            <a:r>
              <a:rPr lang="en-US" sz="2000" dirty="0"/>
              <a:t>Monthly strategic initiative tracking</a:t>
            </a:r>
          </a:p>
          <a:p>
            <a:r>
              <a:rPr lang="en-US" sz="2000" dirty="0"/>
              <a:t>Public reporting on strategic activities</a:t>
            </a:r>
          </a:p>
          <a:p>
            <a:r>
              <a:rPr lang="en-US" sz="2000" dirty="0"/>
              <a:t>Support for budget preparation</a:t>
            </a:r>
          </a:p>
        </p:txBody>
      </p:sp>
      <p:pic>
        <p:nvPicPr>
          <p:cNvPr id="10" name="Picture 9" descr="Text&#10;&#10;AI-generated content may be incorrect.">
            <a:extLst>
              <a:ext uri="{FF2B5EF4-FFF2-40B4-BE49-F238E27FC236}">
                <a16:creationId xmlns:a16="http://schemas.microsoft.com/office/drawing/2014/main" id="{6F5A3280-2108-46F3-E5E1-48E1F66AB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1532" y="3446516"/>
            <a:ext cx="5150277" cy="1789721"/>
          </a:xfrm>
          <a:prstGeom prst="rect">
            <a:avLst/>
          </a:prstGeom>
        </p:spPr>
      </p:pic>
      <p:sp>
        <p:nvSpPr>
          <p:cNvPr id="1075" name="Rectangle 107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8576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46DA9-270F-B324-9ED3-D85F852CAC6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083852F-0A65-F58F-D9A4-A9AE7EB9D9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43980"/>
            <a:ext cx="10905066" cy="3770037"/>
          </a:xfrm>
          <a:prstGeom prst="rect">
            <a:avLst/>
          </a:prstGeom>
        </p:spPr>
      </p:pic>
    </p:spTree>
    <p:extLst>
      <p:ext uri="{BB962C8B-B14F-4D97-AF65-F5344CB8AC3E}">
        <p14:creationId xmlns:p14="http://schemas.microsoft.com/office/powerpoint/2010/main" val="42747049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F44C6-64B4-C74E-FDC9-30321AFF45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4D4DA3-BC22-C93D-6254-661D11D15140}"/>
              </a:ext>
            </a:extLst>
          </p:cNvPr>
          <p:cNvSpPr>
            <a:spLocks noGrp="1"/>
          </p:cNvSpPr>
          <p:nvPr>
            <p:ph type="title"/>
          </p:nvPr>
        </p:nvSpPr>
        <p:spPr/>
        <p:txBody>
          <a:bodyPr/>
          <a:lstStyle/>
          <a:p>
            <a:r>
              <a:rPr lang="en-US" b="1" dirty="0">
                <a:solidFill>
                  <a:srgbClr val="104862"/>
                </a:solidFill>
              </a:rPr>
              <a:t>Parks and Recreation</a:t>
            </a:r>
          </a:p>
        </p:txBody>
      </p:sp>
      <p:graphicFrame>
        <p:nvGraphicFramePr>
          <p:cNvPr id="2" name="Content Placeholder 1">
            <a:extLst>
              <a:ext uri="{FF2B5EF4-FFF2-40B4-BE49-F238E27FC236}">
                <a16:creationId xmlns:a16="http://schemas.microsoft.com/office/drawing/2014/main" id="{89BD5F4B-A61F-6FF2-4621-1EAD36C6494A}"/>
              </a:ext>
            </a:extLst>
          </p:cNvPr>
          <p:cNvGraphicFramePr>
            <a:graphicFrameLocks noGrp="1"/>
          </p:cNvGraphicFramePr>
          <p:nvPr>
            <p:ph idx="1"/>
            <p:extLst>
              <p:ext uri="{D42A27DB-BD31-4B8C-83A1-F6EECF244321}">
                <p14:modId xmlns:p14="http://schemas.microsoft.com/office/powerpoint/2010/main" val="61888831"/>
              </p:ext>
            </p:extLst>
          </p:nvPr>
        </p:nvGraphicFramePr>
        <p:xfrm>
          <a:off x="838200" y="1590675"/>
          <a:ext cx="10515600" cy="460248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algn="l"/>
                      <a:r>
                        <a:rPr lang="en-US" sz="2200" b="1" dirty="0">
                          <a:solidFill>
                            <a:srgbClr val="B78739"/>
                          </a:solidFill>
                        </a:rPr>
                        <a:t>Department Goals</a:t>
                      </a:r>
                    </a:p>
                  </a:txBody>
                  <a:tcPr anchor="ctr">
                    <a:solidFill>
                      <a:schemeClr val="accent1">
                        <a:lumMod val="75000"/>
                      </a:schemeClr>
                    </a:solidFill>
                  </a:tcPr>
                </a:tc>
                <a:extLst>
                  <a:ext uri="{0D108BD9-81ED-4DB2-BD59-A6C34878D82A}">
                    <a16:rowId xmlns:a16="http://schemas.microsoft.com/office/drawing/2014/main" val="3141615551"/>
                  </a:ext>
                </a:extLst>
              </a:tr>
              <a:tr h="388824">
                <a:tc>
                  <a:txBody>
                    <a:bodyPr/>
                    <a:lstStyle/>
                    <a:p>
                      <a:pPr marL="342900" indent="-342900" algn="l">
                        <a:buFont typeface="Arial" panose="020B0604020202020204" pitchFamily="34" charset="0"/>
                        <a:buChar char="•"/>
                      </a:pPr>
                      <a:r>
                        <a:rPr lang="en-US" sz="2200" b="0" dirty="0">
                          <a:solidFill>
                            <a:srgbClr val="104862"/>
                          </a:solidFill>
                        </a:rPr>
                        <a:t>Introduce New and Expand Athletic Leagues</a:t>
                      </a:r>
                    </a:p>
                    <a:p>
                      <a:pPr marL="342900" indent="-342900" algn="l">
                        <a:buFont typeface="Arial" panose="020B0604020202020204" pitchFamily="34" charset="0"/>
                        <a:buChar char="•"/>
                      </a:pPr>
                      <a:r>
                        <a:rPr lang="en-US" sz="2200" b="0" dirty="0">
                          <a:solidFill>
                            <a:srgbClr val="104862"/>
                          </a:solidFill>
                        </a:rPr>
                        <a:t>Provide Quality Special Events</a:t>
                      </a:r>
                    </a:p>
                    <a:p>
                      <a:pPr marL="342900" indent="-342900" algn="l">
                        <a:buFont typeface="Arial" panose="020B0604020202020204" pitchFamily="34" charset="0"/>
                        <a:buChar char="•"/>
                      </a:pPr>
                      <a:r>
                        <a:rPr lang="en-US" sz="2200" b="0" dirty="0">
                          <a:solidFill>
                            <a:srgbClr val="104862"/>
                          </a:solidFill>
                        </a:rPr>
                        <a:t>Expand Operating Hours</a:t>
                      </a:r>
                    </a:p>
                  </a:txBody>
                  <a:tcPr anchor="ctr">
                    <a:solidFill>
                      <a:srgbClr val="E7EAED"/>
                    </a:solidFill>
                  </a:tcPr>
                </a:tc>
                <a:extLst>
                  <a:ext uri="{0D108BD9-81ED-4DB2-BD59-A6C34878D82A}">
                    <a16:rowId xmlns:a16="http://schemas.microsoft.com/office/drawing/2014/main" val="2292771504"/>
                  </a:ext>
                </a:extLst>
              </a:tr>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rPr>
                        <a:t>Summary of Services</a:t>
                      </a:r>
                      <a:endParaRPr lang="en-US" sz="22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r>
                        <a:rPr lang="en-US" sz="2400" b="1" dirty="0"/>
                        <a:t>Facilities:</a:t>
                      </a:r>
                      <a:r>
                        <a:rPr lang="en-US" sz="2400" dirty="0"/>
                        <a:t> Rentals and Recreational Uses</a:t>
                      </a:r>
                    </a:p>
                    <a:p>
                      <a:r>
                        <a:rPr lang="en-US" sz="2400" b="1" dirty="0"/>
                        <a:t>Athletic Programming:</a:t>
                      </a:r>
                      <a:r>
                        <a:rPr lang="en-US" sz="2400" dirty="0"/>
                        <a:t> Youth and Adult Basketball, Contracted Youth Sports Leagues, Bartow Sports Complex for High Quality Tournaments </a:t>
                      </a:r>
                    </a:p>
                    <a:p>
                      <a:r>
                        <a:rPr lang="en-US" sz="2400" b="1" dirty="0"/>
                        <a:t>Community Events: </a:t>
                      </a:r>
                      <a:r>
                        <a:rPr lang="en-US" sz="2400" dirty="0"/>
                        <a:t>Blarney Duathlon, Father/Daughter &amp; Mother/Son Events, July 4th Fireworks, Athletics Skills Competitions</a:t>
                      </a:r>
                    </a:p>
                    <a:p>
                      <a:r>
                        <a:rPr lang="en-US" sz="2400" b="1" dirty="0"/>
                        <a:t>Senior Programming:</a:t>
                      </a:r>
                      <a:r>
                        <a:rPr lang="en-US" sz="2400" dirty="0"/>
                        <a:t> Line Dancing &amp; Seniors on the Move</a:t>
                      </a:r>
                    </a:p>
                    <a:p>
                      <a:r>
                        <a:rPr lang="en-US" sz="2400" b="1" dirty="0"/>
                        <a:t>Health and Wellness:</a:t>
                      </a:r>
                      <a:r>
                        <a:rPr lang="en-US" sz="2400" dirty="0"/>
                        <a:t> Well Care Dance Fit Class, Community Garden </a:t>
                      </a:r>
                      <a:endParaRPr lang="en-US" sz="2200" b="0" dirty="0"/>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8468304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328AC5-076A-F39A-85F0-4BD582F96F28}"/>
              </a:ext>
            </a:extLst>
          </p:cNvPr>
          <p:cNvSpPr>
            <a:spLocks noGrp="1"/>
          </p:cNvSpPr>
          <p:nvPr>
            <p:ph type="title"/>
          </p:nvPr>
        </p:nvSpPr>
        <p:spPr>
          <a:xfrm>
            <a:off x="793662" y="386930"/>
            <a:ext cx="10066122" cy="1298448"/>
          </a:xfrm>
        </p:spPr>
        <p:txBody>
          <a:bodyPr anchor="b">
            <a:normAutofit fontScale="90000"/>
          </a:bodyPr>
          <a:lstStyle/>
          <a:p>
            <a:r>
              <a:rPr lang="en-US" sz="4800" b="1" dirty="0">
                <a:solidFill>
                  <a:srgbClr val="104862"/>
                </a:solidFill>
              </a:rPr>
              <a:t>Key Performance Measure - PRCA</a:t>
            </a:r>
          </a:p>
        </p:txBody>
      </p:sp>
      <p:sp>
        <p:nvSpPr>
          <p:cNvPr id="14" name="Rectangle 1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hart, bar chart&#10;&#10;AI-generated content may be incorrect.">
            <a:extLst>
              <a:ext uri="{FF2B5EF4-FFF2-40B4-BE49-F238E27FC236}">
                <a16:creationId xmlns:a16="http://schemas.microsoft.com/office/drawing/2014/main" id="{352B78EB-9212-D09C-23FA-8582285B4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1532" y="3053808"/>
            <a:ext cx="5150277" cy="2575138"/>
          </a:xfrm>
          <a:prstGeom prst="rect">
            <a:avLst/>
          </a:prstGeom>
        </p:spPr>
      </p:pic>
      <p:sp>
        <p:nvSpPr>
          <p:cNvPr id="18" name="Rectangle 1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387576-422A-41E1-3C48-12769F20EF85}"/>
              </a:ext>
            </a:extLst>
          </p:cNvPr>
          <p:cNvSpPr txBox="1"/>
          <p:nvPr/>
        </p:nvSpPr>
        <p:spPr>
          <a:xfrm>
            <a:off x="6701775" y="2354992"/>
            <a:ext cx="4242390" cy="461665"/>
          </a:xfrm>
          <a:prstGeom prst="rect">
            <a:avLst/>
          </a:prstGeom>
          <a:noFill/>
        </p:spPr>
        <p:txBody>
          <a:bodyPr wrap="square" rtlCol="0">
            <a:spAutoFit/>
          </a:bodyPr>
          <a:lstStyle/>
          <a:p>
            <a:r>
              <a:rPr lang="en-US" sz="2400" b="1" dirty="0">
                <a:solidFill>
                  <a:srgbClr val="104862"/>
                </a:solidFill>
              </a:rPr>
              <a:t>Social Media Interactions</a:t>
            </a:r>
          </a:p>
        </p:txBody>
      </p:sp>
      <p:sp>
        <p:nvSpPr>
          <p:cNvPr id="7" name="Content Placeholder 6">
            <a:extLst>
              <a:ext uri="{FF2B5EF4-FFF2-40B4-BE49-F238E27FC236}">
                <a16:creationId xmlns:a16="http://schemas.microsoft.com/office/drawing/2014/main" id="{2832FB5A-D291-435C-0A22-82FC687C18E2}"/>
              </a:ext>
            </a:extLst>
          </p:cNvPr>
          <p:cNvSpPr txBox="1">
            <a:spLocks noGrp="1"/>
          </p:cNvSpPr>
          <p:nvPr>
            <p:ph idx="1"/>
          </p:nvPr>
        </p:nvSpPr>
        <p:spPr>
          <a:xfrm>
            <a:off x="174198" y="2598738"/>
            <a:ext cx="5790171" cy="3008003"/>
          </a:xfrm>
          <a:prstGeom prst="rect">
            <a:avLst/>
          </a:prstGeom>
          <a:noFill/>
        </p:spPr>
        <p:txBody>
          <a:bodyPr wrap="square" rtlCol="0">
            <a:spAutoFit/>
          </a:bodyPr>
          <a:lstStyle/>
          <a:p>
            <a:pPr marL="0" indent="0">
              <a:buNone/>
            </a:pPr>
            <a:r>
              <a:rPr lang="en-US" sz="2400" b="1" dirty="0"/>
              <a:t>FYTD Actual: </a:t>
            </a:r>
            <a:r>
              <a:rPr lang="en-US" sz="2400" b="1" u="sng" dirty="0"/>
              <a:t>10,000</a:t>
            </a:r>
            <a:r>
              <a:rPr lang="en-US" sz="2400" b="1" dirty="0"/>
              <a:t>  </a:t>
            </a:r>
            <a:br>
              <a:rPr lang="en-US" sz="2400" b="1" dirty="0"/>
            </a:br>
            <a:br>
              <a:rPr lang="en-US" sz="2400" b="1" dirty="0"/>
            </a:br>
            <a:r>
              <a:rPr lang="en-US" sz="2400" b="1" dirty="0"/>
              <a:t>PYTD TOTAL: </a:t>
            </a:r>
            <a:r>
              <a:rPr lang="en-US" sz="2400" b="1" u="sng" dirty="0"/>
              <a:t>3,000</a:t>
            </a:r>
          </a:p>
          <a:p>
            <a:pPr algn="ctr"/>
            <a:endParaRPr lang="en-US" sz="2400" dirty="0"/>
          </a:p>
          <a:p>
            <a:pPr marL="0" indent="0">
              <a:buNone/>
            </a:pPr>
            <a:r>
              <a:rPr lang="en-US" sz="2400" b="1" dirty="0"/>
              <a:t>Analysis:</a:t>
            </a:r>
            <a:r>
              <a:rPr lang="en-US" sz="2400" dirty="0"/>
              <a:t> The City of Bartow Parks and Recreation Division social media page had 10,000 interactions through May in the current fiscal year.</a:t>
            </a:r>
          </a:p>
        </p:txBody>
      </p:sp>
    </p:spTree>
    <p:extLst>
      <p:ext uri="{BB962C8B-B14F-4D97-AF65-F5344CB8AC3E}">
        <p14:creationId xmlns:p14="http://schemas.microsoft.com/office/powerpoint/2010/main" val="29198736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6E79D9-2293-BA81-BFA3-C8932AD15A4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5E5D1F8-06B5-F3B8-1271-D825006B7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A5EE0D-BA1B-7FBB-BA24-791D4E88F605}"/>
              </a:ext>
            </a:extLst>
          </p:cNvPr>
          <p:cNvSpPr>
            <a:spLocks noGrp="1"/>
          </p:cNvSpPr>
          <p:nvPr>
            <p:ph type="title"/>
          </p:nvPr>
        </p:nvSpPr>
        <p:spPr>
          <a:xfrm>
            <a:off x="793662" y="386930"/>
            <a:ext cx="10066122" cy="1298448"/>
          </a:xfrm>
        </p:spPr>
        <p:txBody>
          <a:bodyPr anchor="b">
            <a:normAutofit fontScale="90000"/>
          </a:bodyPr>
          <a:lstStyle/>
          <a:p>
            <a:r>
              <a:rPr lang="en-US" sz="4800" b="1" dirty="0">
                <a:solidFill>
                  <a:srgbClr val="104862"/>
                </a:solidFill>
              </a:rPr>
              <a:t>Key Performance Measure - PRCA</a:t>
            </a:r>
          </a:p>
        </p:txBody>
      </p:sp>
      <p:sp>
        <p:nvSpPr>
          <p:cNvPr id="14" name="Rectangle 13">
            <a:extLst>
              <a:ext uri="{FF2B5EF4-FFF2-40B4-BE49-F238E27FC236}">
                <a16:creationId xmlns:a16="http://schemas.microsoft.com/office/drawing/2014/main" id="{D0C8209D-19AC-659E-DC07-E6233656B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C003B20-A771-A5DE-5F00-501552C00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1F8F5A5-3A3B-4965-55F8-A7D3C2D89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F42541E-1377-32C9-AADA-94549706202F}"/>
              </a:ext>
            </a:extLst>
          </p:cNvPr>
          <p:cNvSpPr txBox="1"/>
          <p:nvPr/>
        </p:nvSpPr>
        <p:spPr>
          <a:xfrm>
            <a:off x="6701775" y="2354992"/>
            <a:ext cx="4242390" cy="461665"/>
          </a:xfrm>
          <a:prstGeom prst="rect">
            <a:avLst/>
          </a:prstGeom>
          <a:noFill/>
        </p:spPr>
        <p:txBody>
          <a:bodyPr wrap="square" rtlCol="0">
            <a:spAutoFit/>
          </a:bodyPr>
          <a:lstStyle/>
          <a:p>
            <a:pPr algn="ctr"/>
            <a:r>
              <a:rPr lang="en-US" sz="2400" b="1" dirty="0">
                <a:solidFill>
                  <a:srgbClr val="104862"/>
                </a:solidFill>
              </a:rPr>
              <a:t>Participation </a:t>
            </a:r>
          </a:p>
        </p:txBody>
      </p:sp>
      <p:sp>
        <p:nvSpPr>
          <p:cNvPr id="7" name="Content Placeholder 6">
            <a:extLst>
              <a:ext uri="{FF2B5EF4-FFF2-40B4-BE49-F238E27FC236}">
                <a16:creationId xmlns:a16="http://schemas.microsoft.com/office/drawing/2014/main" id="{BFBE24D3-DA26-E58F-5807-303822F8AB1B}"/>
              </a:ext>
            </a:extLst>
          </p:cNvPr>
          <p:cNvSpPr txBox="1">
            <a:spLocks noGrp="1"/>
          </p:cNvSpPr>
          <p:nvPr>
            <p:ph idx="1"/>
          </p:nvPr>
        </p:nvSpPr>
        <p:spPr>
          <a:xfrm>
            <a:off x="174198" y="2598738"/>
            <a:ext cx="5790171" cy="3340402"/>
          </a:xfrm>
          <a:prstGeom prst="rect">
            <a:avLst/>
          </a:prstGeom>
          <a:noFill/>
        </p:spPr>
        <p:txBody>
          <a:bodyPr wrap="square" rtlCol="0">
            <a:spAutoFit/>
          </a:bodyPr>
          <a:lstStyle/>
          <a:p>
            <a:pPr marL="0" indent="0">
              <a:buNone/>
            </a:pPr>
            <a:r>
              <a:rPr lang="en-US" sz="2400" b="1" dirty="0"/>
              <a:t>FYTD Actual: </a:t>
            </a:r>
            <a:r>
              <a:rPr lang="en-US" sz="2400" b="1" u="sng" dirty="0"/>
              <a:t>5,000</a:t>
            </a:r>
            <a:r>
              <a:rPr lang="en-US" sz="2400" b="1" dirty="0"/>
              <a:t>  </a:t>
            </a:r>
            <a:br>
              <a:rPr lang="en-US" sz="2400" b="1" dirty="0"/>
            </a:br>
            <a:br>
              <a:rPr lang="en-US" sz="2400" b="1" dirty="0"/>
            </a:br>
            <a:r>
              <a:rPr lang="en-US" sz="2400" b="1" dirty="0"/>
              <a:t>PYTD TOTAL: </a:t>
            </a:r>
            <a:r>
              <a:rPr lang="en-US" sz="2400" b="1" u="sng" dirty="0"/>
              <a:t>758</a:t>
            </a:r>
          </a:p>
          <a:p>
            <a:pPr algn="ctr"/>
            <a:endParaRPr lang="en-US" sz="2400" dirty="0"/>
          </a:p>
          <a:p>
            <a:pPr marL="0" indent="0">
              <a:buNone/>
            </a:pPr>
            <a:r>
              <a:rPr lang="en-US" sz="2400" b="1" dirty="0"/>
              <a:t>Analysis:</a:t>
            </a:r>
            <a:r>
              <a:rPr lang="en-US" sz="2400" dirty="0"/>
              <a:t> Parks and Recreation recorded 5,000 participants for various programs and events in FY25 which is an outstanding jump in numbers compared to the previous year. </a:t>
            </a:r>
          </a:p>
        </p:txBody>
      </p:sp>
      <p:pic>
        <p:nvPicPr>
          <p:cNvPr id="4" name="Picture 3" descr="Chart, waterfall chart&#10;&#10;AI-generated content may be incorrect.">
            <a:extLst>
              <a:ext uri="{FF2B5EF4-FFF2-40B4-BE49-F238E27FC236}">
                <a16:creationId xmlns:a16="http://schemas.microsoft.com/office/drawing/2014/main" id="{3ADD5049-55C0-11D3-C4BD-2BAB8658C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4369" y="3020891"/>
            <a:ext cx="5418993" cy="2895086"/>
          </a:xfrm>
          <a:prstGeom prst="rect">
            <a:avLst/>
          </a:prstGeom>
        </p:spPr>
      </p:pic>
    </p:spTree>
    <p:extLst>
      <p:ext uri="{BB962C8B-B14F-4D97-AF65-F5344CB8AC3E}">
        <p14:creationId xmlns:p14="http://schemas.microsoft.com/office/powerpoint/2010/main" val="22369489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E1CE4-44BD-91F3-CA7F-D439EA1407A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BB7C43D-1447-AE59-D8AB-2718DF3D2CC6}"/>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4CDD88F-1550-6191-B6FE-9E0793CE1C75}"/>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728E7C4C-6894-DB71-6465-984679BB07F2}"/>
              </a:ext>
            </a:extLst>
          </p:cNvPr>
          <p:cNvGraphicFramePr>
            <a:graphicFrameLocks noGrp="1"/>
          </p:cNvGraphicFramePr>
          <p:nvPr>
            <p:ph idx="1"/>
            <p:extLst>
              <p:ext uri="{D42A27DB-BD31-4B8C-83A1-F6EECF244321}">
                <p14:modId xmlns:p14="http://schemas.microsoft.com/office/powerpoint/2010/main" val="3135222694"/>
              </p:ext>
            </p:extLst>
          </p:nvPr>
        </p:nvGraphicFramePr>
        <p:xfrm>
          <a:off x="389862" y="329611"/>
          <a:ext cx="11277600" cy="6071474"/>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t>Department: </a:t>
                      </a:r>
                      <a:r>
                        <a:rPr lang="en-US" sz="2800" b="1" dirty="0">
                          <a:solidFill>
                            <a:srgbClr val="B78739"/>
                          </a:solidFill>
                        </a:rPr>
                        <a:t>PRCA</a:t>
                      </a:r>
                    </a:p>
                  </a:txBody>
                  <a:tcPr anchor="ctr"/>
                </a:tc>
                <a:tc hMerge="1">
                  <a:txBody>
                    <a:bodyPr/>
                    <a:lstStyle/>
                    <a:p>
                      <a:endParaRPr dirty="0"/>
                    </a:p>
                  </a:txBody>
                  <a:tcPr/>
                </a:tc>
                <a:tc gridSpan="2">
                  <a:txBody>
                    <a:bodyPr/>
                    <a:lstStyle/>
                    <a:p>
                      <a:r>
                        <a:rPr lang="en-US" sz="2800" b="1" dirty="0"/>
                        <a:t>Division: </a:t>
                      </a:r>
                      <a:r>
                        <a:rPr lang="en-US" sz="2800" b="1" dirty="0">
                          <a:solidFill>
                            <a:srgbClr val="B78739"/>
                          </a:solidFill>
                        </a:rPr>
                        <a:t>Parks and Recreation</a:t>
                      </a:r>
                    </a:p>
                  </a:txBody>
                  <a:tcPr anchor="ctr"/>
                </a:tc>
                <a:tc hMerge="1">
                  <a:txBody>
                    <a:bodyPr/>
                    <a:lstStyle/>
                    <a:p>
                      <a:endParaRPr dirty="0"/>
                    </a:p>
                  </a:txBody>
                  <a:tcPr/>
                </a:tc>
                <a:extLst>
                  <a:ext uri="{0D108BD9-81ED-4DB2-BD59-A6C34878D82A}">
                    <a16:rowId xmlns:a16="http://schemas.microsoft.com/office/drawing/2014/main" val="2000895093"/>
                  </a:ext>
                </a:extLst>
              </a:tr>
              <a:tr h="466172">
                <a:tc>
                  <a:txBody>
                    <a:bodyPr/>
                    <a:lstStyle/>
                    <a:p>
                      <a:r>
                        <a:rPr lang="en-US" sz="2200" b="1" dirty="0"/>
                        <a:t>Funding Source(s)</a:t>
                      </a:r>
                    </a:p>
                  </a:txBody>
                  <a:tcPr anchor="ctr"/>
                </a:tc>
                <a:tc>
                  <a:txBody>
                    <a:bodyPr/>
                    <a:lstStyle/>
                    <a:p>
                      <a:r>
                        <a:rPr lang="en-US" sz="2200" b="1" dirty="0"/>
                        <a:t>General Fund</a:t>
                      </a:r>
                    </a:p>
                  </a:txBody>
                  <a:tcPr anchor="ctr"/>
                </a:tc>
                <a:tc>
                  <a:txBody>
                    <a:bodyPr/>
                    <a:lstStyle/>
                    <a:p>
                      <a:r>
                        <a:rPr lang="en-US" sz="2200" b="1" dirty="0"/>
                        <a:t># of FTEs: 50 Total</a:t>
                      </a:r>
                    </a:p>
                  </a:txBody>
                  <a:tcPr anchor="ctr"/>
                </a:tc>
                <a:tc>
                  <a:txBody>
                    <a:bodyPr/>
                    <a:lstStyle/>
                    <a:p>
                      <a:r>
                        <a:rPr lang="en-US" sz="2200" b="1" dirty="0"/>
                        <a:t>32 Full Time</a:t>
                      </a:r>
                    </a:p>
                    <a:p>
                      <a:r>
                        <a:rPr lang="en-US" sz="2200" b="1" dirty="0"/>
                        <a:t>18 Part Time</a:t>
                      </a:r>
                    </a:p>
                  </a:txBody>
                  <a:tcPr anchor="ctr"/>
                </a:tc>
                <a:extLst>
                  <a:ext uri="{0D108BD9-81ED-4DB2-BD59-A6C34878D82A}">
                    <a16:rowId xmlns:a16="http://schemas.microsoft.com/office/drawing/2014/main" val="503865722"/>
                  </a:ext>
                </a:extLst>
              </a:tr>
              <a:tr h="450861">
                <a:tc gridSpan="4">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425302">
                <a:tc>
                  <a:txBody>
                    <a:bodyPr/>
                    <a:lstStyle/>
                    <a:p>
                      <a:endParaRPr lang="en-US" sz="2200" b="1" dirty="0"/>
                    </a:p>
                  </a:txBody>
                  <a:tcPr anchor="ctr"/>
                </a:tc>
                <a:tc>
                  <a:txBody>
                    <a:bodyPr/>
                    <a:lstStyle/>
                    <a:p>
                      <a:pPr algn="ctr"/>
                      <a:r>
                        <a:rPr lang="en-US" sz="2200" b="1" dirty="0">
                          <a:solidFill>
                            <a:srgbClr val="104862"/>
                          </a:solidFill>
                        </a:rPr>
                        <a:t>FY 2024-2025</a:t>
                      </a:r>
                    </a:p>
                  </a:txBody>
                  <a:tcPr anchor="ctr"/>
                </a:tc>
                <a:tc>
                  <a:txBody>
                    <a:bodyPr/>
                    <a:lstStyle/>
                    <a:p>
                      <a:pPr algn="ctr"/>
                      <a:r>
                        <a:rPr lang="en-US" sz="2200" b="1" dirty="0">
                          <a:solidFill>
                            <a:srgbClr val="104862"/>
                          </a:solidFill>
                        </a:rPr>
                        <a:t>FY 2025-2026</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423885">
                <a:tc>
                  <a:txBody>
                    <a:bodyPr/>
                    <a:lstStyle/>
                    <a:p>
                      <a:pPr algn="r"/>
                      <a:r>
                        <a:rPr lang="en-US" sz="2200" b="1" dirty="0"/>
                        <a:t>Personnel</a:t>
                      </a:r>
                    </a:p>
                  </a:txBody>
                  <a:tcPr anchor="ctr"/>
                </a:tc>
                <a:tc>
                  <a:txBody>
                    <a:bodyPr/>
                    <a:lstStyle/>
                    <a:p>
                      <a:pPr algn="ctr"/>
                      <a:r>
                        <a:rPr lang="en-US" sz="2200" b="1" dirty="0"/>
                        <a:t>$2,176,526</a:t>
                      </a:r>
                    </a:p>
                  </a:txBody>
                  <a:tcPr anchor="ctr"/>
                </a:tc>
                <a:tc>
                  <a:txBody>
                    <a:bodyPr/>
                    <a:lstStyle/>
                    <a:p>
                      <a:pPr algn="ctr"/>
                      <a:r>
                        <a:rPr lang="en-US" sz="2200" b="1" dirty="0"/>
                        <a:t>$2,822,021</a:t>
                      </a:r>
                    </a:p>
                  </a:txBody>
                  <a:tcPr anchor="ctr"/>
                </a:tc>
                <a:tc>
                  <a:txBody>
                    <a:bodyPr/>
                    <a:lstStyle/>
                    <a:p>
                      <a:pPr algn="ctr"/>
                      <a:r>
                        <a:rPr lang="en-US" sz="2200" b="1" dirty="0"/>
                        <a:t>$645,495</a:t>
                      </a:r>
                    </a:p>
                  </a:txBody>
                  <a:tcPr anchor="ctr"/>
                </a:tc>
                <a:extLst>
                  <a:ext uri="{0D108BD9-81ED-4DB2-BD59-A6C34878D82A}">
                    <a16:rowId xmlns:a16="http://schemas.microsoft.com/office/drawing/2014/main" val="673936123"/>
                  </a:ext>
                </a:extLst>
              </a:tr>
              <a:tr h="422467">
                <a:tc>
                  <a:txBody>
                    <a:bodyPr/>
                    <a:lstStyle/>
                    <a:p>
                      <a:pPr algn="r"/>
                      <a:r>
                        <a:rPr lang="en-US" sz="2200" b="1" dirty="0"/>
                        <a:t>Operating</a:t>
                      </a:r>
                    </a:p>
                  </a:txBody>
                  <a:tcPr anchor="ctr"/>
                </a:tc>
                <a:tc>
                  <a:txBody>
                    <a:bodyPr/>
                    <a:lstStyle/>
                    <a:p>
                      <a:pPr algn="ctr"/>
                      <a:r>
                        <a:rPr lang="en-US" sz="2200" b="1" dirty="0"/>
                        <a:t>$2,421,165</a:t>
                      </a:r>
                    </a:p>
                  </a:txBody>
                  <a:tcPr anchor="ctr"/>
                </a:tc>
                <a:tc>
                  <a:txBody>
                    <a:bodyPr/>
                    <a:lstStyle/>
                    <a:p>
                      <a:pPr algn="ctr"/>
                      <a:r>
                        <a:rPr lang="en-US" sz="2200" b="1" dirty="0"/>
                        <a:t>$2,748,318</a:t>
                      </a:r>
                    </a:p>
                  </a:txBody>
                  <a:tcPr anchor="ctr"/>
                </a:tc>
                <a:tc>
                  <a:txBody>
                    <a:bodyPr/>
                    <a:lstStyle/>
                    <a:p>
                      <a:pPr algn="ctr"/>
                      <a:r>
                        <a:rPr lang="en-US" sz="2200" b="1" dirty="0"/>
                        <a:t>$327,153</a:t>
                      </a:r>
                    </a:p>
                  </a:txBody>
                  <a:tcPr anchor="ctr"/>
                </a:tc>
                <a:extLst>
                  <a:ext uri="{0D108BD9-81ED-4DB2-BD59-A6C34878D82A}">
                    <a16:rowId xmlns:a16="http://schemas.microsoft.com/office/drawing/2014/main" val="2756149601"/>
                  </a:ext>
                </a:extLst>
              </a:tr>
              <a:tr h="431682">
                <a:tc>
                  <a:txBody>
                    <a:bodyPr/>
                    <a:lstStyle/>
                    <a:p>
                      <a:pPr algn="r"/>
                      <a:r>
                        <a:rPr lang="en-US" sz="2200" b="1" dirty="0"/>
                        <a:t>Capital</a:t>
                      </a:r>
                    </a:p>
                  </a:txBody>
                  <a:tcPr anchor="ctr"/>
                </a:tc>
                <a:tc>
                  <a:txBody>
                    <a:bodyPr/>
                    <a:lstStyle/>
                    <a:p>
                      <a:pPr algn="ctr"/>
                      <a:r>
                        <a:rPr lang="en-US" sz="2200" b="1" dirty="0"/>
                        <a:t>$6,321,320</a:t>
                      </a:r>
                    </a:p>
                  </a:txBody>
                  <a:tcPr anchor="ctr"/>
                </a:tc>
                <a:tc>
                  <a:txBody>
                    <a:bodyPr/>
                    <a:lstStyle/>
                    <a:p>
                      <a:pPr algn="ctr"/>
                      <a:r>
                        <a:rPr lang="en-US" sz="2200" b="1" dirty="0"/>
                        <a:t>$1,797,718</a:t>
                      </a:r>
                    </a:p>
                  </a:txBody>
                  <a:tcPr anchor="ctr"/>
                </a:tc>
                <a:tc>
                  <a:txBody>
                    <a:bodyPr/>
                    <a:lstStyle/>
                    <a:p>
                      <a:pPr algn="ctr"/>
                      <a:r>
                        <a:rPr lang="en-US" sz="2200" b="1" dirty="0"/>
                        <a:t>($4,523,602)</a:t>
                      </a:r>
                    </a:p>
                  </a:txBody>
                  <a:tcPr anchor="ctr"/>
                </a:tc>
                <a:extLst>
                  <a:ext uri="{0D108BD9-81ED-4DB2-BD59-A6C34878D82A}">
                    <a16:rowId xmlns:a16="http://schemas.microsoft.com/office/drawing/2014/main" val="317650478"/>
                  </a:ext>
                </a:extLst>
              </a:tr>
              <a:tr h="425302">
                <a:tc>
                  <a:txBody>
                    <a:bodyPr/>
                    <a:lstStyle/>
                    <a:p>
                      <a:pPr algn="r"/>
                      <a:r>
                        <a:rPr lang="en-US" sz="2200" b="1" dirty="0"/>
                        <a:t>Debt Service</a:t>
                      </a:r>
                    </a:p>
                  </a:txBody>
                  <a:tcPr anchor="ctr"/>
                </a:tc>
                <a:tc>
                  <a:txBody>
                    <a:bodyPr/>
                    <a:lstStyle/>
                    <a:p>
                      <a:pPr algn="ctr"/>
                      <a:r>
                        <a:rPr lang="en-US" sz="2200" b="1" dirty="0"/>
                        <a:t>$87,561</a:t>
                      </a:r>
                    </a:p>
                  </a:txBody>
                  <a:tcPr anchor="ctr"/>
                </a:tc>
                <a:tc>
                  <a:txBody>
                    <a:bodyPr/>
                    <a:lstStyle/>
                    <a:p>
                      <a:pPr algn="ctr"/>
                      <a:r>
                        <a:rPr lang="en-US" sz="2200" b="1" dirty="0"/>
                        <a:t>$0</a:t>
                      </a:r>
                    </a:p>
                  </a:txBody>
                  <a:tcPr anchor="ctr"/>
                </a:tc>
                <a:tc>
                  <a:txBody>
                    <a:bodyPr/>
                    <a:lstStyle/>
                    <a:p>
                      <a:pPr algn="ctr"/>
                      <a:r>
                        <a:rPr lang="en-US" sz="2200" b="1" dirty="0"/>
                        <a:t>($87,561)</a:t>
                      </a:r>
                    </a:p>
                  </a:txBody>
                  <a:tcPr anchor="ctr"/>
                </a:tc>
                <a:extLst>
                  <a:ext uri="{0D108BD9-81ED-4DB2-BD59-A6C34878D82A}">
                    <a16:rowId xmlns:a16="http://schemas.microsoft.com/office/drawing/2014/main" val="2322751383"/>
                  </a:ext>
                </a:extLst>
              </a:tr>
              <a:tr h="455782">
                <a:tc>
                  <a:txBody>
                    <a:bodyPr/>
                    <a:lstStyle/>
                    <a:p>
                      <a:pPr algn="r"/>
                      <a:r>
                        <a:rPr lang="en-US" sz="2200" b="1" dirty="0"/>
                        <a:t>Interfund Transfers</a:t>
                      </a:r>
                    </a:p>
                  </a:txBody>
                  <a:tcPr anchor="ctr"/>
                </a:tc>
                <a:tc>
                  <a:txBody>
                    <a:bodyPr/>
                    <a:lstStyle/>
                    <a:p>
                      <a:pPr algn="ctr"/>
                      <a:r>
                        <a:rPr lang="en-US" sz="2200" b="1" dirty="0"/>
                        <a:t>$349,296</a:t>
                      </a:r>
                    </a:p>
                  </a:txBody>
                  <a:tcPr anchor="ctr"/>
                </a:tc>
                <a:tc>
                  <a:txBody>
                    <a:bodyPr/>
                    <a:lstStyle/>
                    <a:p>
                      <a:pPr algn="ctr"/>
                      <a:r>
                        <a:rPr lang="en-US" sz="2200" b="1" dirty="0"/>
                        <a:t>$129,117</a:t>
                      </a:r>
                    </a:p>
                  </a:txBody>
                  <a:tcPr anchor="ctr"/>
                </a:tc>
                <a:tc>
                  <a:txBody>
                    <a:bodyPr/>
                    <a:lstStyle/>
                    <a:p>
                      <a:pPr algn="ctr"/>
                      <a:r>
                        <a:rPr lang="en-US" sz="2200" b="1" dirty="0"/>
                        <a:t>($220,179)</a:t>
                      </a:r>
                    </a:p>
                  </a:txBody>
                  <a:tcPr anchor="ctr"/>
                </a:tc>
                <a:extLst>
                  <a:ext uri="{0D108BD9-81ED-4DB2-BD59-A6C34878D82A}">
                    <a16:rowId xmlns:a16="http://schemas.microsoft.com/office/drawing/2014/main" val="1125533378"/>
                  </a:ext>
                </a:extLst>
              </a:tr>
              <a:tr h="435935">
                <a:tc>
                  <a:txBody>
                    <a:bodyPr/>
                    <a:lstStyle/>
                    <a:p>
                      <a:pPr algn="r"/>
                      <a:r>
                        <a:rPr lang="en-US" sz="2200" b="1" dirty="0"/>
                        <a:t>TOTAL</a:t>
                      </a:r>
                    </a:p>
                  </a:txBody>
                  <a:tcPr anchor="ctr"/>
                </a:tc>
                <a:tc>
                  <a:txBody>
                    <a:bodyPr/>
                    <a:lstStyle/>
                    <a:p>
                      <a:pPr algn="ctr"/>
                      <a:r>
                        <a:rPr lang="en-US" sz="2200" b="1" dirty="0"/>
                        <a:t>$11,355,868</a:t>
                      </a:r>
                    </a:p>
                  </a:txBody>
                  <a:tcPr anchor="ctr"/>
                </a:tc>
                <a:tc>
                  <a:txBody>
                    <a:bodyPr/>
                    <a:lstStyle/>
                    <a:p>
                      <a:pPr algn="ctr"/>
                      <a:r>
                        <a:rPr lang="en-US" sz="2200" b="1" dirty="0"/>
                        <a:t>$7,497,174</a:t>
                      </a:r>
                    </a:p>
                  </a:txBody>
                  <a:tcPr anchor="ctr"/>
                </a:tc>
                <a:tc>
                  <a:txBody>
                    <a:bodyPr/>
                    <a:lstStyle/>
                    <a:p>
                      <a:pPr algn="ctr"/>
                      <a:r>
                        <a:rPr lang="en-US" sz="2200" b="1" dirty="0"/>
                        <a:t>($3,861,694)</a:t>
                      </a:r>
                    </a:p>
                  </a:txBody>
                  <a:tcPr anchor="ctr"/>
                </a:tc>
                <a:extLst>
                  <a:ext uri="{0D108BD9-81ED-4DB2-BD59-A6C34878D82A}">
                    <a16:rowId xmlns:a16="http://schemas.microsoft.com/office/drawing/2014/main" val="714096359"/>
                  </a:ext>
                </a:extLst>
              </a:tr>
              <a:tr h="414670">
                <a:tc gridSpan="4">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Employer of Choice Initiative costs for $15 minimum. Reduction in capital expenses.  Carry Forward CIP projects will roll forward.</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36991743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33509-78D5-D34C-EBA6-A452C73E682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19B9554-EBE6-F715-0DDB-617D2BFA0239}"/>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D5C7A4-2BE2-CE7C-9DEA-5E8761503F18}"/>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Parks and Recreation</a:t>
            </a:r>
          </a:p>
        </p:txBody>
      </p:sp>
      <p:sp>
        <p:nvSpPr>
          <p:cNvPr id="3" name="Content Placeholder 2">
            <a:extLst>
              <a:ext uri="{FF2B5EF4-FFF2-40B4-BE49-F238E27FC236}">
                <a16:creationId xmlns:a16="http://schemas.microsoft.com/office/drawing/2014/main" id="{C2FAF8A5-FA40-F017-B8B7-DB164E9FC061}"/>
              </a:ext>
            </a:extLst>
          </p:cNvPr>
          <p:cNvSpPr>
            <a:spLocks noGrp="1"/>
          </p:cNvSpPr>
          <p:nvPr>
            <p:ph idx="1"/>
          </p:nvPr>
        </p:nvSpPr>
        <p:spPr>
          <a:xfrm>
            <a:off x="838200" y="1430769"/>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FY24-25</a:t>
            </a:r>
          </a:p>
          <a:p>
            <a:pPr>
              <a:lnSpc>
                <a:spcPct val="100000"/>
              </a:lnSpc>
              <a:spcBef>
                <a:spcPts val="0"/>
              </a:spcBef>
              <a:spcAft>
                <a:spcPts val="1000"/>
              </a:spcAft>
            </a:pPr>
            <a:r>
              <a:rPr lang="en-US" sz="2400" b="1" dirty="0">
                <a:solidFill>
                  <a:srgbClr val="104862"/>
                </a:solidFill>
              </a:rPr>
              <a:t>Strategic Planning (Carry Forward): </a:t>
            </a:r>
            <a:r>
              <a:rPr lang="en-US" sz="2400" dirty="0"/>
              <a:t>Parks Master Plan</a:t>
            </a:r>
          </a:p>
          <a:p>
            <a:pPr>
              <a:lnSpc>
                <a:spcPct val="100000"/>
              </a:lnSpc>
              <a:spcBef>
                <a:spcPts val="0"/>
              </a:spcBef>
              <a:spcAft>
                <a:spcPts val="1000"/>
              </a:spcAft>
            </a:pPr>
            <a:r>
              <a:rPr lang="en-US" sz="2400" b="1" dirty="0">
                <a:solidFill>
                  <a:srgbClr val="104862"/>
                </a:solidFill>
              </a:rPr>
              <a:t>CIP (Carry Forward): </a:t>
            </a:r>
            <a:r>
              <a:rPr lang="en-US" sz="2400" dirty="0"/>
              <a:t>Pool and Aquatics Program</a:t>
            </a:r>
          </a:p>
          <a:p>
            <a:pPr>
              <a:lnSpc>
                <a:spcPct val="100000"/>
              </a:lnSpc>
              <a:spcBef>
                <a:spcPts val="0"/>
              </a:spcBef>
              <a:spcAft>
                <a:spcPts val="1000"/>
              </a:spcAft>
            </a:pPr>
            <a:r>
              <a:rPr lang="en-US" sz="2400" b="1" dirty="0">
                <a:solidFill>
                  <a:srgbClr val="104862"/>
                </a:solidFill>
              </a:rPr>
              <a:t>CIP: </a:t>
            </a:r>
            <a:r>
              <a:rPr lang="en-US" sz="2400" dirty="0"/>
              <a:t>Civic Center Tennis Courts | Anticipated completion by September 2025</a:t>
            </a:r>
          </a:p>
          <a:p>
            <a:pPr>
              <a:lnSpc>
                <a:spcPct val="100000"/>
              </a:lnSpc>
              <a:spcBef>
                <a:spcPts val="0"/>
              </a:spcBef>
              <a:spcAft>
                <a:spcPts val="1000"/>
              </a:spcAft>
            </a:pPr>
            <a:r>
              <a:rPr lang="en-US" sz="2400" b="1" dirty="0">
                <a:solidFill>
                  <a:srgbClr val="104862"/>
                </a:solidFill>
              </a:rPr>
              <a:t>CIP (Carry Forward)</a:t>
            </a:r>
            <a:r>
              <a:rPr lang="en-US" sz="2400" dirty="0"/>
              <a:t>: Richland Manor Athletic Court</a:t>
            </a:r>
          </a:p>
          <a:p>
            <a:pPr>
              <a:lnSpc>
                <a:spcPct val="100000"/>
              </a:lnSpc>
              <a:spcBef>
                <a:spcPts val="0"/>
              </a:spcBef>
              <a:spcAft>
                <a:spcPts val="1000"/>
              </a:spcAft>
            </a:pPr>
            <a:r>
              <a:rPr lang="en-US" sz="2400" b="1" dirty="0">
                <a:solidFill>
                  <a:srgbClr val="104862"/>
                </a:solidFill>
              </a:rPr>
              <a:t>CIP:</a:t>
            </a:r>
            <a:r>
              <a:rPr lang="en-US" sz="2400" dirty="0"/>
              <a:t> Pittas Baseball Lighting | Completed </a:t>
            </a:r>
          </a:p>
          <a:p>
            <a:pPr>
              <a:lnSpc>
                <a:spcPct val="100000"/>
              </a:lnSpc>
              <a:spcBef>
                <a:spcPts val="0"/>
              </a:spcBef>
              <a:spcAft>
                <a:spcPts val="1000"/>
              </a:spcAft>
            </a:pPr>
            <a:r>
              <a:rPr lang="en-US" sz="2400" b="1" dirty="0">
                <a:solidFill>
                  <a:srgbClr val="104862"/>
                </a:solidFill>
              </a:rPr>
              <a:t>CIP:</a:t>
            </a:r>
            <a:r>
              <a:rPr lang="en-US" sz="2400" dirty="0"/>
              <a:t> MHP Tot Playground Surface | Completed</a:t>
            </a:r>
          </a:p>
          <a:p>
            <a:pPr>
              <a:lnSpc>
                <a:spcPct val="100000"/>
              </a:lnSpc>
              <a:spcBef>
                <a:spcPts val="0"/>
              </a:spcBef>
              <a:spcAft>
                <a:spcPts val="1000"/>
              </a:spcAft>
            </a:pPr>
            <a:r>
              <a:rPr lang="en-US" sz="2400" b="1" dirty="0">
                <a:solidFill>
                  <a:srgbClr val="104862"/>
                </a:solidFill>
              </a:rPr>
              <a:t>CIP:</a:t>
            </a:r>
            <a:r>
              <a:rPr lang="en-US" sz="2400" dirty="0"/>
              <a:t> Richland Manor Playground | Completed</a:t>
            </a:r>
          </a:p>
          <a:p>
            <a:pPr marL="0" indent="0">
              <a:lnSpc>
                <a:spcPct val="100000"/>
              </a:lnSpc>
              <a:spcBef>
                <a:spcPts val="0"/>
              </a:spcBef>
              <a:spcAft>
                <a:spcPts val="1000"/>
              </a:spcAft>
              <a:buNone/>
            </a:pPr>
            <a:endParaRPr lang="en-US" sz="2400" dirty="0"/>
          </a:p>
        </p:txBody>
      </p:sp>
    </p:spTree>
    <p:extLst>
      <p:ext uri="{BB962C8B-B14F-4D97-AF65-F5344CB8AC3E}">
        <p14:creationId xmlns:p14="http://schemas.microsoft.com/office/powerpoint/2010/main" val="38304638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74F7F-6F80-FF55-FFDF-40912828EE2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9EB2FCA-B8B0-ED2C-32BD-5F9CEB843F0C}"/>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9D2F6F-E236-BDE5-3EB7-947628940341}"/>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Parks and Recreation</a:t>
            </a:r>
          </a:p>
        </p:txBody>
      </p:sp>
      <p:sp>
        <p:nvSpPr>
          <p:cNvPr id="3" name="Content Placeholder 2">
            <a:extLst>
              <a:ext uri="{FF2B5EF4-FFF2-40B4-BE49-F238E27FC236}">
                <a16:creationId xmlns:a16="http://schemas.microsoft.com/office/drawing/2014/main" id="{4D10A052-02B2-B4E8-CF33-9296A517B4C3}"/>
              </a:ext>
            </a:extLst>
          </p:cNvPr>
          <p:cNvSpPr>
            <a:spLocks noGrp="1"/>
          </p:cNvSpPr>
          <p:nvPr>
            <p:ph idx="1"/>
          </p:nvPr>
        </p:nvSpPr>
        <p:spPr>
          <a:xfrm>
            <a:off x="529848" y="1388237"/>
            <a:ext cx="113538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FY24-25</a:t>
            </a:r>
          </a:p>
          <a:p>
            <a:pPr>
              <a:lnSpc>
                <a:spcPct val="100000"/>
              </a:lnSpc>
              <a:spcBef>
                <a:spcPts val="0"/>
              </a:spcBef>
              <a:spcAft>
                <a:spcPts val="1000"/>
              </a:spcAft>
            </a:pPr>
            <a:r>
              <a:rPr lang="en-US" sz="2400" b="1" dirty="0">
                <a:solidFill>
                  <a:srgbClr val="104862"/>
                </a:solidFill>
              </a:rPr>
              <a:t>CIP: </a:t>
            </a:r>
            <a:r>
              <a:rPr lang="en-US" sz="2400" dirty="0"/>
              <a:t>Carver Rec Roof Replacement – S. Building| Completed</a:t>
            </a:r>
          </a:p>
          <a:p>
            <a:pPr>
              <a:lnSpc>
                <a:spcPct val="100000"/>
              </a:lnSpc>
              <a:spcBef>
                <a:spcPts val="0"/>
              </a:spcBef>
              <a:spcAft>
                <a:spcPts val="1000"/>
              </a:spcAft>
            </a:pPr>
            <a:r>
              <a:rPr lang="en-US" sz="2400" b="1" dirty="0">
                <a:solidFill>
                  <a:srgbClr val="104862"/>
                </a:solidFill>
              </a:rPr>
              <a:t>CIP: </a:t>
            </a:r>
            <a:r>
              <a:rPr lang="en-US" sz="2400" dirty="0"/>
              <a:t>Carver Recreation Center Restrooms | Completed</a:t>
            </a:r>
          </a:p>
          <a:p>
            <a:pPr>
              <a:lnSpc>
                <a:spcPct val="100000"/>
              </a:lnSpc>
              <a:spcBef>
                <a:spcPts val="0"/>
              </a:spcBef>
              <a:spcAft>
                <a:spcPts val="1000"/>
              </a:spcAft>
            </a:pPr>
            <a:r>
              <a:rPr lang="en-US" sz="2400" b="1" dirty="0">
                <a:solidFill>
                  <a:srgbClr val="104862"/>
                </a:solidFill>
              </a:rPr>
              <a:t>CIP: </a:t>
            </a:r>
            <a:r>
              <a:rPr lang="en-US" sz="2400" dirty="0"/>
              <a:t>RC Track Barn and Roof | Completed</a:t>
            </a:r>
          </a:p>
          <a:p>
            <a:pPr>
              <a:lnSpc>
                <a:spcPct val="100000"/>
              </a:lnSpc>
              <a:spcBef>
                <a:spcPts val="0"/>
              </a:spcBef>
              <a:spcAft>
                <a:spcPts val="1000"/>
              </a:spcAft>
            </a:pPr>
            <a:r>
              <a:rPr lang="en-US" sz="2400" b="1" dirty="0">
                <a:solidFill>
                  <a:srgbClr val="104862"/>
                </a:solidFill>
              </a:rPr>
              <a:t>CIP: </a:t>
            </a:r>
            <a:r>
              <a:rPr lang="en-US" sz="2400" dirty="0"/>
              <a:t>Polk Street Baseball Dugouts | Completed</a:t>
            </a:r>
          </a:p>
          <a:p>
            <a:pPr>
              <a:lnSpc>
                <a:spcPct val="100000"/>
              </a:lnSpc>
              <a:spcBef>
                <a:spcPts val="0"/>
              </a:spcBef>
              <a:spcAft>
                <a:spcPts val="1000"/>
              </a:spcAft>
            </a:pPr>
            <a:r>
              <a:rPr lang="en-US" sz="2400" b="1" dirty="0">
                <a:solidFill>
                  <a:srgbClr val="104862"/>
                </a:solidFill>
              </a:rPr>
              <a:t>CIP: </a:t>
            </a:r>
            <a:r>
              <a:rPr lang="en-US" sz="2400" dirty="0"/>
              <a:t>Civic Center Kitchen | Completed</a:t>
            </a:r>
          </a:p>
          <a:p>
            <a:pPr>
              <a:lnSpc>
                <a:spcPct val="100000"/>
              </a:lnSpc>
              <a:spcBef>
                <a:spcPts val="0"/>
              </a:spcBef>
              <a:spcAft>
                <a:spcPts val="1000"/>
              </a:spcAft>
            </a:pPr>
            <a:r>
              <a:rPr lang="en-US" sz="2400" b="1" dirty="0">
                <a:solidFill>
                  <a:srgbClr val="104862"/>
                </a:solidFill>
              </a:rPr>
              <a:t>CIP: </a:t>
            </a:r>
            <a:r>
              <a:rPr lang="en-US" sz="2400" dirty="0"/>
              <a:t>Carver Rec Kitchen Cabinets/Flooring | Completed</a:t>
            </a:r>
          </a:p>
          <a:p>
            <a:pPr>
              <a:lnSpc>
                <a:spcPct val="100000"/>
              </a:lnSpc>
              <a:spcBef>
                <a:spcPts val="0"/>
              </a:spcBef>
              <a:spcAft>
                <a:spcPts val="1000"/>
              </a:spcAft>
            </a:pPr>
            <a:r>
              <a:rPr lang="en-US" sz="2400" b="1" dirty="0">
                <a:solidFill>
                  <a:srgbClr val="104862"/>
                </a:solidFill>
              </a:rPr>
              <a:t>CIP: </a:t>
            </a:r>
            <a:r>
              <a:rPr lang="en-US" sz="2400" dirty="0"/>
              <a:t>Carver Rec E/W Flooring | Completed</a:t>
            </a:r>
          </a:p>
          <a:p>
            <a:pPr>
              <a:lnSpc>
                <a:spcPct val="100000"/>
              </a:lnSpc>
              <a:spcBef>
                <a:spcPts val="0"/>
              </a:spcBef>
              <a:spcAft>
                <a:spcPts val="1000"/>
              </a:spcAft>
            </a:pPr>
            <a:r>
              <a:rPr lang="en-US" sz="2400" b="1" dirty="0">
                <a:solidFill>
                  <a:srgbClr val="104862"/>
                </a:solidFill>
              </a:rPr>
              <a:t>CIP: </a:t>
            </a:r>
            <a:r>
              <a:rPr lang="en-US" sz="2400" dirty="0"/>
              <a:t>Athletics Maintenance Building | Completed</a:t>
            </a:r>
          </a:p>
          <a:p>
            <a:pPr>
              <a:lnSpc>
                <a:spcPct val="100000"/>
              </a:lnSpc>
              <a:spcBef>
                <a:spcPts val="0"/>
              </a:spcBef>
              <a:spcAft>
                <a:spcPts val="1000"/>
              </a:spcAft>
            </a:pPr>
            <a:r>
              <a:rPr lang="en-US" sz="2400" b="1" dirty="0">
                <a:solidFill>
                  <a:srgbClr val="104862"/>
                </a:solidFill>
              </a:rPr>
              <a:t>CIP: </a:t>
            </a:r>
            <a:r>
              <a:rPr lang="en-US" sz="2400" dirty="0"/>
              <a:t>Civic Center Tennis Bleachers | Anticipated Completion by September 2025</a:t>
            </a:r>
          </a:p>
        </p:txBody>
      </p:sp>
    </p:spTree>
    <p:extLst>
      <p:ext uri="{BB962C8B-B14F-4D97-AF65-F5344CB8AC3E}">
        <p14:creationId xmlns:p14="http://schemas.microsoft.com/office/powerpoint/2010/main" val="6326130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2F545-826E-884F-60E6-1C3597991D6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3108090-5DCB-F36C-1DB0-C532F3C9F096}"/>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1A24B0-3120-3EBD-BCD2-469DA98A9C76}"/>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Parks and Recreation</a:t>
            </a:r>
          </a:p>
        </p:txBody>
      </p:sp>
      <p:sp>
        <p:nvSpPr>
          <p:cNvPr id="3" name="Content Placeholder 2">
            <a:extLst>
              <a:ext uri="{FF2B5EF4-FFF2-40B4-BE49-F238E27FC236}">
                <a16:creationId xmlns:a16="http://schemas.microsoft.com/office/drawing/2014/main" id="{052C4906-B6EB-90D1-E7AB-E666921A2235}"/>
              </a:ext>
            </a:extLst>
          </p:cNvPr>
          <p:cNvSpPr>
            <a:spLocks noGrp="1"/>
          </p:cNvSpPr>
          <p:nvPr>
            <p:ph idx="1"/>
          </p:nvPr>
        </p:nvSpPr>
        <p:spPr>
          <a:xfrm>
            <a:off x="838199" y="1365122"/>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FY25-26</a:t>
            </a:r>
          </a:p>
          <a:p>
            <a:pPr>
              <a:lnSpc>
                <a:spcPct val="100000"/>
              </a:lnSpc>
              <a:spcBef>
                <a:spcPts val="0"/>
              </a:spcBef>
              <a:spcAft>
                <a:spcPts val="1000"/>
              </a:spcAft>
            </a:pPr>
            <a:r>
              <a:rPr lang="en-US" sz="2400" b="1" dirty="0">
                <a:solidFill>
                  <a:srgbClr val="104862"/>
                </a:solidFill>
              </a:rPr>
              <a:t>CIP: </a:t>
            </a:r>
            <a:r>
              <a:rPr lang="en-US" sz="2400" dirty="0"/>
              <a:t>ADA Playground at McLeod Park</a:t>
            </a:r>
          </a:p>
          <a:p>
            <a:pPr>
              <a:lnSpc>
                <a:spcPct val="100000"/>
              </a:lnSpc>
              <a:spcBef>
                <a:spcPts val="0"/>
              </a:spcBef>
              <a:spcAft>
                <a:spcPts val="1000"/>
              </a:spcAft>
            </a:pPr>
            <a:r>
              <a:rPr lang="en-US" sz="2400" b="1" dirty="0">
                <a:solidFill>
                  <a:srgbClr val="104862"/>
                </a:solidFill>
              </a:rPr>
              <a:t>CIP: </a:t>
            </a:r>
            <a:r>
              <a:rPr lang="en-US" sz="2400" dirty="0"/>
              <a:t>Bartow Sports Complex Parking Lot Lights</a:t>
            </a:r>
          </a:p>
          <a:p>
            <a:pPr>
              <a:lnSpc>
                <a:spcPct val="100000"/>
              </a:lnSpc>
              <a:spcBef>
                <a:spcPts val="0"/>
              </a:spcBef>
              <a:spcAft>
                <a:spcPts val="1000"/>
              </a:spcAft>
            </a:pPr>
            <a:r>
              <a:rPr lang="en-US" sz="2400" b="1" dirty="0">
                <a:solidFill>
                  <a:srgbClr val="104862"/>
                </a:solidFill>
              </a:rPr>
              <a:t>Service Enhancement: </a:t>
            </a:r>
            <a:r>
              <a:rPr lang="en-US" sz="2400" dirty="0"/>
              <a:t>Deploy the Perry Weather System</a:t>
            </a:r>
          </a:p>
          <a:p>
            <a:pPr>
              <a:lnSpc>
                <a:spcPct val="100000"/>
              </a:lnSpc>
              <a:spcBef>
                <a:spcPts val="0"/>
              </a:spcBef>
              <a:spcAft>
                <a:spcPts val="1000"/>
              </a:spcAft>
            </a:pPr>
            <a:r>
              <a:rPr lang="en-US" sz="2400" b="1" dirty="0">
                <a:solidFill>
                  <a:srgbClr val="104862"/>
                </a:solidFill>
              </a:rPr>
              <a:t>CIP: </a:t>
            </a:r>
            <a:r>
              <a:rPr lang="en-US" sz="2400" dirty="0"/>
              <a:t>Mary Holland Park – Pump Track</a:t>
            </a:r>
          </a:p>
          <a:p>
            <a:pPr>
              <a:lnSpc>
                <a:spcPct val="100000"/>
              </a:lnSpc>
              <a:spcBef>
                <a:spcPts val="0"/>
              </a:spcBef>
              <a:spcAft>
                <a:spcPts val="1000"/>
              </a:spcAft>
            </a:pPr>
            <a:r>
              <a:rPr lang="en-US" sz="2400" b="1" dirty="0">
                <a:solidFill>
                  <a:srgbClr val="104862"/>
                </a:solidFill>
              </a:rPr>
              <a:t>CIP: </a:t>
            </a:r>
            <a:r>
              <a:rPr lang="en-US" sz="2400" dirty="0"/>
              <a:t>Mary Holland Park – Fitness Trail (Future Year)</a:t>
            </a:r>
          </a:p>
          <a:p>
            <a:pPr>
              <a:lnSpc>
                <a:spcPct val="100000"/>
              </a:lnSpc>
              <a:spcBef>
                <a:spcPts val="0"/>
              </a:spcBef>
              <a:spcAft>
                <a:spcPts val="1000"/>
              </a:spcAft>
            </a:pPr>
            <a:r>
              <a:rPr lang="en-US" sz="2400" b="1" dirty="0">
                <a:solidFill>
                  <a:srgbClr val="104862"/>
                </a:solidFill>
              </a:rPr>
              <a:t>CIP: </a:t>
            </a:r>
            <a:r>
              <a:rPr lang="en-US" sz="2400" dirty="0"/>
              <a:t>Mary Holland Park Playground Replacement Proposal (Future Year)</a:t>
            </a:r>
          </a:p>
          <a:p>
            <a:pPr>
              <a:lnSpc>
                <a:spcPct val="100000"/>
              </a:lnSpc>
              <a:spcBef>
                <a:spcPts val="0"/>
              </a:spcBef>
              <a:spcAft>
                <a:spcPts val="1000"/>
              </a:spcAft>
            </a:pPr>
            <a:r>
              <a:rPr lang="en-US" sz="2400" b="1" dirty="0">
                <a:solidFill>
                  <a:srgbClr val="104862"/>
                </a:solidFill>
              </a:rPr>
              <a:t>CIP: </a:t>
            </a:r>
            <a:r>
              <a:rPr lang="en-US" sz="2400" dirty="0"/>
              <a:t>Mary Holland Park Road</a:t>
            </a:r>
          </a:p>
          <a:p>
            <a:pPr>
              <a:lnSpc>
                <a:spcPct val="100000"/>
              </a:lnSpc>
              <a:spcBef>
                <a:spcPts val="0"/>
              </a:spcBef>
              <a:spcAft>
                <a:spcPts val="1000"/>
              </a:spcAft>
            </a:pPr>
            <a:r>
              <a:rPr lang="en-US" sz="2400" b="1" dirty="0">
                <a:solidFill>
                  <a:srgbClr val="104862"/>
                </a:solidFill>
              </a:rPr>
              <a:t>CIP: </a:t>
            </a:r>
            <a:r>
              <a:rPr lang="en-US" sz="2400" dirty="0"/>
              <a:t>Mary Holland Park Skate Park</a:t>
            </a:r>
          </a:p>
          <a:p>
            <a:pPr marL="0" indent="0">
              <a:lnSpc>
                <a:spcPct val="100000"/>
              </a:lnSpc>
              <a:spcBef>
                <a:spcPts val="0"/>
              </a:spcBef>
              <a:spcAft>
                <a:spcPts val="1000"/>
              </a:spcAft>
              <a:buNone/>
            </a:pPr>
            <a:endParaRPr lang="en-US" sz="2400" dirty="0"/>
          </a:p>
        </p:txBody>
      </p:sp>
    </p:spTree>
    <p:extLst>
      <p:ext uri="{BB962C8B-B14F-4D97-AF65-F5344CB8AC3E}">
        <p14:creationId xmlns:p14="http://schemas.microsoft.com/office/powerpoint/2010/main" val="18525109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E4EE5-9D45-8CC4-C86B-CF5C40DA6FB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D828EB7-A5E7-508C-34A5-6D8CCEDEBF22}"/>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CBF199-569A-11E5-DBCA-8C4118DA20D6}"/>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Parks and Recreation</a:t>
            </a:r>
          </a:p>
        </p:txBody>
      </p:sp>
      <p:sp>
        <p:nvSpPr>
          <p:cNvPr id="3" name="Content Placeholder 2">
            <a:extLst>
              <a:ext uri="{FF2B5EF4-FFF2-40B4-BE49-F238E27FC236}">
                <a16:creationId xmlns:a16="http://schemas.microsoft.com/office/drawing/2014/main" id="{596D19C0-826C-241D-F25E-DE84812E5923}"/>
              </a:ext>
            </a:extLst>
          </p:cNvPr>
          <p:cNvSpPr>
            <a:spLocks noGrp="1"/>
          </p:cNvSpPr>
          <p:nvPr>
            <p:ph idx="1"/>
          </p:nvPr>
        </p:nvSpPr>
        <p:spPr>
          <a:xfrm>
            <a:off x="838199" y="1365122"/>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FY25-26</a:t>
            </a:r>
          </a:p>
          <a:p>
            <a:pPr>
              <a:lnSpc>
                <a:spcPct val="100000"/>
              </a:lnSpc>
              <a:spcBef>
                <a:spcPts val="0"/>
              </a:spcBef>
              <a:spcAft>
                <a:spcPts val="1000"/>
              </a:spcAft>
            </a:pPr>
            <a:r>
              <a:rPr lang="en-US" sz="2400" b="1" dirty="0">
                <a:solidFill>
                  <a:srgbClr val="104862"/>
                </a:solidFill>
              </a:rPr>
              <a:t>CIP: </a:t>
            </a:r>
            <a:r>
              <a:rPr lang="en-US" sz="2400" dirty="0"/>
              <a:t>Pittas Baseball Restrooms and Concession</a:t>
            </a:r>
          </a:p>
          <a:p>
            <a:pPr>
              <a:lnSpc>
                <a:spcPct val="100000"/>
              </a:lnSpc>
              <a:spcBef>
                <a:spcPts val="0"/>
              </a:spcBef>
              <a:spcAft>
                <a:spcPts val="1000"/>
              </a:spcAft>
            </a:pPr>
            <a:r>
              <a:rPr lang="en-US" sz="2400" b="1" dirty="0">
                <a:solidFill>
                  <a:srgbClr val="104862"/>
                </a:solidFill>
              </a:rPr>
              <a:t>CIP: </a:t>
            </a:r>
            <a:r>
              <a:rPr lang="en-US" sz="2400" dirty="0"/>
              <a:t>Polk Street Parking Lot</a:t>
            </a:r>
          </a:p>
          <a:p>
            <a:pPr>
              <a:lnSpc>
                <a:spcPct val="100000"/>
              </a:lnSpc>
              <a:spcBef>
                <a:spcPts val="0"/>
              </a:spcBef>
              <a:spcAft>
                <a:spcPts val="1000"/>
              </a:spcAft>
            </a:pPr>
            <a:r>
              <a:rPr lang="en-US" sz="2400" b="1" dirty="0">
                <a:solidFill>
                  <a:srgbClr val="104862"/>
                </a:solidFill>
              </a:rPr>
              <a:t>Maintenance: </a:t>
            </a:r>
            <a:r>
              <a:rPr lang="en-US" sz="2400" dirty="0"/>
              <a:t>Purchase Chairs for Civic Center, Carver Recreation and Polk Street</a:t>
            </a:r>
          </a:p>
          <a:p>
            <a:pPr marL="0" indent="0">
              <a:lnSpc>
                <a:spcPct val="100000"/>
              </a:lnSpc>
              <a:spcBef>
                <a:spcPts val="0"/>
              </a:spcBef>
              <a:spcAft>
                <a:spcPts val="1000"/>
              </a:spcAft>
              <a:buNone/>
            </a:pPr>
            <a:endParaRPr lang="en-US" sz="2400" dirty="0"/>
          </a:p>
        </p:txBody>
      </p:sp>
    </p:spTree>
    <p:extLst>
      <p:ext uri="{BB962C8B-B14F-4D97-AF65-F5344CB8AC3E}">
        <p14:creationId xmlns:p14="http://schemas.microsoft.com/office/powerpoint/2010/main" val="26811473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BE63E-ACDD-6E7C-0200-CB1E55D5C272}"/>
              </a:ext>
            </a:extLst>
          </p:cNvPr>
          <p:cNvSpPr>
            <a:spLocks noGrp="1"/>
          </p:cNvSpPr>
          <p:nvPr>
            <p:ph type="title"/>
          </p:nvPr>
        </p:nvSpPr>
        <p:spPr>
          <a:xfrm>
            <a:off x="7504816" y="1947239"/>
            <a:ext cx="4297324" cy="999996"/>
          </a:xfrm>
        </p:spPr>
        <p:txBody>
          <a:bodyPr>
            <a:normAutofit fontScale="90000"/>
          </a:bodyPr>
          <a:lstStyle/>
          <a:p>
            <a:pPr algn="ctr"/>
            <a:r>
              <a:rPr lang="en-US" dirty="0"/>
              <a:t>Mary Holland Park </a:t>
            </a:r>
            <a:br>
              <a:rPr lang="en-US" dirty="0"/>
            </a:br>
            <a:r>
              <a:rPr lang="en-US" dirty="0"/>
              <a:t>Skate Park</a:t>
            </a:r>
          </a:p>
        </p:txBody>
      </p:sp>
      <p:pic>
        <p:nvPicPr>
          <p:cNvPr id="6" name="Picture 5">
            <a:extLst>
              <a:ext uri="{FF2B5EF4-FFF2-40B4-BE49-F238E27FC236}">
                <a16:creationId xmlns:a16="http://schemas.microsoft.com/office/drawing/2014/main" id="{3A8BFCD3-6CC6-D2AB-EB09-531E2C80BCC5}"/>
              </a:ext>
            </a:extLst>
          </p:cNvPr>
          <p:cNvPicPr>
            <a:picLocks noChangeAspect="1"/>
          </p:cNvPicPr>
          <p:nvPr/>
        </p:nvPicPr>
        <p:blipFill>
          <a:blip r:embed="rId2"/>
          <a:srcRect l="-282" t="-2899" r="-1" b="-1"/>
          <a:stretch/>
        </p:blipFill>
        <p:spPr>
          <a:xfrm>
            <a:off x="632739" y="1675522"/>
            <a:ext cx="6586728" cy="4470423"/>
          </a:xfrm>
          <a:prstGeom prst="rect">
            <a:avLst/>
          </a:prstGeom>
        </p:spPr>
      </p:pic>
      <p:sp>
        <p:nvSpPr>
          <p:cNvPr id="7" name="TextBox 6">
            <a:extLst>
              <a:ext uri="{FF2B5EF4-FFF2-40B4-BE49-F238E27FC236}">
                <a16:creationId xmlns:a16="http://schemas.microsoft.com/office/drawing/2014/main" id="{D7DBA5FD-E0E7-18A1-1696-E3A1286999AA}"/>
              </a:ext>
            </a:extLst>
          </p:cNvPr>
          <p:cNvSpPr txBox="1"/>
          <p:nvPr/>
        </p:nvSpPr>
        <p:spPr>
          <a:xfrm>
            <a:off x="8350959" y="3185901"/>
            <a:ext cx="2980263" cy="1477328"/>
          </a:xfrm>
          <a:prstGeom prst="rect">
            <a:avLst/>
          </a:prstGeom>
          <a:noFill/>
        </p:spPr>
        <p:txBody>
          <a:bodyPr wrap="square" rtlCol="0">
            <a:spAutoFit/>
          </a:bodyPr>
          <a:lstStyle/>
          <a:p>
            <a:pPr algn="ctr"/>
            <a:r>
              <a:rPr lang="en-US" dirty="0"/>
              <a:t>Skate Park Renderings</a:t>
            </a:r>
          </a:p>
          <a:p>
            <a:pPr algn="ctr"/>
            <a:endParaRPr lang="en-US" dirty="0"/>
          </a:p>
          <a:p>
            <a:pPr algn="ctr"/>
            <a:r>
              <a:rPr lang="en-US" dirty="0"/>
              <a:t>Prices are from the competitively bid out </a:t>
            </a:r>
            <a:r>
              <a:rPr lang="en-US" dirty="0" err="1"/>
              <a:t>Sourcewell</a:t>
            </a:r>
            <a:r>
              <a:rPr lang="en-US" dirty="0"/>
              <a:t> Contract</a:t>
            </a:r>
          </a:p>
        </p:txBody>
      </p:sp>
      <p:sp>
        <p:nvSpPr>
          <p:cNvPr id="8" name="TextBox 7">
            <a:extLst>
              <a:ext uri="{FF2B5EF4-FFF2-40B4-BE49-F238E27FC236}">
                <a16:creationId xmlns:a16="http://schemas.microsoft.com/office/drawing/2014/main" id="{F3A8E31F-DA1C-F013-D221-61D7FCE99A74}"/>
              </a:ext>
            </a:extLst>
          </p:cNvPr>
          <p:cNvSpPr txBox="1"/>
          <p:nvPr/>
        </p:nvSpPr>
        <p:spPr>
          <a:xfrm>
            <a:off x="9393985" y="4663229"/>
            <a:ext cx="1114408" cy="369332"/>
          </a:xfrm>
          <a:prstGeom prst="rect">
            <a:avLst/>
          </a:prstGeom>
          <a:noFill/>
        </p:spPr>
        <p:txBody>
          <a:bodyPr wrap="none" rtlCol="0">
            <a:spAutoFit/>
          </a:bodyPr>
          <a:lstStyle/>
          <a:p>
            <a:r>
              <a:rPr lang="en-US" dirty="0"/>
              <a:t>$425,000</a:t>
            </a:r>
          </a:p>
        </p:txBody>
      </p:sp>
      <p:sp>
        <p:nvSpPr>
          <p:cNvPr id="3" name="Title 3">
            <a:extLst>
              <a:ext uri="{FF2B5EF4-FFF2-40B4-BE49-F238E27FC236}">
                <a16:creationId xmlns:a16="http://schemas.microsoft.com/office/drawing/2014/main" id="{04FA40CD-36F1-8F0B-23DC-0B971C5DBFD4}"/>
              </a:ext>
            </a:extLst>
          </p:cNvPr>
          <p:cNvSpPr txBox="1">
            <a:spLocks/>
          </p:cNvSpPr>
          <p:nvPr/>
        </p:nvSpPr>
        <p:spPr>
          <a:xfrm>
            <a:off x="721242" y="557382"/>
            <a:ext cx="9397708" cy="758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Capital Improvement Plan FY25-26</a:t>
            </a:r>
          </a:p>
        </p:txBody>
      </p:sp>
    </p:spTree>
    <p:extLst>
      <p:ext uri="{BB962C8B-B14F-4D97-AF65-F5344CB8AC3E}">
        <p14:creationId xmlns:p14="http://schemas.microsoft.com/office/powerpoint/2010/main" val="1281078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A25DC-2769-FDE8-768B-96173EA70A62}"/>
              </a:ext>
            </a:extLst>
          </p:cNvPr>
          <p:cNvSpPr>
            <a:spLocks noGrp="1"/>
          </p:cNvSpPr>
          <p:nvPr>
            <p:ph type="title"/>
          </p:nvPr>
        </p:nvSpPr>
        <p:spPr/>
        <p:txBody>
          <a:bodyPr/>
          <a:lstStyle/>
          <a:p>
            <a:r>
              <a:rPr lang="en-US" b="1" dirty="0">
                <a:solidFill>
                  <a:srgbClr val="275791"/>
                </a:solidFill>
              </a:rPr>
              <a:t>About the Budget Book</a:t>
            </a:r>
          </a:p>
        </p:txBody>
      </p:sp>
      <p:sp>
        <p:nvSpPr>
          <p:cNvPr id="3" name="Content Placeholder 2">
            <a:extLst>
              <a:ext uri="{FF2B5EF4-FFF2-40B4-BE49-F238E27FC236}">
                <a16:creationId xmlns:a16="http://schemas.microsoft.com/office/drawing/2014/main" id="{22F96730-B267-2C5D-9EF9-955E40028483}"/>
              </a:ext>
            </a:extLst>
          </p:cNvPr>
          <p:cNvSpPr>
            <a:spLocks noGrp="1"/>
          </p:cNvSpPr>
          <p:nvPr>
            <p:ph idx="1"/>
          </p:nvPr>
        </p:nvSpPr>
        <p:spPr>
          <a:xfrm>
            <a:off x="838200" y="1590261"/>
            <a:ext cx="10515600" cy="4714846"/>
          </a:xfrm>
        </p:spPr>
        <p:txBody>
          <a:bodyPr>
            <a:normAutofit fontScale="92500" lnSpcReduction="10000"/>
          </a:bodyPr>
          <a:lstStyle/>
          <a:p>
            <a:r>
              <a:rPr lang="en-US" b="1" dirty="0">
                <a:solidFill>
                  <a:srgbClr val="104862"/>
                </a:solidFill>
              </a:rPr>
              <a:t>Move Toward a Program Budget</a:t>
            </a:r>
          </a:p>
          <a:p>
            <a:pPr lvl="1"/>
            <a:r>
              <a:rPr lang="en-US" sz="2200" dirty="0"/>
              <a:t>Better describes our financial activities in a way that improves transparency</a:t>
            </a:r>
          </a:p>
          <a:p>
            <a:r>
              <a:rPr lang="en-US" b="1" dirty="0">
                <a:solidFill>
                  <a:srgbClr val="104862"/>
                </a:solidFill>
              </a:rPr>
              <a:t>New Funds Established</a:t>
            </a:r>
          </a:p>
          <a:p>
            <a:pPr lvl="1"/>
            <a:r>
              <a:rPr lang="en-US" sz="2200" dirty="0"/>
              <a:t>Integration of all Impact Fee Fund categories within both our revenue and expenditure framework </a:t>
            </a:r>
          </a:p>
          <a:p>
            <a:pPr lvl="1"/>
            <a:r>
              <a:rPr lang="en-US" sz="2200" dirty="0"/>
              <a:t>Establishment of a Building Fund, classified as a Special Revenue Fund</a:t>
            </a:r>
          </a:p>
          <a:p>
            <a:pPr lvl="1"/>
            <a:r>
              <a:rPr lang="en-US" sz="2200" dirty="0"/>
              <a:t>Creation of a Fleet Management Internal Service Fund and Capital Replacement Fund</a:t>
            </a:r>
          </a:p>
          <a:p>
            <a:pPr lvl="1"/>
            <a:r>
              <a:rPr lang="en-US" sz="2200" dirty="0"/>
              <a:t>Formation of an Employee Benefits Internal Service Fund</a:t>
            </a:r>
          </a:p>
          <a:p>
            <a:r>
              <a:rPr lang="en-US" b="1" dirty="0">
                <a:solidFill>
                  <a:srgbClr val="104862"/>
                </a:solidFill>
              </a:rPr>
              <a:t>Strategy and Performance Reports </a:t>
            </a:r>
          </a:p>
          <a:p>
            <a:pPr lvl="1"/>
            <a:r>
              <a:rPr lang="en-US" sz="2200" dirty="0"/>
              <a:t>Includes reporting on mission, vision, summary of services, goals, initiatives and performance measures at the department level</a:t>
            </a:r>
          </a:p>
          <a:p>
            <a:r>
              <a:rPr lang="en-US" b="1" dirty="0">
                <a:solidFill>
                  <a:srgbClr val="104862"/>
                </a:solidFill>
              </a:rPr>
              <a:t>Formalized Capital Improvement Plan FY25-26 to FY30-31</a:t>
            </a:r>
          </a:p>
          <a:p>
            <a:pPr lvl="1"/>
            <a:r>
              <a:rPr lang="en-US" sz="2200" dirty="0"/>
              <a:t>Inclusion of CIP Detail Sheets for Each Project in the CIP regardless of year</a:t>
            </a:r>
          </a:p>
        </p:txBody>
      </p:sp>
    </p:spTree>
    <p:extLst>
      <p:ext uri="{BB962C8B-B14F-4D97-AF65-F5344CB8AC3E}">
        <p14:creationId xmlns:p14="http://schemas.microsoft.com/office/powerpoint/2010/main" val="33456175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E26F2-29AF-A9DC-9443-C04F541265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EE7422-ECA8-B847-0B2F-735B2F0C0739}"/>
              </a:ext>
            </a:extLst>
          </p:cNvPr>
          <p:cNvSpPr>
            <a:spLocks noGrp="1"/>
          </p:cNvSpPr>
          <p:nvPr>
            <p:ph type="title"/>
          </p:nvPr>
        </p:nvSpPr>
        <p:spPr>
          <a:xfrm>
            <a:off x="857252" y="595622"/>
            <a:ext cx="9397708" cy="758952"/>
          </a:xfrm>
        </p:spPr>
        <p:txBody>
          <a:bodyPr anchor="ctr">
            <a:normAutofit/>
          </a:bodyPr>
          <a:lstStyle/>
          <a:p>
            <a:r>
              <a:rPr lang="en-US" b="1" dirty="0"/>
              <a:t>Capital Improvement Plan FY25-26</a:t>
            </a:r>
          </a:p>
        </p:txBody>
      </p:sp>
      <p:graphicFrame>
        <p:nvGraphicFramePr>
          <p:cNvPr id="8" name="Table 7">
            <a:extLst>
              <a:ext uri="{FF2B5EF4-FFF2-40B4-BE49-F238E27FC236}">
                <a16:creationId xmlns:a16="http://schemas.microsoft.com/office/drawing/2014/main" id="{3A9BE61B-BC51-C0B6-D375-B7081928E023}"/>
              </a:ext>
            </a:extLst>
          </p:cNvPr>
          <p:cNvGraphicFramePr>
            <a:graphicFrameLocks noGrp="1"/>
          </p:cNvGraphicFramePr>
          <p:nvPr/>
        </p:nvGraphicFramePr>
        <p:xfrm>
          <a:off x="694697" y="1749036"/>
          <a:ext cx="10802606" cy="1280160"/>
        </p:xfrm>
        <a:graphic>
          <a:graphicData uri="http://schemas.openxmlformats.org/drawingml/2006/table">
            <a:tbl>
              <a:tblPr firstRow="1" bandRow="1"/>
              <a:tblGrid>
                <a:gridCol w="3774278">
                  <a:extLst>
                    <a:ext uri="{9D8B030D-6E8A-4147-A177-3AD203B41FA5}">
                      <a16:colId xmlns:a16="http://schemas.microsoft.com/office/drawing/2014/main" val="425939906"/>
                    </a:ext>
                  </a:extLst>
                </a:gridCol>
                <a:gridCol w="2342776">
                  <a:extLst>
                    <a:ext uri="{9D8B030D-6E8A-4147-A177-3AD203B41FA5}">
                      <a16:colId xmlns:a16="http://schemas.microsoft.com/office/drawing/2014/main" val="3562964567"/>
                    </a:ext>
                  </a:extLst>
                </a:gridCol>
                <a:gridCol w="2342776">
                  <a:extLst>
                    <a:ext uri="{9D8B030D-6E8A-4147-A177-3AD203B41FA5}">
                      <a16:colId xmlns:a16="http://schemas.microsoft.com/office/drawing/2014/main" val="249696205"/>
                    </a:ext>
                  </a:extLst>
                </a:gridCol>
                <a:gridCol w="2342776">
                  <a:extLst>
                    <a:ext uri="{9D8B030D-6E8A-4147-A177-3AD203B41FA5}">
                      <a16:colId xmlns:a16="http://schemas.microsoft.com/office/drawing/2014/main" val="3363576287"/>
                    </a:ext>
                  </a:extLst>
                </a:gridCol>
              </a:tblGrid>
              <a:tr h="523344">
                <a:tc>
                  <a:txBody>
                    <a:bodyPr/>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algn="ctr"/>
                      <a:r>
                        <a:rPr lang="en-US" b="1" dirty="0">
                          <a:solidFill>
                            <a:schemeClr val="bg1"/>
                          </a:solidFill>
                          <a:latin typeface="Arial" panose="020B0604020202020204" pitchFamily="34" charset="0"/>
                          <a:cs typeface="Arial" panose="020B0604020202020204" pitchFamily="34" charset="0"/>
                        </a:rPr>
                        <a:t>Project/Program Description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rial" panose="020B0604020202020204" pitchFamily="34" charset="0"/>
                          <a:cs typeface="Arial" panose="020B0604020202020204" pitchFamily="34" charset="0"/>
                        </a:rPr>
                        <a:t>FY24-25 Budget</a:t>
                      </a:r>
                    </a:p>
                    <a:p>
                      <a:pPr algn="ctr"/>
                      <a:r>
                        <a:rPr lang="en-US" sz="1200" b="0" i="1" dirty="0">
                          <a:solidFill>
                            <a:schemeClr val="bg1"/>
                          </a:solidFill>
                          <a:latin typeface="Arial" panose="020B0604020202020204" pitchFamily="34" charset="0"/>
                          <a:cs typeface="Arial" panose="020B0604020202020204" pitchFamily="34" charset="0"/>
                        </a:rPr>
                        <a:t>(If applicable)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a:txBody>
                    <a:bodyPr/>
                    <a:lstStyle/>
                    <a:p>
                      <a:pPr algn="ctr"/>
                      <a:r>
                        <a:rPr lang="en-US" b="1" dirty="0">
                          <a:solidFill>
                            <a:schemeClr val="bg1"/>
                          </a:solidFill>
                          <a:latin typeface="Arial" panose="020B0604020202020204" pitchFamily="34" charset="0"/>
                          <a:cs typeface="Arial" panose="020B0604020202020204" pitchFamily="34" charset="0"/>
                        </a:rPr>
                        <a:t>Requested</a:t>
                      </a:r>
                      <a:r>
                        <a:rPr lang="en-US" b="1" baseline="0" dirty="0">
                          <a:solidFill>
                            <a:schemeClr val="bg1"/>
                          </a:solidFill>
                          <a:latin typeface="Arial" panose="020B0604020202020204" pitchFamily="34" charset="0"/>
                          <a:cs typeface="Arial" panose="020B0604020202020204" pitchFamily="34" charset="0"/>
                        </a:rPr>
                        <a:t> Budget</a:t>
                      </a:r>
                      <a:endParaRPr lang="en-US" b="1" dirty="0">
                        <a:solidFill>
                          <a:schemeClr val="bg1"/>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a:txBody>
                    <a:bodyPr/>
                    <a:lstStyle/>
                    <a:p>
                      <a:pPr algn="ctr"/>
                      <a:r>
                        <a:rPr lang="en-US" b="1" dirty="0">
                          <a:solidFill>
                            <a:schemeClr val="bg1"/>
                          </a:solidFill>
                          <a:latin typeface="Arial" panose="020B0604020202020204" pitchFamily="34" charset="0"/>
                          <a:cs typeface="Arial" panose="020B0604020202020204" pitchFamily="34" charset="0"/>
                        </a:rPr>
                        <a:t>Justification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extLst>
                  <a:ext uri="{0D108BD9-81ED-4DB2-BD59-A6C34878D82A}">
                    <a16:rowId xmlns:a16="http://schemas.microsoft.com/office/drawing/2014/main" val="4199928937"/>
                  </a:ext>
                </a:extLst>
              </a:tr>
              <a:tr h="697793">
                <a:tc>
                  <a:txBody>
                    <a:bodyPr/>
                    <a:lstStyle/>
                    <a:p>
                      <a:pPr algn="l"/>
                      <a:r>
                        <a:rPr lang="en-US" sz="1400" b="0" dirty="0">
                          <a:latin typeface="Arial" panose="020B0604020202020204" pitchFamily="34" charset="0"/>
                          <a:cs typeface="Arial" panose="020B0604020202020204" pitchFamily="34" charset="0"/>
                        </a:rPr>
                        <a:t>Mary Holland Entrance and Road within Park</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atin typeface="Arial" panose="020B0604020202020204" pitchFamily="34" charset="0"/>
                          <a:cs typeface="Arial" panose="020B0604020202020204" pitchFamily="34" charset="0"/>
                        </a:rPr>
                        <a:t>n/a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400" b="0" dirty="0">
                          <a:latin typeface="Arial" panose="020B0604020202020204" pitchFamily="34" charset="0"/>
                          <a:cs typeface="Arial" panose="020B0604020202020204" pitchFamily="34" charset="0"/>
                        </a:rPr>
                        <a:t>$929,000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US" sz="1400" b="0" dirty="0">
                          <a:latin typeface="Arial" panose="020B0604020202020204" pitchFamily="34" charset="0"/>
                          <a:cs typeface="Arial" panose="020B0604020202020204" pitchFamily="34" charset="0"/>
                        </a:rPr>
                        <a:t>Roadway in a failing state that poses a risk to visitors of our most popular park</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720789343"/>
                  </a:ext>
                </a:extLst>
              </a:tr>
            </a:tbl>
          </a:graphicData>
        </a:graphic>
      </p:graphicFrame>
      <p:pic>
        <p:nvPicPr>
          <p:cNvPr id="7" name="Picture 6">
            <a:extLst>
              <a:ext uri="{FF2B5EF4-FFF2-40B4-BE49-F238E27FC236}">
                <a16:creationId xmlns:a16="http://schemas.microsoft.com/office/drawing/2014/main" id="{B5FBB06B-DDA3-FD53-8F58-67690C36591F}"/>
              </a:ext>
            </a:extLst>
          </p:cNvPr>
          <p:cNvPicPr>
            <a:picLocks noChangeAspect="1"/>
          </p:cNvPicPr>
          <p:nvPr/>
        </p:nvPicPr>
        <p:blipFill>
          <a:blip r:embed="rId3"/>
          <a:srcRect l="-92" t="630" r="16919" b="-630"/>
          <a:stretch>
            <a:fillRect/>
          </a:stretch>
        </p:blipFill>
        <p:spPr>
          <a:xfrm>
            <a:off x="694697" y="3092994"/>
            <a:ext cx="3292958" cy="2981572"/>
          </a:xfrm>
          <a:prstGeom prst="rect">
            <a:avLst/>
          </a:prstGeom>
        </p:spPr>
      </p:pic>
      <p:pic>
        <p:nvPicPr>
          <p:cNvPr id="5" name="Picture 4" descr="A road with trees on the side&#10;&#10;AI-generated content may be incorrect.">
            <a:extLst>
              <a:ext uri="{FF2B5EF4-FFF2-40B4-BE49-F238E27FC236}">
                <a16:creationId xmlns:a16="http://schemas.microsoft.com/office/drawing/2014/main" id="{701077DC-6B70-A36F-9E0E-F075D7D2F5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1203" y="3155001"/>
            <a:ext cx="2881184" cy="3107377"/>
          </a:xfrm>
          <a:prstGeom prst="rect">
            <a:avLst/>
          </a:prstGeom>
        </p:spPr>
      </p:pic>
      <p:pic>
        <p:nvPicPr>
          <p:cNvPr id="6" name="Picture 5" descr="Diagram&#10;&#10;AI-generated content may be incorrect.">
            <a:extLst>
              <a:ext uri="{FF2B5EF4-FFF2-40B4-BE49-F238E27FC236}">
                <a16:creationId xmlns:a16="http://schemas.microsoft.com/office/drawing/2014/main" id="{59B9317D-704A-52F2-E651-078E677E77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4983" y="3029196"/>
            <a:ext cx="3598892" cy="3154774"/>
          </a:xfrm>
          <a:prstGeom prst="rect">
            <a:avLst/>
          </a:prstGeom>
        </p:spPr>
      </p:pic>
    </p:spTree>
    <p:extLst>
      <p:ext uri="{BB962C8B-B14F-4D97-AF65-F5344CB8AC3E}">
        <p14:creationId xmlns:p14="http://schemas.microsoft.com/office/powerpoint/2010/main" val="22779635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7A060-A7D3-3A59-36B9-D1DAB5CA8F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359047-B953-7F07-7CF7-CA4A80CBD598}"/>
              </a:ext>
            </a:extLst>
          </p:cNvPr>
          <p:cNvSpPr>
            <a:spLocks noGrp="1"/>
          </p:cNvSpPr>
          <p:nvPr>
            <p:ph type="title"/>
          </p:nvPr>
        </p:nvSpPr>
        <p:spPr>
          <a:xfrm>
            <a:off x="857252" y="595622"/>
            <a:ext cx="9397708" cy="758952"/>
          </a:xfrm>
        </p:spPr>
        <p:txBody>
          <a:bodyPr anchor="ctr">
            <a:normAutofit/>
          </a:bodyPr>
          <a:lstStyle/>
          <a:p>
            <a:r>
              <a:rPr lang="en-US" b="1" dirty="0"/>
              <a:t>Capital Improvement Plan FY25-26</a:t>
            </a:r>
          </a:p>
        </p:txBody>
      </p:sp>
      <p:graphicFrame>
        <p:nvGraphicFramePr>
          <p:cNvPr id="8" name="Table 7">
            <a:extLst>
              <a:ext uri="{FF2B5EF4-FFF2-40B4-BE49-F238E27FC236}">
                <a16:creationId xmlns:a16="http://schemas.microsoft.com/office/drawing/2014/main" id="{8F7AD1EB-596D-FB22-A654-4D1F0FE74150}"/>
              </a:ext>
            </a:extLst>
          </p:cNvPr>
          <p:cNvGraphicFramePr>
            <a:graphicFrameLocks noGrp="1"/>
          </p:cNvGraphicFramePr>
          <p:nvPr/>
        </p:nvGraphicFramePr>
        <p:xfrm>
          <a:off x="694697" y="1749036"/>
          <a:ext cx="10802606" cy="1449955"/>
        </p:xfrm>
        <a:graphic>
          <a:graphicData uri="http://schemas.openxmlformats.org/drawingml/2006/table">
            <a:tbl>
              <a:tblPr firstRow="1" bandRow="1"/>
              <a:tblGrid>
                <a:gridCol w="3774278">
                  <a:extLst>
                    <a:ext uri="{9D8B030D-6E8A-4147-A177-3AD203B41FA5}">
                      <a16:colId xmlns:a16="http://schemas.microsoft.com/office/drawing/2014/main" val="425939906"/>
                    </a:ext>
                  </a:extLst>
                </a:gridCol>
                <a:gridCol w="2342776">
                  <a:extLst>
                    <a:ext uri="{9D8B030D-6E8A-4147-A177-3AD203B41FA5}">
                      <a16:colId xmlns:a16="http://schemas.microsoft.com/office/drawing/2014/main" val="3562964567"/>
                    </a:ext>
                  </a:extLst>
                </a:gridCol>
                <a:gridCol w="2342776">
                  <a:extLst>
                    <a:ext uri="{9D8B030D-6E8A-4147-A177-3AD203B41FA5}">
                      <a16:colId xmlns:a16="http://schemas.microsoft.com/office/drawing/2014/main" val="249696205"/>
                    </a:ext>
                  </a:extLst>
                </a:gridCol>
                <a:gridCol w="2342776">
                  <a:extLst>
                    <a:ext uri="{9D8B030D-6E8A-4147-A177-3AD203B41FA5}">
                      <a16:colId xmlns:a16="http://schemas.microsoft.com/office/drawing/2014/main" val="3363576287"/>
                    </a:ext>
                  </a:extLst>
                </a:gridCol>
              </a:tblGrid>
              <a:tr h="523344">
                <a:tc>
                  <a:txBody>
                    <a:bodyPr/>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algn="ctr"/>
                      <a:r>
                        <a:rPr lang="en-US" b="1" dirty="0">
                          <a:solidFill>
                            <a:schemeClr val="bg1"/>
                          </a:solidFill>
                          <a:latin typeface="Arial" panose="020B0604020202020204" pitchFamily="34" charset="0"/>
                          <a:cs typeface="Arial" panose="020B0604020202020204" pitchFamily="34" charset="0"/>
                        </a:rPr>
                        <a:t>Project/Program Description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rial" panose="020B0604020202020204" pitchFamily="34" charset="0"/>
                          <a:cs typeface="Arial" panose="020B0604020202020204" pitchFamily="34" charset="0"/>
                        </a:rPr>
                        <a:t>FY24-25 Budget</a:t>
                      </a:r>
                    </a:p>
                    <a:p>
                      <a:pPr algn="ctr"/>
                      <a:r>
                        <a:rPr lang="en-US" sz="1200" b="0" i="1" dirty="0">
                          <a:solidFill>
                            <a:schemeClr val="bg1"/>
                          </a:solidFill>
                          <a:latin typeface="Arial" panose="020B0604020202020204" pitchFamily="34" charset="0"/>
                          <a:cs typeface="Arial" panose="020B0604020202020204" pitchFamily="34" charset="0"/>
                        </a:rPr>
                        <a:t>(If applicable)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a:txBody>
                    <a:bodyPr/>
                    <a:lstStyle/>
                    <a:p>
                      <a:pPr algn="ctr"/>
                      <a:r>
                        <a:rPr lang="en-US" b="1" dirty="0">
                          <a:solidFill>
                            <a:schemeClr val="bg1"/>
                          </a:solidFill>
                          <a:latin typeface="Arial" panose="020B0604020202020204" pitchFamily="34" charset="0"/>
                          <a:cs typeface="Arial" panose="020B0604020202020204" pitchFamily="34" charset="0"/>
                        </a:rPr>
                        <a:t>Requested</a:t>
                      </a:r>
                      <a:r>
                        <a:rPr lang="en-US" b="1" baseline="0" dirty="0">
                          <a:solidFill>
                            <a:schemeClr val="bg1"/>
                          </a:solidFill>
                          <a:latin typeface="Arial" panose="020B0604020202020204" pitchFamily="34" charset="0"/>
                          <a:cs typeface="Arial" panose="020B0604020202020204" pitchFamily="34" charset="0"/>
                        </a:rPr>
                        <a:t> Budget</a:t>
                      </a:r>
                      <a:endParaRPr lang="en-US" b="1" dirty="0">
                        <a:solidFill>
                          <a:schemeClr val="bg1"/>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a:txBody>
                    <a:bodyPr/>
                    <a:lstStyle/>
                    <a:p>
                      <a:pPr algn="ctr"/>
                      <a:r>
                        <a:rPr lang="en-US" b="1" dirty="0">
                          <a:solidFill>
                            <a:schemeClr val="bg1"/>
                          </a:solidFill>
                          <a:latin typeface="Arial" panose="020B0604020202020204" pitchFamily="34" charset="0"/>
                          <a:cs typeface="Arial" panose="020B0604020202020204" pitchFamily="34" charset="0"/>
                        </a:rPr>
                        <a:t>Justification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extLst>
                  <a:ext uri="{0D108BD9-81ED-4DB2-BD59-A6C34878D82A}">
                    <a16:rowId xmlns:a16="http://schemas.microsoft.com/office/drawing/2014/main" val="4199928937"/>
                  </a:ext>
                </a:extLst>
              </a:tr>
              <a:tr h="9013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Pittas Baseball Complex Restrooms/Concession Stand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b="0" dirty="0">
                          <a:latin typeface="Arial" panose="020B0604020202020204" pitchFamily="34" charset="0"/>
                          <a:cs typeface="Arial" panose="020B0604020202020204" pitchFamily="34" charset="0"/>
                        </a:rPr>
                        <a:t>n/a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$77,000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Restrooms are in a state of disrepair. Repair costs are rivaling the replacement cost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6888778"/>
                  </a:ext>
                </a:extLst>
              </a:tr>
            </a:tbl>
          </a:graphicData>
        </a:graphic>
      </p:graphicFrame>
      <p:pic>
        <p:nvPicPr>
          <p:cNvPr id="3" name="Picture 2">
            <a:extLst>
              <a:ext uri="{FF2B5EF4-FFF2-40B4-BE49-F238E27FC236}">
                <a16:creationId xmlns:a16="http://schemas.microsoft.com/office/drawing/2014/main" id="{F9E08202-285A-D181-6CEA-75B6E6C83574}"/>
              </a:ext>
            </a:extLst>
          </p:cNvPr>
          <p:cNvPicPr>
            <a:picLocks noChangeAspect="1"/>
          </p:cNvPicPr>
          <p:nvPr/>
        </p:nvPicPr>
        <p:blipFill>
          <a:blip r:embed="rId3"/>
          <a:stretch>
            <a:fillRect/>
          </a:stretch>
        </p:blipFill>
        <p:spPr>
          <a:xfrm>
            <a:off x="857252" y="3271860"/>
            <a:ext cx="1560766" cy="2990518"/>
          </a:xfrm>
          <a:prstGeom prst="rect">
            <a:avLst/>
          </a:prstGeom>
        </p:spPr>
      </p:pic>
      <p:pic>
        <p:nvPicPr>
          <p:cNvPr id="5" name="Picture 4">
            <a:extLst>
              <a:ext uri="{FF2B5EF4-FFF2-40B4-BE49-F238E27FC236}">
                <a16:creationId xmlns:a16="http://schemas.microsoft.com/office/drawing/2014/main" id="{E9DC8A8A-F9AA-51CA-7FDA-C553DEF0C582}"/>
              </a:ext>
            </a:extLst>
          </p:cNvPr>
          <p:cNvPicPr>
            <a:picLocks noChangeAspect="1"/>
          </p:cNvPicPr>
          <p:nvPr/>
        </p:nvPicPr>
        <p:blipFill>
          <a:blip r:embed="rId4"/>
          <a:stretch>
            <a:fillRect/>
          </a:stretch>
        </p:blipFill>
        <p:spPr>
          <a:xfrm>
            <a:off x="2825659" y="3720061"/>
            <a:ext cx="4641953" cy="2094115"/>
          </a:xfrm>
          <a:prstGeom prst="rect">
            <a:avLst/>
          </a:prstGeom>
        </p:spPr>
      </p:pic>
      <p:pic>
        <p:nvPicPr>
          <p:cNvPr id="6" name="Picture 5">
            <a:extLst>
              <a:ext uri="{FF2B5EF4-FFF2-40B4-BE49-F238E27FC236}">
                <a16:creationId xmlns:a16="http://schemas.microsoft.com/office/drawing/2014/main" id="{F5FF72D8-5260-105F-E140-9A77901CACB1}"/>
              </a:ext>
            </a:extLst>
          </p:cNvPr>
          <p:cNvPicPr>
            <a:picLocks noChangeAspect="1"/>
          </p:cNvPicPr>
          <p:nvPr/>
        </p:nvPicPr>
        <p:blipFill>
          <a:blip r:embed="rId5"/>
          <a:stretch>
            <a:fillRect/>
          </a:stretch>
        </p:blipFill>
        <p:spPr>
          <a:xfrm>
            <a:off x="7626259" y="3558720"/>
            <a:ext cx="4054191" cy="2416796"/>
          </a:xfrm>
          <a:prstGeom prst="rect">
            <a:avLst/>
          </a:prstGeom>
        </p:spPr>
      </p:pic>
    </p:spTree>
    <p:extLst>
      <p:ext uri="{BB962C8B-B14F-4D97-AF65-F5344CB8AC3E}">
        <p14:creationId xmlns:p14="http://schemas.microsoft.com/office/powerpoint/2010/main" val="4727968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A57F9-93E8-661A-DBE8-870616EA463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6CE17B-66CB-DE9E-1EF8-AC6740AB8EB9}"/>
              </a:ext>
            </a:extLst>
          </p:cNvPr>
          <p:cNvSpPr>
            <a:spLocks noGrp="1"/>
          </p:cNvSpPr>
          <p:nvPr>
            <p:ph type="title"/>
          </p:nvPr>
        </p:nvSpPr>
        <p:spPr>
          <a:xfrm>
            <a:off x="857252" y="595622"/>
            <a:ext cx="9397708" cy="758952"/>
          </a:xfrm>
        </p:spPr>
        <p:txBody>
          <a:bodyPr anchor="ctr">
            <a:normAutofit/>
          </a:bodyPr>
          <a:lstStyle/>
          <a:p>
            <a:r>
              <a:rPr lang="en-US" b="1" dirty="0"/>
              <a:t>Capital Improvement Plan FY25-26</a:t>
            </a:r>
          </a:p>
        </p:txBody>
      </p:sp>
      <p:graphicFrame>
        <p:nvGraphicFramePr>
          <p:cNvPr id="8" name="Table 7">
            <a:extLst>
              <a:ext uri="{FF2B5EF4-FFF2-40B4-BE49-F238E27FC236}">
                <a16:creationId xmlns:a16="http://schemas.microsoft.com/office/drawing/2014/main" id="{EFDF7A50-36CB-5858-0697-60C205EC2026}"/>
              </a:ext>
            </a:extLst>
          </p:cNvPr>
          <p:cNvGraphicFramePr>
            <a:graphicFrameLocks noGrp="1"/>
          </p:cNvGraphicFramePr>
          <p:nvPr/>
        </p:nvGraphicFramePr>
        <p:xfrm>
          <a:off x="694697" y="1749036"/>
          <a:ext cx="10802606" cy="1371600"/>
        </p:xfrm>
        <a:graphic>
          <a:graphicData uri="http://schemas.openxmlformats.org/drawingml/2006/table">
            <a:tbl>
              <a:tblPr firstRow="1" bandRow="1"/>
              <a:tblGrid>
                <a:gridCol w="3774278">
                  <a:extLst>
                    <a:ext uri="{9D8B030D-6E8A-4147-A177-3AD203B41FA5}">
                      <a16:colId xmlns:a16="http://schemas.microsoft.com/office/drawing/2014/main" val="425939906"/>
                    </a:ext>
                  </a:extLst>
                </a:gridCol>
                <a:gridCol w="2342776">
                  <a:extLst>
                    <a:ext uri="{9D8B030D-6E8A-4147-A177-3AD203B41FA5}">
                      <a16:colId xmlns:a16="http://schemas.microsoft.com/office/drawing/2014/main" val="3562964567"/>
                    </a:ext>
                  </a:extLst>
                </a:gridCol>
                <a:gridCol w="2342776">
                  <a:extLst>
                    <a:ext uri="{9D8B030D-6E8A-4147-A177-3AD203B41FA5}">
                      <a16:colId xmlns:a16="http://schemas.microsoft.com/office/drawing/2014/main" val="249696205"/>
                    </a:ext>
                  </a:extLst>
                </a:gridCol>
                <a:gridCol w="2342776">
                  <a:extLst>
                    <a:ext uri="{9D8B030D-6E8A-4147-A177-3AD203B41FA5}">
                      <a16:colId xmlns:a16="http://schemas.microsoft.com/office/drawing/2014/main" val="3363576287"/>
                    </a:ext>
                  </a:extLst>
                </a:gridCol>
              </a:tblGrid>
              <a:tr h="523344">
                <a:tc>
                  <a:txBody>
                    <a:bodyPr/>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algn="ctr"/>
                      <a:r>
                        <a:rPr lang="en-US" b="1" dirty="0">
                          <a:solidFill>
                            <a:schemeClr val="bg1"/>
                          </a:solidFill>
                          <a:latin typeface="Arial" panose="020B0604020202020204" pitchFamily="34" charset="0"/>
                          <a:cs typeface="Arial" panose="020B0604020202020204" pitchFamily="34" charset="0"/>
                        </a:rPr>
                        <a:t>Project/Program Description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rial" panose="020B0604020202020204" pitchFamily="34" charset="0"/>
                          <a:cs typeface="Arial" panose="020B0604020202020204" pitchFamily="34" charset="0"/>
                        </a:rPr>
                        <a:t>FY24-25 Budget</a:t>
                      </a:r>
                    </a:p>
                    <a:p>
                      <a:pPr algn="ctr"/>
                      <a:r>
                        <a:rPr lang="en-US" sz="1200" b="0" i="1" dirty="0">
                          <a:solidFill>
                            <a:schemeClr val="bg1"/>
                          </a:solidFill>
                          <a:latin typeface="Arial" panose="020B0604020202020204" pitchFamily="34" charset="0"/>
                          <a:cs typeface="Arial" panose="020B0604020202020204" pitchFamily="34" charset="0"/>
                        </a:rPr>
                        <a:t>(If applicable)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a:txBody>
                    <a:bodyPr/>
                    <a:lstStyle/>
                    <a:p>
                      <a:pPr algn="ctr"/>
                      <a:r>
                        <a:rPr lang="en-US" b="1" dirty="0">
                          <a:solidFill>
                            <a:schemeClr val="bg1"/>
                          </a:solidFill>
                          <a:latin typeface="Arial" panose="020B0604020202020204" pitchFamily="34" charset="0"/>
                          <a:cs typeface="Arial" panose="020B0604020202020204" pitchFamily="34" charset="0"/>
                        </a:rPr>
                        <a:t>Requested</a:t>
                      </a:r>
                      <a:r>
                        <a:rPr lang="en-US" b="1" baseline="0" dirty="0">
                          <a:solidFill>
                            <a:schemeClr val="bg1"/>
                          </a:solidFill>
                          <a:latin typeface="Arial" panose="020B0604020202020204" pitchFamily="34" charset="0"/>
                          <a:cs typeface="Arial" panose="020B0604020202020204" pitchFamily="34" charset="0"/>
                        </a:rPr>
                        <a:t> Budget</a:t>
                      </a:r>
                      <a:endParaRPr lang="en-US" b="1" dirty="0">
                        <a:solidFill>
                          <a:schemeClr val="bg1"/>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a:txBody>
                    <a:bodyPr/>
                    <a:lstStyle/>
                    <a:p>
                      <a:pPr algn="ctr"/>
                      <a:r>
                        <a:rPr lang="en-US" b="1" dirty="0">
                          <a:solidFill>
                            <a:schemeClr val="bg1"/>
                          </a:solidFill>
                          <a:latin typeface="Arial" panose="020B0604020202020204" pitchFamily="34" charset="0"/>
                          <a:cs typeface="Arial" panose="020B0604020202020204" pitchFamily="34" charset="0"/>
                        </a:rPr>
                        <a:t>Justification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extLst>
                  <a:ext uri="{0D108BD9-81ED-4DB2-BD59-A6C34878D82A}">
                    <a16:rowId xmlns:a16="http://schemas.microsoft.com/office/drawing/2014/main" val="4199928937"/>
                  </a:ext>
                </a:extLst>
              </a:tr>
              <a:tr h="490867">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Bartow Sports Complex Parking Lot Lighting (Solar)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27 light posts, install by City Staff, no reoccurring monthly expenses</a:t>
                      </a:r>
                    </a:p>
                    <a:p>
                      <a:pPr algn="l"/>
                      <a:endParaRPr lang="en-US" sz="1200" b="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latin typeface="Arial" panose="020B0604020202020204" pitchFamily="34" charset="0"/>
                          <a:cs typeface="Arial" panose="020B0604020202020204" pitchFamily="34" charset="0"/>
                        </a:rPr>
                        <a:t>n/a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$120,093</a:t>
                      </a:r>
                    </a:p>
                    <a:p>
                      <a:pPr algn="ctr"/>
                      <a:endParaRPr lang="en-US" sz="1200" b="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Increase safety at sports complex when people return to their vehicles</a:t>
                      </a:r>
                    </a:p>
                    <a:p>
                      <a:pPr algn="ctr"/>
                      <a:endParaRPr lang="en-US" sz="1200" b="0" dirty="0">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30480999"/>
                  </a:ext>
                </a:extLst>
              </a:tr>
            </a:tbl>
          </a:graphicData>
        </a:graphic>
      </p:graphicFrame>
      <p:pic>
        <p:nvPicPr>
          <p:cNvPr id="3" name="Picture 2">
            <a:extLst>
              <a:ext uri="{FF2B5EF4-FFF2-40B4-BE49-F238E27FC236}">
                <a16:creationId xmlns:a16="http://schemas.microsoft.com/office/drawing/2014/main" id="{6EB7D843-65FA-0182-B7F5-9263D82F6806}"/>
              </a:ext>
            </a:extLst>
          </p:cNvPr>
          <p:cNvPicPr>
            <a:picLocks noChangeAspect="1"/>
          </p:cNvPicPr>
          <p:nvPr/>
        </p:nvPicPr>
        <p:blipFill>
          <a:blip r:embed="rId3"/>
          <a:stretch>
            <a:fillRect/>
          </a:stretch>
        </p:blipFill>
        <p:spPr>
          <a:xfrm>
            <a:off x="609600" y="3194176"/>
            <a:ext cx="2377646" cy="2938527"/>
          </a:xfrm>
          <a:prstGeom prst="rect">
            <a:avLst/>
          </a:prstGeom>
        </p:spPr>
      </p:pic>
      <p:pic>
        <p:nvPicPr>
          <p:cNvPr id="6" name="Picture 5">
            <a:extLst>
              <a:ext uri="{FF2B5EF4-FFF2-40B4-BE49-F238E27FC236}">
                <a16:creationId xmlns:a16="http://schemas.microsoft.com/office/drawing/2014/main" id="{C6271CE7-1762-90BA-4E20-10CCDE57D761}"/>
              </a:ext>
            </a:extLst>
          </p:cNvPr>
          <p:cNvPicPr>
            <a:picLocks noChangeAspect="1"/>
          </p:cNvPicPr>
          <p:nvPr/>
        </p:nvPicPr>
        <p:blipFill>
          <a:blip r:embed="rId4"/>
          <a:stretch>
            <a:fillRect/>
          </a:stretch>
        </p:blipFill>
        <p:spPr>
          <a:xfrm>
            <a:off x="3221063" y="3429000"/>
            <a:ext cx="8211140" cy="2365376"/>
          </a:xfrm>
          <a:prstGeom prst="rect">
            <a:avLst/>
          </a:prstGeom>
        </p:spPr>
      </p:pic>
    </p:spTree>
    <p:extLst>
      <p:ext uri="{BB962C8B-B14F-4D97-AF65-F5344CB8AC3E}">
        <p14:creationId xmlns:p14="http://schemas.microsoft.com/office/powerpoint/2010/main" val="15798716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71518-46EA-8E19-1F10-31BDF490E9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BD1ED7-A510-C7C7-1C1D-AF16D05F2FC1}"/>
              </a:ext>
            </a:extLst>
          </p:cNvPr>
          <p:cNvSpPr>
            <a:spLocks noGrp="1"/>
          </p:cNvSpPr>
          <p:nvPr>
            <p:ph type="title"/>
          </p:nvPr>
        </p:nvSpPr>
        <p:spPr>
          <a:xfrm>
            <a:off x="857252" y="595622"/>
            <a:ext cx="9397708" cy="758952"/>
          </a:xfrm>
        </p:spPr>
        <p:txBody>
          <a:bodyPr anchor="ctr">
            <a:normAutofit/>
          </a:bodyPr>
          <a:lstStyle/>
          <a:p>
            <a:r>
              <a:rPr lang="en-US" b="1" dirty="0"/>
              <a:t>Capital Improvement Plan FY25-26</a:t>
            </a:r>
          </a:p>
        </p:txBody>
      </p:sp>
      <p:graphicFrame>
        <p:nvGraphicFramePr>
          <p:cNvPr id="8" name="Table 7">
            <a:extLst>
              <a:ext uri="{FF2B5EF4-FFF2-40B4-BE49-F238E27FC236}">
                <a16:creationId xmlns:a16="http://schemas.microsoft.com/office/drawing/2014/main" id="{ABEDD7EF-433D-CFE2-DAF8-96B4056810CC}"/>
              </a:ext>
            </a:extLst>
          </p:cNvPr>
          <p:cNvGraphicFramePr>
            <a:graphicFrameLocks noGrp="1"/>
          </p:cNvGraphicFramePr>
          <p:nvPr/>
        </p:nvGraphicFramePr>
        <p:xfrm>
          <a:off x="694697" y="1749036"/>
          <a:ext cx="10802606" cy="1042910"/>
        </p:xfrm>
        <a:graphic>
          <a:graphicData uri="http://schemas.openxmlformats.org/drawingml/2006/table">
            <a:tbl>
              <a:tblPr firstRow="1" bandRow="1"/>
              <a:tblGrid>
                <a:gridCol w="3774278">
                  <a:extLst>
                    <a:ext uri="{9D8B030D-6E8A-4147-A177-3AD203B41FA5}">
                      <a16:colId xmlns:a16="http://schemas.microsoft.com/office/drawing/2014/main" val="425939906"/>
                    </a:ext>
                  </a:extLst>
                </a:gridCol>
                <a:gridCol w="2342776">
                  <a:extLst>
                    <a:ext uri="{9D8B030D-6E8A-4147-A177-3AD203B41FA5}">
                      <a16:colId xmlns:a16="http://schemas.microsoft.com/office/drawing/2014/main" val="3562964567"/>
                    </a:ext>
                  </a:extLst>
                </a:gridCol>
                <a:gridCol w="2342776">
                  <a:extLst>
                    <a:ext uri="{9D8B030D-6E8A-4147-A177-3AD203B41FA5}">
                      <a16:colId xmlns:a16="http://schemas.microsoft.com/office/drawing/2014/main" val="249696205"/>
                    </a:ext>
                  </a:extLst>
                </a:gridCol>
                <a:gridCol w="2342776">
                  <a:extLst>
                    <a:ext uri="{9D8B030D-6E8A-4147-A177-3AD203B41FA5}">
                      <a16:colId xmlns:a16="http://schemas.microsoft.com/office/drawing/2014/main" val="3363576287"/>
                    </a:ext>
                  </a:extLst>
                </a:gridCol>
              </a:tblGrid>
              <a:tr h="523344">
                <a:tc>
                  <a:txBody>
                    <a:bodyPr/>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algn="ctr"/>
                      <a:r>
                        <a:rPr lang="en-US" b="1" dirty="0">
                          <a:solidFill>
                            <a:schemeClr val="bg1"/>
                          </a:solidFill>
                          <a:latin typeface="Arial" panose="020B0604020202020204" pitchFamily="34" charset="0"/>
                          <a:cs typeface="Arial" panose="020B0604020202020204" pitchFamily="34" charset="0"/>
                        </a:rPr>
                        <a:t>Project/Program Description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rial" panose="020B0604020202020204" pitchFamily="34" charset="0"/>
                          <a:cs typeface="Arial" panose="020B0604020202020204" pitchFamily="34" charset="0"/>
                        </a:rPr>
                        <a:t>FY24-25 Budget</a:t>
                      </a:r>
                    </a:p>
                    <a:p>
                      <a:pPr algn="ctr"/>
                      <a:r>
                        <a:rPr lang="en-US" sz="1200" b="0" i="1" dirty="0">
                          <a:solidFill>
                            <a:schemeClr val="bg1"/>
                          </a:solidFill>
                          <a:latin typeface="Arial" panose="020B0604020202020204" pitchFamily="34" charset="0"/>
                          <a:cs typeface="Arial" panose="020B0604020202020204" pitchFamily="34" charset="0"/>
                        </a:rPr>
                        <a:t>(If applicable)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a:txBody>
                    <a:bodyPr/>
                    <a:lstStyle/>
                    <a:p>
                      <a:pPr algn="ctr"/>
                      <a:r>
                        <a:rPr lang="en-US" b="1" dirty="0">
                          <a:solidFill>
                            <a:schemeClr val="bg1"/>
                          </a:solidFill>
                          <a:latin typeface="Arial" panose="020B0604020202020204" pitchFamily="34" charset="0"/>
                          <a:cs typeface="Arial" panose="020B0604020202020204" pitchFamily="34" charset="0"/>
                        </a:rPr>
                        <a:t>Requested</a:t>
                      </a:r>
                      <a:r>
                        <a:rPr lang="en-US" b="1" baseline="0" dirty="0">
                          <a:solidFill>
                            <a:schemeClr val="bg1"/>
                          </a:solidFill>
                          <a:latin typeface="Arial" panose="020B0604020202020204" pitchFamily="34" charset="0"/>
                          <a:cs typeface="Arial" panose="020B0604020202020204" pitchFamily="34" charset="0"/>
                        </a:rPr>
                        <a:t> Budget</a:t>
                      </a:r>
                      <a:endParaRPr lang="en-US" b="1" dirty="0">
                        <a:solidFill>
                          <a:schemeClr val="bg1"/>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a:txBody>
                    <a:bodyPr/>
                    <a:lstStyle/>
                    <a:p>
                      <a:pPr algn="ctr"/>
                      <a:r>
                        <a:rPr lang="en-US" b="1" dirty="0">
                          <a:solidFill>
                            <a:schemeClr val="bg1"/>
                          </a:solidFill>
                          <a:latin typeface="Arial" panose="020B0604020202020204" pitchFamily="34" charset="0"/>
                          <a:cs typeface="Arial" panose="020B0604020202020204" pitchFamily="34" charset="0"/>
                        </a:rPr>
                        <a:t>Justification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extLst>
                  <a:ext uri="{0D108BD9-81ED-4DB2-BD59-A6C34878D82A}">
                    <a16:rowId xmlns:a16="http://schemas.microsoft.com/office/drawing/2014/main" val="4199928937"/>
                  </a:ext>
                </a:extLst>
              </a:tr>
              <a:tr h="494270">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l"/>
                      <a:r>
                        <a:rPr lang="en-US" sz="1200" b="0" dirty="0">
                          <a:latin typeface="Arial" panose="020B0604020202020204" pitchFamily="34" charset="0"/>
                          <a:cs typeface="Arial" panose="020B0604020202020204" pitchFamily="34" charset="0"/>
                        </a:rPr>
                        <a:t>Assembly Room Chairs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a:r>
                        <a:rPr lang="en-US" sz="1200" b="0" dirty="0">
                          <a:latin typeface="Arial" panose="020B0604020202020204" pitchFamily="34" charset="0"/>
                          <a:cs typeface="Arial" panose="020B0604020202020204" pitchFamily="34" charset="0"/>
                        </a:rPr>
                        <a:t>n/a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a:r>
                        <a:rPr lang="en-US" sz="1200" b="0" dirty="0">
                          <a:latin typeface="Arial" panose="020B0604020202020204" pitchFamily="34" charset="0"/>
                          <a:cs typeface="Arial" panose="020B0604020202020204" pitchFamily="34" charset="0"/>
                        </a:rPr>
                        <a:t>$90,000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a:r>
                        <a:rPr lang="en-US" sz="1200" b="0" dirty="0">
                          <a:latin typeface="Arial" panose="020B0604020202020204" pitchFamily="34" charset="0"/>
                          <a:cs typeface="Arial" panose="020B0604020202020204" pitchFamily="34" charset="0"/>
                        </a:rPr>
                        <a:t>Current chairs are not adequate for functions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056982985"/>
                  </a:ext>
                </a:extLst>
              </a:tr>
            </a:tbl>
          </a:graphicData>
        </a:graphic>
      </p:graphicFrame>
      <p:pic>
        <p:nvPicPr>
          <p:cNvPr id="3" name="Picture 2">
            <a:extLst>
              <a:ext uri="{FF2B5EF4-FFF2-40B4-BE49-F238E27FC236}">
                <a16:creationId xmlns:a16="http://schemas.microsoft.com/office/drawing/2014/main" id="{E3BAF48C-4FF3-E843-46DC-9E9ECC8ABD47}"/>
              </a:ext>
            </a:extLst>
          </p:cNvPr>
          <p:cNvPicPr>
            <a:picLocks noChangeAspect="1"/>
          </p:cNvPicPr>
          <p:nvPr/>
        </p:nvPicPr>
        <p:blipFill>
          <a:blip r:embed="rId3"/>
          <a:stretch>
            <a:fillRect/>
          </a:stretch>
        </p:blipFill>
        <p:spPr>
          <a:xfrm>
            <a:off x="7115813" y="2984841"/>
            <a:ext cx="3785863" cy="3467099"/>
          </a:xfrm>
          <a:prstGeom prst="rect">
            <a:avLst/>
          </a:prstGeom>
        </p:spPr>
      </p:pic>
      <p:sp>
        <p:nvSpPr>
          <p:cNvPr id="5" name="TextBox 4">
            <a:extLst>
              <a:ext uri="{FF2B5EF4-FFF2-40B4-BE49-F238E27FC236}">
                <a16:creationId xmlns:a16="http://schemas.microsoft.com/office/drawing/2014/main" id="{AB250926-C2ED-4702-0D85-F0BDDFE35338}"/>
              </a:ext>
            </a:extLst>
          </p:cNvPr>
          <p:cNvSpPr txBox="1"/>
          <p:nvPr/>
        </p:nvSpPr>
        <p:spPr>
          <a:xfrm>
            <a:off x="979859" y="3314213"/>
            <a:ext cx="5966505" cy="1754326"/>
          </a:xfrm>
          <a:prstGeom prst="rect">
            <a:avLst/>
          </a:prstGeom>
          <a:noFill/>
        </p:spPr>
        <p:txBody>
          <a:bodyPr wrap="none" rtlCol="0">
            <a:spAutoFit/>
          </a:bodyPr>
          <a:lstStyle/>
          <a:p>
            <a:pPr marL="285750" indent="-285750">
              <a:buFont typeface="Arial" panose="020B0604020202020204" pitchFamily="34" charset="0"/>
              <a:buChar char="•"/>
            </a:pPr>
            <a:r>
              <a:rPr lang="en-US" dirty="0"/>
              <a:t>Current chairs are made of hard plastic with no padding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Proposed chairs are:</a:t>
            </a:r>
          </a:p>
          <a:p>
            <a:pPr marL="742950" lvl="1" indent="-285750">
              <a:buFont typeface="Arial" panose="020B0604020202020204" pitchFamily="34" charset="0"/>
              <a:buChar char="•"/>
            </a:pPr>
            <a:r>
              <a:rPr lang="en-US" dirty="0"/>
              <a:t> 2 inches deeper</a:t>
            </a:r>
          </a:p>
          <a:p>
            <a:pPr marL="742950" lvl="1" indent="-285750">
              <a:buFont typeface="Arial" panose="020B0604020202020204" pitchFamily="34" charset="0"/>
              <a:buChar char="•"/>
            </a:pPr>
            <a:r>
              <a:rPr lang="en-US" dirty="0"/>
              <a:t> 4 inches wider in the seat </a:t>
            </a:r>
          </a:p>
          <a:p>
            <a:pPr marL="742950" lvl="1" indent="-285750">
              <a:buFont typeface="Arial" panose="020B0604020202020204" pitchFamily="34" charset="0"/>
              <a:buChar char="•"/>
            </a:pPr>
            <a:r>
              <a:rPr lang="en-US" dirty="0"/>
              <a:t> Back support is 5 inches taller</a:t>
            </a:r>
          </a:p>
        </p:txBody>
      </p:sp>
    </p:spTree>
    <p:extLst>
      <p:ext uri="{BB962C8B-B14F-4D97-AF65-F5344CB8AC3E}">
        <p14:creationId xmlns:p14="http://schemas.microsoft.com/office/powerpoint/2010/main" val="116593913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2C3DF2-F7EC-2419-7317-52F1F5A78EB8}"/>
              </a:ext>
            </a:extLst>
          </p:cNvPr>
          <p:cNvPicPr>
            <a:picLocks noChangeAspect="1"/>
          </p:cNvPicPr>
          <p:nvPr/>
        </p:nvPicPr>
        <p:blipFill>
          <a:blip r:embed="rId2"/>
          <a:stretch>
            <a:fillRect/>
          </a:stretch>
        </p:blipFill>
        <p:spPr>
          <a:xfrm>
            <a:off x="510363" y="2876893"/>
            <a:ext cx="11171274" cy="2197193"/>
          </a:xfrm>
          <a:prstGeom prst="rect">
            <a:avLst/>
          </a:prstGeom>
        </p:spPr>
      </p:pic>
      <p:sp>
        <p:nvSpPr>
          <p:cNvPr id="5" name="TextBox 4">
            <a:extLst>
              <a:ext uri="{FF2B5EF4-FFF2-40B4-BE49-F238E27FC236}">
                <a16:creationId xmlns:a16="http://schemas.microsoft.com/office/drawing/2014/main" id="{33B85442-07D1-518B-1154-2F7960E83912}"/>
              </a:ext>
            </a:extLst>
          </p:cNvPr>
          <p:cNvSpPr txBox="1"/>
          <p:nvPr/>
        </p:nvSpPr>
        <p:spPr>
          <a:xfrm>
            <a:off x="3785976" y="1974409"/>
            <a:ext cx="4620047" cy="461665"/>
          </a:xfrm>
          <a:prstGeom prst="rect">
            <a:avLst/>
          </a:prstGeom>
          <a:noFill/>
        </p:spPr>
        <p:txBody>
          <a:bodyPr wrap="none" rtlCol="0">
            <a:spAutoFit/>
          </a:bodyPr>
          <a:lstStyle/>
          <a:p>
            <a:r>
              <a:rPr lang="en-US" sz="2400" b="1" dirty="0"/>
              <a:t>ADA Playground at McLeod Park</a:t>
            </a:r>
          </a:p>
        </p:txBody>
      </p:sp>
      <p:sp>
        <p:nvSpPr>
          <p:cNvPr id="6" name="TextBox 5">
            <a:extLst>
              <a:ext uri="{FF2B5EF4-FFF2-40B4-BE49-F238E27FC236}">
                <a16:creationId xmlns:a16="http://schemas.microsoft.com/office/drawing/2014/main" id="{A5E240A0-DD65-AC25-2926-DFE1927F66BC}"/>
              </a:ext>
            </a:extLst>
          </p:cNvPr>
          <p:cNvSpPr txBox="1"/>
          <p:nvPr/>
        </p:nvSpPr>
        <p:spPr>
          <a:xfrm>
            <a:off x="4368154" y="5284072"/>
            <a:ext cx="3455690" cy="461665"/>
          </a:xfrm>
          <a:prstGeom prst="rect">
            <a:avLst/>
          </a:prstGeom>
          <a:noFill/>
        </p:spPr>
        <p:txBody>
          <a:bodyPr wrap="none" rtlCol="0">
            <a:spAutoFit/>
          </a:bodyPr>
          <a:lstStyle/>
          <a:p>
            <a:r>
              <a:rPr lang="en-US" sz="2400" dirty="0"/>
              <a:t>Budgeted Cost $400,000</a:t>
            </a:r>
          </a:p>
        </p:txBody>
      </p:sp>
      <p:sp>
        <p:nvSpPr>
          <p:cNvPr id="8" name="Title 3">
            <a:extLst>
              <a:ext uri="{FF2B5EF4-FFF2-40B4-BE49-F238E27FC236}">
                <a16:creationId xmlns:a16="http://schemas.microsoft.com/office/drawing/2014/main" id="{2B28BBD2-55C9-1DC0-F6DB-2A817293F350}"/>
              </a:ext>
            </a:extLst>
          </p:cNvPr>
          <p:cNvSpPr>
            <a:spLocks noGrp="1"/>
          </p:cNvSpPr>
          <p:nvPr>
            <p:ph type="title"/>
          </p:nvPr>
        </p:nvSpPr>
        <p:spPr>
          <a:xfrm>
            <a:off x="921260" y="595622"/>
            <a:ext cx="9397708" cy="758952"/>
          </a:xfrm>
        </p:spPr>
        <p:txBody>
          <a:bodyPr anchor="ctr">
            <a:normAutofit/>
          </a:bodyPr>
          <a:lstStyle/>
          <a:p>
            <a:r>
              <a:rPr lang="en-US" b="1" dirty="0"/>
              <a:t>Capital Improvement Plan FY25-26</a:t>
            </a:r>
          </a:p>
        </p:txBody>
      </p:sp>
    </p:spTree>
    <p:extLst>
      <p:ext uri="{BB962C8B-B14F-4D97-AF65-F5344CB8AC3E}">
        <p14:creationId xmlns:p14="http://schemas.microsoft.com/office/powerpoint/2010/main" val="417241687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3C4CD-AE2E-471C-4AD7-A8E51D23D48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B7FBAC4-89DB-F85E-D29A-8A53BB10BBC9}"/>
              </a:ext>
            </a:extLst>
          </p:cNvPr>
          <p:cNvSpPr txBox="1"/>
          <p:nvPr/>
        </p:nvSpPr>
        <p:spPr>
          <a:xfrm>
            <a:off x="8037298" y="3242949"/>
            <a:ext cx="2980263" cy="1477328"/>
          </a:xfrm>
          <a:prstGeom prst="rect">
            <a:avLst/>
          </a:prstGeom>
          <a:noFill/>
        </p:spPr>
        <p:txBody>
          <a:bodyPr wrap="square" rtlCol="0">
            <a:spAutoFit/>
          </a:bodyPr>
          <a:lstStyle/>
          <a:p>
            <a:pPr algn="ctr"/>
            <a:r>
              <a:rPr lang="en-US" dirty="0"/>
              <a:t>Pump Track Renderings</a:t>
            </a:r>
          </a:p>
          <a:p>
            <a:pPr algn="ctr"/>
            <a:endParaRPr lang="en-US" dirty="0"/>
          </a:p>
          <a:p>
            <a:pPr algn="ctr"/>
            <a:r>
              <a:rPr lang="en-US" dirty="0"/>
              <a:t>Prices are from the competitively bid out </a:t>
            </a:r>
            <a:r>
              <a:rPr lang="en-US" dirty="0" err="1"/>
              <a:t>Sourcewell</a:t>
            </a:r>
            <a:r>
              <a:rPr lang="en-US" dirty="0"/>
              <a:t> Contract</a:t>
            </a:r>
          </a:p>
        </p:txBody>
      </p:sp>
      <p:sp>
        <p:nvSpPr>
          <p:cNvPr id="10" name="TextBox 9">
            <a:extLst>
              <a:ext uri="{FF2B5EF4-FFF2-40B4-BE49-F238E27FC236}">
                <a16:creationId xmlns:a16="http://schemas.microsoft.com/office/drawing/2014/main" id="{5BB0EE2C-99D7-E1FC-88DE-D25AC13BD5BD}"/>
              </a:ext>
            </a:extLst>
          </p:cNvPr>
          <p:cNvSpPr txBox="1"/>
          <p:nvPr/>
        </p:nvSpPr>
        <p:spPr>
          <a:xfrm>
            <a:off x="8970225" y="5039155"/>
            <a:ext cx="1114408" cy="369332"/>
          </a:xfrm>
          <a:prstGeom prst="rect">
            <a:avLst/>
          </a:prstGeom>
          <a:noFill/>
        </p:spPr>
        <p:txBody>
          <a:bodyPr wrap="square">
            <a:spAutoFit/>
          </a:bodyPr>
          <a:lstStyle/>
          <a:p>
            <a:r>
              <a:rPr lang="en-US" dirty="0"/>
              <a:t>$475,000</a:t>
            </a:r>
          </a:p>
        </p:txBody>
      </p:sp>
      <p:sp>
        <p:nvSpPr>
          <p:cNvPr id="6" name="Title 3">
            <a:extLst>
              <a:ext uri="{FF2B5EF4-FFF2-40B4-BE49-F238E27FC236}">
                <a16:creationId xmlns:a16="http://schemas.microsoft.com/office/drawing/2014/main" id="{1145738A-70CC-2EA7-D71E-550AB10ED0DA}"/>
              </a:ext>
            </a:extLst>
          </p:cNvPr>
          <p:cNvSpPr txBox="1">
            <a:spLocks/>
          </p:cNvSpPr>
          <p:nvPr/>
        </p:nvSpPr>
        <p:spPr>
          <a:xfrm>
            <a:off x="921260" y="595622"/>
            <a:ext cx="9397708" cy="758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Capital Improvement Plan FY25-26</a:t>
            </a:r>
          </a:p>
        </p:txBody>
      </p:sp>
      <p:sp>
        <p:nvSpPr>
          <p:cNvPr id="8" name="Title 3">
            <a:extLst>
              <a:ext uri="{FF2B5EF4-FFF2-40B4-BE49-F238E27FC236}">
                <a16:creationId xmlns:a16="http://schemas.microsoft.com/office/drawing/2014/main" id="{F2EE5010-A9F3-4855-A40C-908633FEF84B}"/>
              </a:ext>
            </a:extLst>
          </p:cNvPr>
          <p:cNvSpPr>
            <a:spLocks noGrp="1"/>
          </p:cNvSpPr>
          <p:nvPr>
            <p:ph type="title"/>
          </p:nvPr>
        </p:nvSpPr>
        <p:spPr>
          <a:xfrm>
            <a:off x="7453124" y="2165119"/>
            <a:ext cx="4476147" cy="758952"/>
          </a:xfrm>
        </p:spPr>
        <p:txBody>
          <a:bodyPr anchor="ctr">
            <a:normAutofit fontScale="90000"/>
          </a:bodyPr>
          <a:lstStyle/>
          <a:p>
            <a:pPr algn="ctr"/>
            <a:r>
              <a:rPr lang="en-US" dirty="0"/>
              <a:t>Mary Holland Park Pump Track</a:t>
            </a:r>
          </a:p>
        </p:txBody>
      </p:sp>
      <p:pic>
        <p:nvPicPr>
          <p:cNvPr id="3" name="Picture 2">
            <a:extLst>
              <a:ext uri="{FF2B5EF4-FFF2-40B4-BE49-F238E27FC236}">
                <a16:creationId xmlns:a16="http://schemas.microsoft.com/office/drawing/2014/main" id="{7D893ACF-B20F-BF30-FFC2-932180D1C4FD}"/>
              </a:ext>
            </a:extLst>
          </p:cNvPr>
          <p:cNvPicPr>
            <a:picLocks noChangeAspect="1"/>
          </p:cNvPicPr>
          <p:nvPr/>
        </p:nvPicPr>
        <p:blipFill>
          <a:blip r:embed="rId2"/>
          <a:stretch>
            <a:fillRect/>
          </a:stretch>
        </p:blipFill>
        <p:spPr>
          <a:xfrm>
            <a:off x="657226" y="1531812"/>
            <a:ext cx="4175726" cy="2976393"/>
          </a:xfrm>
          <a:prstGeom prst="rect">
            <a:avLst/>
          </a:prstGeom>
        </p:spPr>
      </p:pic>
      <p:pic>
        <p:nvPicPr>
          <p:cNvPr id="4" name="Picture 3">
            <a:extLst>
              <a:ext uri="{FF2B5EF4-FFF2-40B4-BE49-F238E27FC236}">
                <a16:creationId xmlns:a16="http://schemas.microsoft.com/office/drawing/2014/main" id="{08BBCDE0-BDEE-E488-709B-5BFB4F668420}"/>
              </a:ext>
            </a:extLst>
          </p:cNvPr>
          <p:cNvPicPr>
            <a:picLocks noChangeAspect="1"/>
          </p:cNvPicPr>
          <p:nvPr/>
        </p:nvPicPr>
        <p:blipFill>
          <a:blip r:embed="rId3"/>
          <a:stretch>
            <a:fillRect/>
          </a:stretch>
        </p:blipFill>
        <p:spPr>
          <a:xfrm>
            <a:off x="3955312" y="3779449"/>
            <a:ext cx="3497812" cy="2380691"/>
          </a:xfrm>
          <a:prstGeom prst="rect">
            <a:avLst/>
          </a:prstGeom>
        </p:spPr>
      </p:pic>
    </p:spTree>
    <p:extLst>
      <p:ext uri="{BB962C8B-B14F-4D97-AF65-F5344CB8AC3E}">
        <p14:creationId xmlns:p14="http://schemas.microsoft.com/office/powerpoint/2010/main" val="382512910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86BA3-BDCC-BAE5-6BC9-5F6D404579C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4A83E0F-9578-94AD-D9B0-BC04B0ABFD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43980"/>
            <a:ext cx="10905066" cy="3770037"/>
          </a:xfrm>
          <a:prstGeom prst="rect">
            <a:avLst/>
          </a:prstGeom>
        </p:spPr>
      </p:pic>
    </p:spTree>
    <p:extLst>
      <p:ext uri="{BB962C8B-B14F-4D97-AF65-F5344CB8AC3E}">
        <p14:creationId xmlns:p14="http://schemas.microsoft.com/office/powerpoint/2010/main" val="11694370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AE7D5-8203-175C-81CE-ECFFF259B2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A066C5-8C01-B5C3-D88B-A67F274F94D6}"/>
              </a:ext>
            </a:extLst>
          </p:cNvPr>
          <p:cNvSpPr>
            <a:spLocks noGrp="1"/>
          </p:cNvSpPr>
          <p:nvPr>
            <p:ph type="title"/>
          </p:nvPr>
        </p:nvSpPr>
        <p:spPr/>
        <p:txBody>
          <a:bodyPr/>
          <a:lstStyle/>
          <a:p>
            <a:r>
              <a:rPr lang="en-US" b="1" dirty="0">
                <a:solidFill>
                  <a:srgbClr val="104862"/>
                </a:solidFill>
              </a:rPr>
              <a:t>Planning</a:t>
            </a:r>
          </a:p>
        </p:txBody>
      </p:sp>
      <p:graphicFrame>
        <p:nvGraphicFramePr>
          <p:cNvPr id="2" name="Content Placeholder 1">
            <a:extLst>
              <a:ext uri="{FF2B5EF4-FFF2-40B4-BE49-F238E27FC236}">
                <a16:creationId xmlns:a16="http://schemas.microsoft.com/office/drawing/2014/main" id="{D649A17A-1EAA-736B-FDC7-E2B2E0A55ED6}"/>
              </a:ext>
            </a:extLst>
          </p:cNvPr>
          <p:cNvGraphicFramePr>
            <a:graphicFrameLocks noGrp="1"/>
          </p:cNvGraphicFramePr>
          <p:nvPr>
            <p:ph idx="1"/>
            <p:extLst>
              <p:ext uri="{D42A27DB-BD31-4B8C-83A1-F6EECF244321}">
                <p14:modId xmlns:p14="http://schemas.microsoft.com/office/powerpoint/2010/main" val="4068401857"/>
              </p:ext>
            </p:extLst>
          </p:nvPr>
        </p:nvGraphicFramePr>
        <p:xfrm>
          <a:off x="838200" y="1590675"/>
          <a:ext cx="10515600" cy="39014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rPr>
                        <a:t>Vision</a:t>
                      </a:r>
                    </a:p>
                  </a:txBody>
                  <a:tcPr anchor="ctr"/>
                </a:tc>
                <a:tc>
                  <a:txBody>
                    <a:bodyPr/>
                    <a:lstStyle/>
                    <a:p>
                      <a:pPr algn="ctr"/>
                      <a:r>
                        <a:rPr lang="en-US" sz="2800" b="1" dirty="0"/>
                        <a:t>Mission</a:t>
                      </a:r>
                      <a:endParaRPr lang="en-US" sz="2800" b="1" dirty="0">
                        <a:solidFill>
                          <a:srgbClr val="B78739"/>
                        </a:solidFill>
                      </a:endParaRPr>
                    </a:p>
                  </a:txBody>
                  <a:tcPr anchor="ctr"/>
                </a:tc>
                <a:extLst>
                  <a:ext uri="{0D108BD9-81ED-4DB2-BD59-A6C34878D82A}">
                    <a16:rowId xmlns:a16="http://schemas.microsoft.com/office/drawing/2014/main" val="2000895093"/>
                  </a:ext>
                </a:extLst>
              </a:tr>
              <a:tr h="344114">
                <a:tc>
                  <a:txBody>
                    <a:bodyPr/>
                    <a:lstStyle/>
                    <a:p>
                      <a:r>
                        <a:rPr lang="en-US" sz="2400" dirty="0"/>
                        <a:t>To be the best place to do business; to work to create projects in the community that advance the City’s interests; and to assist citizens and others to more efficiently and seamlessly accomplish customer goals, thereby enhancing the built community and making Bartow the best place to live, work and play.</a:t>
                      </a:r>
                      <a:endParaRPr lang="en-US" sz="2200" b="1" dirty="0"/>
                    </a:p>
                  </a:txBody>
                  <a:tcPr anchor="ctr"/>
                </a:tc>
                <a:tc>
                  <a:txBody>
                    <a:bodyPr/>
                    <a:lstStyle/>
                    <a:p>
                      <a:r>
                        <a:rPr lang="en-US" sz="2400" dirty="0"/>
                        <a:t>The Planning Department works with partners to build commercial value, thriving neighborhoods and an equitable community by assisting stakeholders in making sound decisions to create safe, orderly, and sustainable development.</a:t>
                      </a:r>
                      <a:endParaRPr lang="en-US" sz="2200" b="0" dirty="0"/>
                    </a:p>
                  </a:txBody>
                  <a:tcPr/>
                </a:tc>
                <a:extLst>
                  <a:ext uri="{0D108BD9-81ED-4DB2-BD59-A6C34878D82A}">
                    <a16:rowId xmlns:a16="http://schemas.microsoft.com/office/drawing/2014/main" val="503865722"/>
                  </a:ext>
                </a:extLst>
              </a:tr>
            </a:tbl>
          </a:graphicData>
        </a:graphic>
      </p:graphicFrame>
    </p:spTree>
    <p:extLst>
      <p:ext uri="{BB962C8B-B14F-4D97-AF65-F5344CB8AC3E}">
        <p14:creationId xmlns:p14="http://schemas.microsoft.com/office/powerpoint/2010/main" val="264891609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E352C-713E-860B-2A4B-6B37BD1A225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1AB5CD7-ADA2-4F5B-3E89-242A9D0B4CDA}"/>
              </a:ext>
            </a:extLst>
          </p:cNvPr>
          <p:cNvSpPr>
            <a:spLocks noGrp="1"/>
          </p:cNvSpPr>
          <p:nvPr>
            <p:ph type="title"/>
          </p:nvPr>
        </p:nvSpPr>
        <p:spPr/>
        <p:txBody>
          <a:bodyPr/>
          <a:lstStyle/>
          <a:p>
            <a:r>
              <a:rPr lang="en-US" b="1" dirty="0">
                <a:solidFill>
                  <a:srgbClr val="104862"/>
                </a:solidFill>
              </a:rPr>
              <a:t>Planning</a:t>
            </a:r>
          </a:p>
        </p:txBody>
      </p:sp>
      <p:graphicFrame>
        <p:nvGraphicFramePr>
          <p:cNvPr id="2" name="Content Placeholder 1">
            <a:extLst>
              <a:ext uri="{FF2B5EF4-FFF2-40B4-BE49-F238E27FC236}">
                <a16:creationId xmlns:a16="http://schemas.microsoft.com/office/drawing/2014/main" id="{7E588DA4-F665-3348-96F3-B2BDCBAD4306}"/>
              </a:ext>
            </a:extLst>
          </p:cNvPr>
          <p:cNvGraphicFramePr>
            <a:graphicFrameLocks noGrp="1"/>
          </p:cNvGraphicFramePr>
          <p:nvPr>
            <p:ph idx="1"/>
            <p:extLst>
              <p:ext uri="{D42A27DB-BD31-4B8C-83A1-F6EECF244321}">
                <p14:modId xmlns:p14="http://schemas.microsoft.com/office/powerpoint/2010/main" val="3091391792"/>
              </p:ext>
            </p:extLst>
          </p:nvPr>
        </p:nvGraphicFramePr>
        <p:xfrm>
          <a:off x="838200" y="1590675"/>
          <a:ext cx="10325986" cy="2865120"/>
        </p:xfrm>
        <a:graphic>
          <a:graphicData uri="http://schemas.openxmlformats.org/drawingml/2006/table">
            <a:tbl>
              <a:tblPr firstRow="1" bandRow="1">
                <a:tableStyleId>{5C22544A-7EE6-4342-B048-85BDC9FD1C3A}</a:tableStyleId>
              </a:tblPr>
              <a:tblGrid>
                <a:gridCol w="10325986">
                  <a:extLst>
                    <a:ext uri="{9D8B030D-6E8A-4147-A177-3AD203B41FA5}">
                      <a16:colId xmlns:a16="http://schemas.microsoft.com/office/drawing/2014/main" val="4093609078"/>
                    </a:ext>
                  </a:extLst>
                </a:gridCol>
              </a:tblGrid>
              <a:tr h="388824">
                <a:tc>
                  <a:txBody>
                    <a:bodyPr/>
                    <a:lstStyle/>
                    <a:p>
                      <a:pPr algn="l"/>
                      <a:r>
                        <a:rPr lang="en-US" sz="2200" b="1" dirty="0">
                          <a:solidFill>
                            <a:srgbClr val="B78739"/>
                          </a:solidFill>
                        </a:rPr>
                        <a:t>Department Goals</a:t>
                      </a:r>
                    </a:p>
                  </a:txBody>
                  <a:tcPr anchor="ctr">
                    <a:solidFill>
                      <a:schemeClr val="accent1">
                        <a:lumMod val="75000"/>
                      </a:schemeClr>
                    </a:solidFill>
                  </a:tcPr>
                </a:tc>
                <a:extLst>
                  <a:ext uri="{0D108BD9-81ED-4DB2-BD59-A6C34878D82A}">
                    <a16:rowId xmlns:a16="http://schemas.microsoft.com/office/drawing/2014/main" val="3141615551"/>
                  </a:ext>
                </a:extLst>
              </a:tr>
              <a:tr h="388824">
                <a:tc>
                  <a:txBody>
                    <a:bodyPr/>
                    <a:lstStyle/>
                    <a:p>
                      <a:pPr marL="342900" indent="-342900" algn="l">
                        <a:buFont typeface="Arial" panose="020B0604020202020204" pitchFamily="34" charset="0"/>
                        <a:buChar char="•"/>
                      </a:pPr>
                      <a:r>
                        <a:rPr lang="en-US" sz="2200" b="0" dirty="0">
                          <a:solidFill>
                            <a:srgbClr val="104862"/>
                          </a:solidFill>
                        </a:rPr>
                        <a:t>Managed Planned City Growth</a:t>
                      </a:r>
                    </a:p>
                    <a:p>
                      <a:pPr marL="342900" indent="-342900" algn="l">
                        <a:buFont typeface="Arial" panose="020B0604020202020204" pitchFamily="34" charset="0"/>
                        <a:buChar char="•"/>
                      </a:pPr>
                      <a:r>
                        <a:rPr lang="en-US" sz="2200" b="0" dirty="0">
                          <a:solidFill>
                            <a:srgbClr val="104862"/>
                          </a:solidFill>
                        </a:rPr>
                        <a:t>Improve Community Quality of Life</a:t>
                      </a:r>
                    </a:p>
                    <a:p>
                      <a:pPr marL="342900" indent="-342900" algn="l">
                        <a:buFont typeface="Arial" panose="020B0604020202020204" pitchFamily="34" charset="0"/>
                        <a:buChar char="•"/>
                      </a:pPr>
                      <a:r>
                        <a:rPr lang="en-US" sz="2200" b="0" dirty="0">
                          <a:solidFill>
                            <a:srgbClr val="104862"/>
                          </a:solidFill>
                        </a:rPr>
                        <a:t>Minimize Environmental Impacts</a:t>
                      </a:r>
                    </a:p>
                    <a:p>
                      <a:pPr marL="342900" indent="-342900" algn="l">
                        <a:buFont typeface="Arial" panose="020B0604020202020204" pitchFamily="34" charset="0"/>
                        <a:buChar char="•"/>
                      </a:pPr>
                      <a:r>
                        <a:rPr lang="en-US" sz="2200" b="0" dirty="0">
                          <a:solidFill>
                            <a:srgbClr val="104862"/>
                          </a:solidFill>
                        </a:rPr>
                        <a:t>Promote Resilient Community Infrastructure and Resources</a:t>
                      </a:r>
                    </a:p>
                    <a:p>
                      <a:pPr marL="342900" indent="-342900" algn="l">
                        <a:buFont typeface="Arial" panose="020B0604020202020204" pitchFamily="34" charset="0"/>
                        <a:buChar char="•"/>
                      </a:pPr>
                      <a:r>
                        <a:rPr lang="en-US" sz="2200" b="0" dirty="0">
                          <a:solidFill>
                            <a:srgbClr val="104862"/>
                          </a:solidFill>
                        </a:rPr>
                        <a:t>Increase Community Taxable Value</a:t>
                      </a:r>
                    </a:p>
                    <a:p>
                      <a:pPr marL="342900" indent="-342900" algn="l">
                        <a:buFont typeface="Arial" panose="020B0604020202020204" pitchFamily="34" charset="0"/>
                        <a:buChar char="•"/>
                      </a:pPr>
                      <a:r>
                        <a:rPr lang="en-US" sz="2200" b="0" dirty="0">
                          <a:solidFill>
                            <a:srgbClr val="104862"/>
                          </a:solidFill>
                        </a:rPr>
                        <a:t>Provide for Equitable Ranges of Housing Options for Existing and Future Residents</a:t>
                      </a:r>
                    </a:p>
                  </a:txBody>
                  <a:tcPr anchor="ctr">
                    <a:solidFill>
                      <a:srgbClr val="E7EAED"/>
                    </a:solidFill>
                  </a:tcPr>
                </a:tc>
                <a:extLst>
                  <a:ext uri="{0D108BD9-81ED-4DB2-BD59-A6C34878D82A}">
                    <a16:rowId xmlns:a16="http://schemas.microsoft.com/office/drawing/2014/main" val="2292771504"/>
                  </a:ext>
                </a:extLst>
              </a:tr>
            </a:tbl>
          </a:graphicData>
        </a:graphic>
      </p:graphicFrame>
    </p:spTree>
    <p:extLst>
      <p:ext uri="{BB962C8B-B14F-4D97-AF65-F5344CB8AC3E}">
        <p14:creationId xmlns:p14="http://schemas.microsoft.com/office/powerpoint/2010/main" val="28757604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AD9F0-722F-385E-1374-8104D9F8D9B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6CFAC7A-77AF-1EDA-259C-1A0F5F1CA99C}"/>
              </a:ext>
            </a:extLst>
          </p:cNvPr>
          <p:cNvSpPr>
            <a:spLocks noGrp="1"/>
          </p:cNvSpPr>
          <p:nvPr>
            <p:ph type="title"/>
          </p:nvPr>
        </p:nvSpPr>
        <p:spPr/>
        <p:txBody>
          <a:bodyPr/>
          <a:lstStyle/>
          <a:p>
            <a:r>
              <a:rPr lang="en-US" b="1" dirty="0">
                <a:solidFill>
                  <a:srgbClr val="104862"/>
                </a:solidFill>
              </a:rPr>
              <a:t>Planning</a:t>
            </a:r>
          </a:p>
        </p:txBody>
      </p:sp>
      <p:graphicFrame>
        <p:nvGraphicFramePr>
          <p:cNvPr id="2" name="Content Placeholder 1">
            <a:extLst>
              <a:ext uri="{FF2B5EF4-FFF2-40B4-BE49-F238E27FC236}">
                <a16:creationId xmlns:a16="http://schemas.microsoft.com/office/drawing/2014/main" id="{8AFB5941-E441-AC74-7773-88DEFE4F0E16}"/>
              </a:ext>
            </a:extLst>
          </p:cNvPr>
          <p:cNvGraphicFramePr>
            <a:graphicFrameLocks noGrp="1"/>
          </p:cNvGraphicFramePr>
          <p:nvPr>
            <p:ph idx="1"/>
            <p:extLst>
              <p:ext uri="{D42A27DB-BD31-4B8C-83A1-F6EECF244321}">
                <p14:modId xmlns:p14="http://schemas.microsoft.com/office/powerpoint/2010/main" val="553048929"/>
              </p:ext>
            </p:extLst>
          </p:nvPr>
        </p:nvGraphicFramePr>
        <p:xfrm>
          <a:off x="754912" y="1590675"/>
          <a:ext cx="11036594" cy="4511040"/>
        </p:xfrm>
        <a:graphic>
          <a:graphicData uri="http://schemas.openxmlformats.org/drawingml/2006/table">
            <a:tbl>
              <a:tblPr firstRow="1" bandRow="1">
                <a:tableStyleId>{5C22544A-7EE6-4342-B048-85BDC9FD1C3A}</a:tableStyleId>
              </a:tblPr>
              <a:tblGrid>
                <a:gridCol w="11036594">
                  <a:extLst>
                    <a:ext uri="{9D8B030D-6E8A-4147-A177-3AD203B41FA5}">
                      <a16:colId xmlns:a16="http://schemas.microsoft.com/office/drawing/2014/main" val="4093609078"/>
                    </a:ext>
                  </a:extLst>
                </a:gridCol>
              </a:tblGrid>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B78739"/>
                          </a:solidFill>
                        </a:rPr>
                        <a:t>Summary of Services</a:t>
                      </a:r>
                      <a:endParaRPr lang="en-US" sz="20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pPr marL="342900" indent="-342900">
                        <a:buFont typeface="Arial" panose="020B0604020202020204" pitchFamily="34" charset="0"/>
                        <a:buChar char="•"/>
                      </a:pPr>
                      <a:r>
                        <a:rPr lang="en-US" sz="2200" dirty="0"/>
                        <a:t>Prepares City Commission, Planning and Zoning Commission and Board of Adjustment public notices, agendas and staff reports; attends meetings; makes presentation and performs follow up activities as necessary</a:t>
                      </a:r>
                    </a:p>
                    <a:p>
                      <a:pPr marL="342900" indent="-342900">
                        <a:buFont typeface="Arial" panose="020B0604020202020204" pitchFamily="34" charset="0"/>
                        <a:buChar char="•"/>
                      </a:pPr>
                      <a:r>
                        <a:rPr lang="en-US" sz="2200" dirty="0"/>
                        <a:t>Coordinates the functions of the City’s Development Review Committee</a:t>
                      </a:r>
                    </a:p>
                    <a:p>
                      <a:pPr marL="342900" indent="-342900">
                        <a:buFont typeface="Arial" panose="020B0604020202020204" pitchFamily="34" charset="0"/>
                        <a:buChar char="•"/>
                      </a:pPr>
                      <a:r>
                        <a:rPr lang="en-US" sz="2200" dirty="0"/>
                        <a:t>Responds to requests for information from citizens, other City departments, consultants, and other government entities verbally and in writing; Researches and drafts amendments to the City’s Land Development Code and monitors effectiveness</a:t>
                      </a:r>
                    </a:p>
                    <a:p>
                      <a:pPr marL="342900" indent="-342900">
                        <a:buFont typeface="Arial" panose="020B0604020202020204" pitchFamily="34" charset="0"/>
                        <a:buChar char="•"/>
                      </a:pPr>
                      <a:r>
                        <a:rPr lang="en-US" sz="2200" dirty="0"/>
                        <a:t>Researches and drafts amendments to the City’s Comprehensive Plan and monitors effectiveness</a:t>
                      </a:r>
                    </a:p>
                    <a:p>
                      <a:pPr marL="342900" indent="-342900">
                        <a:buFont typeface="Arial" panose="020B0604020202020204" pitchFamily="34" charset="0"/>
                        <a:buChar char="•"/>
                      </a:pPr>
                      <a:r>
                        <a:rPr lang="en-US" sz="2200" dirty="0"/>
                        <a:t>Reviews development applications and prepares written reports to other City departments, applicants and other agencies; Assists walk-in and phone-in customers as needed</a:t>
                      </a:r>
                      <a:endParaRPr lang="en-US" sz="2200" b="0" dirty="0"/>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2406714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6C458-F400-4D2C-6F4B-CCA39BC28E0C}"/>
              </a:ext>
            </a:extLst>
          </p:cNvPr>
          <p:cNvSpPr>
            <a:spLocks noGrp="1"/>
          </p:cNvSpPr>
          <p:nvPr>
            <p:ph type="title"/>
          </p:nvPr>
        </p:nvSpPr>
        <p:spPr/>
        <p:txBody>
          <a:bodyPr/>
          <a:lstStyle/>
          <a:p>
            <a:r>
              <a:rPr lang="en-US" b="1" dirty="0">
                <a:solidFill>
                  <a:srgbClr val="104862"/>
                </a:solidFill>
              </a:rPr>
              <a:t>Key Definitions</a:t>
            </a:r>
          </a:p>
        </p:txBody>
      </p:sp>
      <p:sp>
        <p:nvSpPr>
          <p:cNvPr id="3" name="Content Placeholder 2">
            <a:extLst>
              <a:ext uri="{FF2B5EF4-FFF2-40B4-BE49-F238E27FC236}">
                <a16:creationId xmlns:a16="http://schemas.microsoft.com/office/drawing/2014/main" id="{E3BC4C33-48BA-887B-EFB6-1FE6B3EC7C54}"/>
              </a:ext>
            </a:extLst>
          </p:cNvPr>
          <p:cNvSpPr>
            <a:spLocks noGrp="1"/>
          </p:cNvSpPr>
          <p:nvPr>
            <p:ph idx="1"/>
          </p:nvPr>
        </p:nvSpPr>
        <p:spPr/>
        <p:txBody>
          <a:bodyPr>
            <a:normAutofit fontScale="70000" lnSpcReduction="20000"/>
          </a:bodyPr>
          <a:lstStyle/>
          <a:p>
            <a:r>
              <a:rPr lang="en-US" b="1" dirty="0">
                <a:solidFill>
                  <a:srgbClr val="104862"/>
                </a:solidFill>
              </a:rPr>
              <a:t>Charges for Service</a:t>
            </a:r>
            <a:r>
              <a:rPr lang="en-US" dirty="0">
                <a:solidFill>
                  <a:srgbClr val="104862"/>
                </a:solidFill>
              </a:rPr>
              <a:t> </a:t>
            </a:r>
            <a:r>
              <a:rPr lang="en-US" dirty="0"/>
              <a:t>– Revenue derived from charging fees for providing certain government services. These revenues can be received from private individuals or entities, or other governmental units.</a:t>
            </a:r>
          </a:p>
          <a:p>
            <a:r>
              <a:rPr lang="en-US" b="1" dirty="0">
                <a:solidFill>
                  <a:srgbClr val="104862"/>
                </a:solidFill>
              </a:rPr>
              <a:t>Enterprise Fund </a:t>
            </a:r>
            <a:r>
              <a:rPr lang="en-US" b="1" dirty="0"/>
              <a:t>– </a:t>
            </a:r>
            <a:r>
              <a:rPr lang="en-US" dirty="0"/>
              <a:t>Activities of government that are operated and accounted for as businesses. Enterprises rely principally on revenue derived from user fees to fund operations. </a:t>
            </a:r>
          </a:p>
          <a:p>
            <a:r>
              <a:rPr lang="en-US" b="1" dirty="0">
                <a:solidFill>
                  <a:srgbClr val="104862"/>
                </a:solidFill>
              </a:rPr>
              <a:t>Impact Fee</a:t>
            </a:r>
            <a:r>
              <a:rPr lang="en-US" dirty="0">
                <a:solidFill>
                  <a:srgbClr val="104862"/>
                </a:solidFill>
              </a:rPr>
              <a:t> </a:t>
            </a:r>
            <a:r>
              <a:rPr lang="en-US" dirty="0"/>
              <a:t>– A fee imposed on new development as a total or partial reimbursement for the cost of additional facilities made necessary by the growth.</a:t>
            </a:r>
          </a:p>
          <a:p>
            <a:r>
              <a:rPr lang="en-US" b="1" dirty="0">
                <a:solidFill>
                  <a:srgbClr val="104862"/>
                </a:solidFill>
              </a:rPr>
              <a:t>Interfund Transfer</a:t>
            </a:r>
            <a:r>
              <a:rPr lang="en-US" dirty="0">
                <a:solidFill>
                  <a:srgbClr val="104862"/>
                </a:solidFill>
              </a:rPr>
              <a:t> </a:t>
            </a:r>
            <a:r>
              <a:rPr lang="en-US" dirty="0"/>
              <a:t>– Transfer of resources from one fund to another fund in the same governmental entity. Transfers are not repayable and do not constitute payment or reimbursement of goods provided or services performed.</a:t>
            </a:r>
          </a:p>
          <a:p>
            <a:r>
              <a:rPr lang="en-US" b="1" dirty="0">
                <a:solidFill>
                  <a:srgbClr val="104862"/>
                </a:solidFill>
              </a:rPr>
              <a:t>Internal Service Fund</a:t>
            </a:r>
            <a:r>
              <a:rPr lang="en-US" dirty="0">
                <a:solidFill>
                  <a:srgbClr val="104862"/>
                </a:solidFill>
              </a:rPr>
              <a:t> </a:t>
            </a:r>
            <a:r>
              <a:rPr lang="en-US" dirty="0"/>
              <a:t>– A type of fund designed to account for the financing of goods, or services provided by one department for other departments within the city. Goods and services furnished are billed at cost plus an overhead factor designed to cover the indirect expenses of the fund.</a:t>
            </a:r>
          </a:p>
          <a:p>
            <a:r>
              <a:rPr lang="en-US" b="1" dirty="0">
                <a:solidFill>
                  <a:srgbClr val="104862"/>
                </a:solidFill>
              </a:rPr>
              <a:t>Special Revenue Fund</a:t>
            </a:r>
            <a:r>
              <a:rPr lang="en-US" dirty="0">
                <a:solidFill>
                  <a:srgbClr val="104862"/>
                </a:solidFill>
              </a:rPr>
              <a:t> </a:t>
            </a:r>
            <a:r>
              <a:rPr lang="en-US" dirty="0"/>
              <a:t>– A fund to account for revenue derived from specific sources that are restricted by law or policy to finance specific activities.</a:t>
            </a:r>
          </a:p>
        </p:txBody>
      </p:sp>
    </p:spTree>
    <p:extLst>
      <p:ext uri="{BB962C8B-B14F-4D97-AF65-F5344CB8AC3E}">
        <p14:creationId xmlns:p14="http://schemas.microsoft.com/office/powerpoint/2010/main" val="239346884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C9BF3-D0C8-30D4-D8FC-5C208A904C6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139ECD3-EEA1-7046-0787-6ACB17C65992}"/>
              </a:ext>
            </a:extLst>
          </p:cNvPr>
          <p:cNvSpPr/>
          <p:nvPr/>
        </p:nvSpPr>
        <p:spPr>
          <a:xfrm>
            <a:off x="372140" y="249670"/>
            <a:ext cx="11578855" cy="63531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467FFB-B2DE-673A-3B09-F7C0F342AE77}"/>
              </a:ext>
            </a:extLst>
          </p:cNvPr>
          <p:cNvSpPr>
            <a:spLocks noGrp="1"/>
          </p:cNvSpPr>
          <p:nvPr>
            <p:ph type="title"/>
          </p:nvPr>
        </p:nvSpPr>
        <p:spPr>
          <a:xfrm>
            <a:off x="458528" y="365126"/>
            <a:ext cx="9720705" cy="999996"/>
          </a:xfrm>
        </p:spPr>
        <p:txBody>
          <a:bodyPr/>
          <a:lstStyle/>
          <a:p>
            <a:r>
              <a:rPr lang="en-US" b="1" dirty="0">
                <a:solidFill>
                  <a:srgbClr val="104862"/>
                </a:solidFill>
              </a:rPr>
              <a:t>Key Performance Measures</a:t>
            </a:r>
          </a:p>
        </p:txBody>
      </p:sp>
      <p:graphicFrame>
        <p:nvGraphicFramePr>
          <p:cNvPr id="9" name="Table 8">
            <a:extLst>
              <a:ext uri="{FF2B5EF4-FFF2-40B4-BE49-F238E27FC236}">
                <a16:creationId xmlns:a16="http://schemas.microsoft.com/office/drawing/2014/main" id="{69C7309A-5EDB-D587-1551-3FC9AFBAE247}"/>
              </a:ext>
            </a:extLst>
          </p:cNvPr>
          <p:cNvGraphicFramePr>
            <a:graphicFrameLocks noGrp="1"/>
          </p:cNvGraphicFramePr>
          <p:nvPr>
            <p:extLst>
              <p:ext uri="{D42A27DB-BD31-4B8C-83A1-F6EECF244321}">
                <p14:modId xmlns:p14="http://schemas.microsoft.com/office/powerpoint/2010/main" val="3667559571"/>
              </p:ext>
            </p:extLst>
          </p:nvPr>
        </p:nvGraphicFramePr>
        <p:xfrm>
          <a:off x="458528" y="1198131"/>
          <a:ext cx="11274944" cy="5410200"/>
        </p:xfrm>
        <a:graphic>
          <a:graphicData uri="http://schemas.openxmlformats.org/drawingml/2006/table">
            <a:tbl>
              <a:tblPr firstRow="1" bandRow="1">
                <a:tableStyleId>{5C22544A-7EE6-4342-B048-85BDC9FD1C3A}</a:tableStyleId>
              </a:tblPr>
              <a:tblGrid>
                <a:gridCol w="2821017">
                  <a:extLst>
                    <a:ext uri="{9D8B030D-6E8A-4147-A177-3AD203B41FA5}">
                      <a16:colId xmlns:a16="http://schemas.microsoft.com/office/drawing/2014/main" val="2824674795"/>
                    </a:ext>
                  </a:extLst>
                </a:gridCol>
                <a:gridCol w="4728142">
                  <a:extLst>
                    <a:ext uri="{9D8B030D-6E8A-4147-A177-3AD203B41FA5}">
                      <a16:colId xmlns:a16="http://schemas.microsoft.com/office/drawing/2014/main" val="3745968927"/>
                    </a:ext>
                  </a:extLst>
                </a:gridCol>
                <a:gridCol w="2312411">
                  <a:extLst>
                    <a:ext uri="{9D8B030D-6E8A-4147-A177-3AD203B41FA5}">
                      <a16:colId xmlns:a16="http://schemas.microsoft.com/office/drawing/2014/main" val="1649215685"/>
                    </a:ext>
                  </a:extLst>
                </a:gridCol>
                <a:gridCol w="1413374">
                  <a:extLst>
                    <a:ext uri="{9D8B030D-6E8A-4147-A177-3AD203B41FA5}">
                      <a16:colId xmlns:a16="http://schemas.microsoft.com/office/drawing/2014/main" val="1075387996"/>
                    </a:ext>
                  </a:extLst>
                </a:gridCol>
              </a:tblGrid>
              <a:tr h="322325">
                <a:tc>
                  <a:txBody>
                    <a:bodyPr/>
                    <a:lstStyle/>
                    <a:p>
                      <a:r>
                        <a:rPr lang="en-US" dirty="0"/>
                        <a:t>Measures</a:t>
                      </a:r>
                    </a:p>
                  </a:txBody>
                  <a:tcPr/>
                </a:tc>
                <a:tc>
                  <a:txBody>
                    <a:bodyPr/>
                    <a:lstStyle/>
                    <a:p>
                      <a:r>
                        <a:rPr lang="en-US" dirty="0"/>
                        <a:t>Analysis</a:t>
                      </a:r>
                    </a:p>
                  </a:txBody>
                  <a:tcPr/>
                </a:tc>
                <a:tc>
                  <a:txBody>
                    <a:bodyPr/>
                    <a:lstStyle/>
                    <a:p>
                      <a:r>
                        <a:rPr lang="en-US" dirty="0"/>
                        <a:t>Series</a:t>
                      </a:r>
                    </a:p>
                  </a:txBody>
                  <a:tcPr/>
                </a:tc>
                <a:tc>
                  <a:txBody>
                    <a:bodyPr/>
                    <a:lstStyle/>
                    <a:p>
                      <a:pPr algn="ctr"/>
                      <a:r>
                        <a:rPr lang="en-US" dirty="0"/>
                        <a:t>Status</a:t>
                      </a:r>
                    </a:p>
                  </a:txBody>
                  <a:tcPr/>
                </a:tc>
                <a:extLst>
                  <a:ext uri="{0D108BD9-81ED-4DB2-BD59-A6C34878D82A}">
                    <a16:rowId xmlns:a16="http://schemas.microsoft.com/office/drawing/2014/main" val="1946517529"/>
                  </a:ext>
                </a:extLst>
              </a:tr>
              <a:tr h="370840">
                <a:tc rowSpan="2">
                  <a:txBody>
                    <a:bodyPr/>
                    <a:lstStyle/>
                    <a:p>
                      <a:r>
                        <a:rPr lang="en-US" b="1" dirty="0"/>
                        <a:t>Population Increase</a:t>
                      </a:r>
                    </a:p>
                  </a:txBody>
                  <a:tcPr/>
                </a:tc>
                <a:tc rowSpan="2">
                  <a:txBody>
                    <a:bodyPr/>
                    <a:lstStyle/>
                    <a:p>
                      <a:r>
                        <a:rPr lang="en-US" dirty="0"/>
                        <a:t>There was  4.09% increase in the City of Bartow population in FY24 as compared to FY23</a:t>
                      </a:r>
                    </a:p>
                  </a:txBody>
                  <a:tcPr/>
                </a:tc>
                <a:tc>
                  <a:txBody>
                    <a:bodyPr/>
                    <a:lstStyle/>
                    <a:p>
                      <a:r>
                        <a:rPr lang="en-US" b="0" dirty="0"/>
                        <a:t>FYTD Actual</a:t>
                      </a:r>
                    </a:p>
                  </a:txBody>
                  <a:tcPr/>
                </a:tc>
                <a:tc>
                  <a:txBody>
                    <a:bodyPr/>
                    <a:lstStyle/>
                    <a:p>
                      <a:pPr algn="ctr"/>
                      <a:r>
                        <a:rPr lang="en-US" b="1" dirty="0"/>
                        <a:t>20,502</a:t>
                      </a:r>
                    </a:p>
                  </a:txBody>
                  <a:tcPr/>
                </a:tc>
                <a:extLst>
                  <a:ext uri="{0D108BD9-81ED-4DB2-BD59-A6C34878D82A}">
                    <a16:rowId xmlns:a16="http://schemas.microsoft.com/office/drawing/2014/main" val="1191962624"/>
                  </a:ext>
                </a:extLst>
              </a:tr>
              <a:tr h="118496">
                <a:tc vMerge="1">
                  <a:txBody>
                    <a:bodyPr/>
                    <a:lstStyle/>
                    <a:p>
                      <a:endParaRPr lang="en-US" dirty="0"/>
                    </a:p>
                  </a:txBody>
                  <a:tcPr/>
                </a:tc>
                <a:tc vMerge="1">
                  <a:txBody>
                    <a:bodyPr/>
                    <a:lstStyle/>
                    <a:p>
                      <a:endParaRPr lang="en-US" dirty="0"/>
                    </a:p>
                  </a:txBody>
                  <a:tcPr/>
                </a:tc>
                <a:tc>
                  <a:txBody>
                    <a:bodyPr/>
                    <a:lstStyle/>
                    <a:p>
                      <a:r>
                        <a:rPr lang="en-US" b="0" dirty="0"/>
                        <a:t>YTD Percent Change</a:t>
                      </a:r>
                    </a:p>
                  </a:txBody>
                  <a:tcPr/>
                </a:tc>
                <a:tc>
                  <a:txBody>
                    <a:bodyPr/>
                    <a:lstStyle/>
                    <a:p>
                      <a:pPr algn="ctr"/>
                      <a:r>
                        <a:rPr lang="en-US" b="1" dirty="0"/>
                        <a:t>4.09%</a:t>
                      </a:r>
                    </a:p>
                  </a:txBody>
                  <a:tcPr/>
                </a:tc>
                <a:extLst>
                  <a:ext uri="{0D108BD9-81ED-4DB2-BD59-A6C34878D82A}">
                    <a16:rowId xmlns:a16="http://schemas.microsoft.com/office/drawing/2014/main" val="1976619147"/>
                  </a:ext>
                </a:extLst>
              </a:tr>
              <a:tr h="262704">
                <a:tc>
                  <a:txBody>
                    <a:bodyPr/>
                    <a:lstStyle/>
                    <a:p>
                      <a:r>
                        <a:rPr lang="en-US" b="1" dirty="0"/>
                        <a:t>Residential Homesites Approved</a:t>
                      </a:r>
                    </a:p>
                  </a:txBody>
                  <a:tcPr/>
                </a:tc>
                <a:tc>
                  <a:txBody>
                    <a:bodyPr/>
                    <a:lstStyle/>
                    <a:p>
                      <a:r>
                        <a:rPr lang="en-US" dirty="0"/>
                        <a:t>There were 662 new residential homesites approved in FY24 and 237 in FY25 as of April 2025</a:t>
                      </a:r>
                    </a:p>
                  </a:txBody>
                  <a:tcPr/>
                </a:tc>
                <a:tc>
                  <a:txBody>
                    <a:bodyPr/>
                    <a:lstStyle/>
                    <a:p>
                      <a:r>
                        <a:rPr lang="en-US" b="0" dirty="0"/>
                        <a:t>FYTD Actual</a:t>
                      </a:r>
                    </a:p>
                  </a:txBody>
                  <a:tcPr/>
                </a:tc>
                <a:tc>
                  <a:txBody>
                    <a:bodyPr/>
                    <a:lstStyle/>
                    <a:p>
                      <a:pPr algn="ctr"/>
                      <a:r>
                        <a:rPr lang="en-US" b="1" dirty="0"/>
                        <a:t>662</a:t>
                      </a:r>
                    </a:p>
                  </a:txBody>
                  <a:tcPr/>
                </a:tc>
                <a:extLst>
                  <a:ext uri="{0D108BD9-81ED-4DB2-BD59-A6C34878D82A}">
                    <a16:rowId xmlns:a16="http://schemas.microsoft.com/office/drawing/2014/main" val="188816968"/>
                  </a:ext>
                </a:extLst>
              </a:tr>
              <a:tr h="308266">
                <a:tc>
                  <a:txBody>
                    <a:bodyPr/>
                    <a:lstStyle/>
                    <a:p>
                      <a:r>
                        <a:rPr lang="en-US" b="1" dirty="0"/>
                        <a:t>Square Foot of Nonresidential Development Approved</a:t>
                      </a:r>
                    </a:p>
                  </a:txBody>
                  <a:tcPr/>
                </a:tc>
                <a:tc>
                  <a:txBody>
                    <a:bodyPr/>
                    <a:lstStyle/>
                    <a:p>
                      <a:r>
                        <a:rPr lang="en-US" dirty="0"/>
                        <a:t>There was 130,419 square foot of non-residential development applications approved in FY24 and 37,000 square feet approved in FY25 as of April 2025</a:t>
                      </a:r>
                    </a:p>
                  </a:txBody>
                  <a:tcPr/>
                </a:tc>
                <a:tc>
                  <a:txBody>
                    <a:bodyPr/>
                    <a:lstStyle/>
                    <a:p>
                      <a:r>
                        <a:rPr lang="en-US" b="0" dirty="0"/>
                        <a:t>FYTD Actual</a:t>
                      </a:r>
                    </a:p>
                  </a:txBody>
                  <a:tcPr/>
                </a:tc>
                <a:tc>
                  <a:txBody>
                    <a:bodyPr/>
                    <a:lstStyle/>
                    <a:p>
                      <a:pPr algn="ctr"/>
                      <a:r>
                        <a:rPr lang="en-US" b="1" dirty="0"/>
                        <a:t>130,419</a:t>
                      </a:r>
                    </a:p>
                  </a:txBody>
                  <a:tcPr/>
                </a:tc>
                <a:extLst>
                  <a:ext uri="{0D108BD9-81ED-4DB2-BD59-A6C34878D82A}">
                    <a16:rowId xmlns:a16="http://schemas.microsoft.com/office/drawing/2014/main" val="2409940151"/>
                  </a:ext>
                </a:extLst>
              </a:tr>
              <a:tr h="287001">
                <a:tc>
                  <a:txBody>
                    <a:bodyPr/>
                    <a:lstStyle/>
                    <a:p>
                      <a:r>
                        <a:rPr lang="en-US" b="1" dirty="0"/>
                        <a:t>New Development Projects Approved</a:t>
                      </a:r>
                    </a:p>
                  </a:txBody>
                  <a:tcPr/>
                </a:tc>
                <a:tc>
                  <a:txBody>
                    <a:bodyPr/>
                    <a:lstStyle/>
                    <a:p>
                      <a:r>
                        <a:rPr lang="en-US" dirty="0"/>
                        <a:t>There were 12 new Development Projects in FY24 and 42 applications submitted in FY25 as of April 2025</a:t>
                      </a:r>
                    </a:p>
                  </a:txBody>
                  <a:tcPr/>
                </a:tc>
                <a:tc>
                  <a:txBody>
                    <a:bodyPr/>
                    <a:lstStyle/>
                    <a:p>
                      <a:r>
                        <a:rPr lang="en-US" b="0" dirty="0"/>
                        <a:t>FYTD Actual</a:t>
                      </a:r>
                    </a:p>
                  </a:txBody>
                  <a:tcPr/>
                </a:tc>
                <a:tc>
                  <a:txBody>
                    <a:bodyPr/>
                    <a:lstStyle/>
                    <a:p>
                      <a:pPr algn="ctr"/>
                      <a:r>
                        <a:rPr lang="en-US" b="1" dirty="0"/>
                        <a:t>55</a:t>
                      </a:r>
                    </a:p>
                  </a:txBody>
                  <a:tcPr/>
                </a:tc>
                <a:extLst>
                  <a:ext uri="{0D108BD9-81ED-4DB2-BD59-A6C34878D82A}">
                    <a16:rowId xmlns:a16="http://schemas.microsoft.com/office/drawing/2014/main" val="852838903"/>
                  </a:ext>
                </a:extLst>
              </a:tr>
              <a:tr h="370840">
                <a:tc rowSpan="3">
                  <a:txBody>
                    <a:bodyPr/>
                    <a:lstStyle/>
                    <a:p>
                      <a:r>
                        <a:rPr lang="en-US" b="1" dirty="0"/>
                        <a:t>Number of Customers Assisted</a:t>
                      </a:r>
                    </a:p>
                  </a:txBody>
                  <a:tcPr/>
                </a:tc>
                <a:tc rowSpan="3">
                  <a:txBody>
                    <a:bodyPr/>
                    <a:lstStyle/>
                    <a:p>
                      <a:r>
                        <a:rPr lang="en-US" dirty="0"/>
                        <a:t>The Planning Department continues to provide a high degree of customer service with 620 customers served as of April 2025</a:t>
                      </a:r>
                    </a:p>
                  </a:txBody>
                  <a:tcPr/>
                </a:tc>
                <a:tc>
                  <a:txBody>
                    <a:bodyPr/>
                    <a:lstStyle/>
                    <a:p>
                      <a:r>
                        <a:rPr lang="en-US" b="0" dirty="0"/>
                        <a:t>Walk-in</a:t>
                      </a:r>
                    </a:p>
                  </a:txBody>
                  <a:tcPr/>
                </a:tc>
                <a:tc>
                  <a:txBody>
                    <a:bodyPr/>
                    <a:lstStyle/>
                    <a:p>
                      <a:pPr algn="ctr"/>
                      <a:r>
                        <a:rPr lang="en-US" b="1" dirty="0"/>
                        <a:t>520</a:t>
                      </a:r>
                    </a:p>
                  </a:txBody>
                  <a:tcPr/>
                </a:tc>
                <a:extLst>
                  <a:ext uri="{0D108BD9-81ED-4DB2-BD59-A6C34878D82A}">
                    <a16:rowId xmlns:a16="http://schemas.microsoft.com/office/drawing/2014/main" val="2339301540"/>
                  </a:ext>
                </a:extLst>
              </a:tr>
              <a:tr h="370840">
                <a:tc vMerge="1">
                  <a:txBody>
                    <a:bodyPr/>
                    <a:lstStyle/>
                    <a:p>
                      <a:endParaRPr lang="en-US" b="1" dirty="0"/>
                    </a:p>
                  </a:txBody>
                  <a:tcPr/>
                </a:tc>
                <a:tc vMerge="1">
                  <a:txBody>
                    <a:bodyPr/>
                    <a:lstStyle/>
                    <a:p>
                      <a:endParaRPr lang="en-US" dirty="0"/>
                    </a:p>
                  </a:txBody>
                  <a:tcPr/>
                </a:tc>
                <a:tc>
                  <a:txBody>
                    <a:bodyPr/>
                    <a:lstStyle/>
                    <a:p>
                      <a:r>
                        <a:rPr lang="en-US" b="0" dirty="0"/>
                        <a:t>Phone</a:t>
                      </a:r>
                    </a:p>
                  </a:txBody>
                  <a:tcPr/>
                </a:tc>
                <a:tc>
                  <a:txBody>
                    <a:bodyPr/>
                    <a:lstStyle/>
                    <a:p>
                      <a:pPr algn="ctr"/>
                      <a:r>
                        <a:rPr lang="en-US" b="1" dirty="0"/>
                        <a:t>960</a:t>
                      </a:r>
                    </a:p>
                  </a:txBody>
                  <a:tcPr/>
                </a:tc>
                <a:extLst>
                  <a:ext uri="{0D108BD9-81ED-4DB2-BD59-A6C34878D82A}">
                    <a16:rowId xmlns:a16="http://schemas.microsoft.com/office/drawing/2014/main" val="1942320822"/>
                  </a:ext>
                </a:extLst>
              </a:tr>
              <a:tr h="370840">
                <a:tc vMerge="1">
                  <a:txBody>
                    <a:bodyPr/>
                    <a:lstStyle/>
                    <a:p>
                      <a:endParaRPr lang="en-US" b="1" dirty="0"/>
                    </a:p>
                  </a:txBody>
                  <a:tcPr/>
                </a:tc>
                <a:tc vMerge="1">
                  <a:txBody>
                    <a:bodyPr/>
                    <a:lstStyle/>
                    <a:p>
                      <a:endParaRPr lang="en-US" dirty="0"/>
                    </a:p>
                  </a:txBody>
                  <a:tcPr/>
                </a:tc>
                <a:tc>
                  <a:txBody>
                    <a:bodyPr/>
                    <a:lstStyle/>
                    <a:p>
                      <a:r>
                        <a:rPr lang="en-US" b="0" dirty="0"/>
                        <a:t>Total Customers</a:t>
                      </a:r>
                    </a:p>
                  </a:txBody>
                  <a:tcPr/>
                </a:tc>
                <a:tc>
                  <a:txBody>
                    <a:bodyPr/>
                    <a:lstStyle/>
                    <a:p>
                      <a:pPr algn="ctr"/>
                      <a:r>
                        <a:rPr lang="en-US" b="1" dirty="0"/>
                        <a:t>1,480</a:t>
                      </a:r>
                    </a:p>
                  </a:txBody>
                  <a:tcPr/>
                </a:tc>
                <a:extLst>
                  <a:ext uri="{0D108BD9-81ED-4DB2-BD59-A6C34878D82A}">
                    <a16:rowId xmlns:a16="http://schemas.microsoft.com/office/drawing/2014/main" val="934970594"/>
                  </a:ext>
                </a:extLst>
              </a:tr>
            </a:tbl>
          </a:graphicData>
        </a:graphic>
      </p:graphicFrame>
    </p:spTree>
    <p:extLst>
      <p:ext uri="{BB962C8B-B14F-4D97-AF65-F5344CB8AC3E}">
        <p14:creationId xmlns:p14="http://schemas.microsoft.com/office/powerpoint/2010/main" val="11822004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9B1C4-D164-D3E7-043C-D439CCA708F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FAA7D60-4C9F-6C8F-1D32-5391A3B63797}"/>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74A14F14-C9E3-73DD-DB6E-31B921C81F2E}"/>
              </a:ext>
            </a:extLst>
          </p:cNvPr>
          <p:cNvGraphicFramePr>
            <a:graphicFrameLocks noGrp="1"/>
          </p:cNvGraphicFramePr>
          <p:nvPr>
            <p:ph idx="1"/>
            <p:extLst>
              <p:ext uri="{D42A27DB-BD31-4B8C-83A1-F6EECF244321}">
                <p14:modId xmlns:p14="http://schemas.microsoft.com/office/powerpoint/2010/main" val="1261709025"/>
              </p:ext>
            </p:extLst>
          </p:nvPr>
        </p:nvGraphicFramePr>
        <p:xfrm>
          <a:off x="457200" y="520995"/>
          <a:ext cx="11277600" cy="5554973"/>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t>Department: </a:t>
                      </a:r>
                      <a:r>
                        <a:rPr lang="en-US" sz="2800" b="1" dirty="0">
                          <a:solidFill>
                            <a:srgbClr val="B78739"/>
                          </a:solidFill>
                        </a:rPr>
                        <a:t>Planning</a:t>
                      </a:r>
                    </a:p>
                  </a:txBody>
                  <a:tcPr anchor="ctr"/>
                </a:tc>
                <a:tc hMerge="1">
                  <a:txBody>
                    <a:bodyPr/>
                    <a:lstStyle/>
                    <a:p>
                      <a:endParaRPr dirty="0"/>
                    </a:p>
                  </a:txBody>
                  <a:tcPr/>
                </a:tc>
                <a:tc gridSpan="2">
                  <a:txBody>
                    <a:bodyPr/>
                    <a:lstStyle/>
                    <a:p>
                      <a:r>
                        <a:rPr lang="en-US" sz="2800" b="1" dirty="0"/>
                        <a:t>Division: </a:t>
                      </a:r>
                      <a:r>
                        <a:rPr lang="en-US" sz="2800" b="1" dirty="0">
                          <a:solidFill>
                            <a:srgbClr val="B78739"/>
                          </a:solidFill>
                        </a:rPr>
                        <a:t>N/A</a:t>
                      </a:r>
                    </a:p>
                  </a:txBody>
                  <a:tcPr anchor="ctr"/>
                </a:tc>
                <a:tc hMerge="1">
                  <a:txBody>
                    <a:bodyPr/>
                    <a:lstStyle/>
                    <a:p>
                      <a:endParaRPr dirty="0"/>
                    </a:p>
                  </a:txBody>
                  <a:tcPr/>
                </a:tc>
                <a:extLst>
                  <a:ext uri="{0D108BD9-81ED-4DB2-BD59-A6C34878D82A}">
                    <a16:rowId xmlns:a16="http://schemas.microsoft.com/office/drawing/2014/main" val="2000895093"/>
                  </a:ext>
                </a:extLst>
              </a:tr>
              <a:tr h="466172">
                <a:tc>
                  <a:txBody>
                    <a:bodyPr/>
                    <a:lstStyle/>
                    <a:p>
                      <a:pPr algn="l"/>
                      <a:r>
                        <a:rPr lang="en-US" sz="2200" b="1" dirty="0"/>
                        <a:t>Funding Source(s)</a:t>
                      </a:r>
                    </a:p>
                  </a:txBody>
                  <a:tcPr anchor="ctr"/>
                </a:tc>
                <a:tc>
                  <a:txBody>
                    <a:bodyPr/>
                    <a:lstStyle/>
                    <a:p>
                      <a:r>
                        <a:rPr lang="en-US" sz="2200" b="1" dirty="0"/>
                        <a:t>General Fund</a:t>
                      </a:r>
                    </a:p>
                  </a:txBody>
                  <a:tcPr anchor="ctr"/>
                </a:tc>
                <a:tc>
                  <a:txBody>
                    <a:bodyPr/>
                    <a:lstStyle/>
                    <a:p>
                      <a:pPr algn="l"/>
                      <a:r>
                        <a:rPr lang="en-US" sz="2200" b="1" dirty="0"/>
                        <a:t># of FTEs</a:t>
                      </a:r>
                    </a:p>
                  </a:txBody>
                  <a:tcPr anchor="ctr"/>
                </a:tc>
                <a:tc>
                  <a:txBody>
                    <a:bodyPr/>
                    <a:lstStyle/>
                    <a:p>
                      <a:r>
                        <a:rPr lang="en-US" sz="2200" b="1" dirty="0"/>
                        <a:t>1 Full Time</a:t>
                      </a:r>
                    </a:p>
                  </a:txBody>
                  <a:tcPr anchor="ctr"/>
                </a:tc>
                <a:extLst>
                  <a:ext uri="{0D108BD9-81ED-4DB2-BD59-A6C34878D82A}">
                    <a16:rowId xmlns:a16="http://schemas.microsoft.com/office/drawing/2014/main" val="503865722"/>
                  </a:ext>
                </a:extLst>
              </a:tr>
              <a:tr h="526741">
                <a:tc gridSpan="4">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526741">
                <a:tc>
                  <a:txBody>
                    <a:bodyPr/>
                    <a:lstStyle/>
                    <a:p>
                      <a:endParaRPr lang="en-US" sz="2200" b="1" dirty="0"/>
                    </a:p>
                  </a:txBody>
                  <a:tcPr anchor="ctr"/>
                </a:tc>
                <a:tc>
                  <a:txBody>
                    <a:bodyPr/>
                    <a:lstStyle/>
                    <a:p>
                      <a:pPr algn="ctr"/>
                      <a:r>
                        <a:rPr lang="en-US" sz="2200" b="1" dirty="0">
                          <a:solidFill>
                            <a:srgbClr val="104862"/>
                          </a:solidFill>
                        </a:rPr>
                        <a:t>FY 2024-2025</a:t>
                      </a:r>
                    </a:p>
                  </a:txBody>
                  <a:tcPr anchor="ctr"/>
                </a:tc>
                <a:tc>
                  <a:txBody>
                    <a:bodyPr/>
                    <a:lstStyle/>
                    <a:p>
                      <a:pPr algn="ctr"/>
                      <a:r>
                        <a:rPr lang="en-US" sz="2200" b="1" dirty="0">
                          <a:solidFill>
                            <a:srgbClr val="104862"/>
                          </a:solidFill>
                        </a:rPr>
                        <a:t>FY 2025-2026</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526741">
                <a:tc>
                  <a:txBody>
                    <a:bodyPr/>
                    <a:lstStyle/>
                    <a:p>
                      <a:pPr algn="r"/>
                      <a:r>
                        <a:rPr lang="en-US" sz="2200" b="1" dirty="0"/>
                        <a:t>Personnel</a:t>
                      </a:r>
                    </a:p>
                  </a:txBody>
                  <a:tcPr anchor="ctr"/>
                </a:tc>
                <a:tc>
                  <a:txBody>
                    <a:bodyPr/>
                    <a:lstStyle/>
                    <a:p>
                      <a:pPr algn="ctr"/>
                      <a:r>
                        <a:rPr lang="en-US" sz="2200" b="1" dirty="0"/>
                        <a:t>$158,155</a:t>
                      </a:r>
                    </a:p>
                  </a:txBody>
                  <a:tcPr anchor="ctr"/>
                </a:tc>
                <a:tc>
                  <a:txBody>
                    <a:bodyPr/>
                    <a:lstStyle/>
                    <a:p>
                      <a:pPr algn="ctr"/>
                      <a:r>
                        <a:rPr lang="en-US" sz="2200" b="1" dirty="0"/>
                        <a:t>$186,174</a:t>
                      </a:r>
                    </a:p>
                  </a:txBody>
                  <a:tcPr anchor="ctr"/>
                </a:tc>
                <a:tc>
                  <a:txBody>
                    <a:bodyPr/>
                    <a:lstStyle/>
                    <a:p>
                      <a:pPr algn="ctr"/>
                      <a:r>
                        <a:rPr lang="en-US" sz="2200" b="1" dirty="0"/>
                        <a:t>$28,019</a:t>
                      </a:r>
                    </a:p>
                  </a:txBody>
                  <a:tcPr anchor="ctr"/>
                </a:tc>
                <a:extLst>
                  <a:ext uri="{0D108BD9-81ED-4DB2-BD59-A6C34878D82A}">
                    <a16:rowId xmlns:a16="http://schemas.microsoft.com/office/drawing/2014/main" val="673936123"/>
                  </a:ext>
                </a:extLst>
              </a:tr>
              <a:tr h="526741">
                <a:tc>
                  <a:txBody>
                    <a:bodyPr/>
                    <a:lstStyle/>
                    <a:p>
                      <a:pPr algn="r"/>
                      <a:r>
                        <a:rPr lang="en-US" sz="2200" b="1" dirty="0"/>
                        <a:t>Operating</a:t>
                      </a:r>
                    </a:p>
                  </a:txBody>
                  <a:tcPr anchor="ctr"/>
                </a:tc>
                <a:tc>
                  <a:txBody>
                    <a:bodyPr/>
                    <a:lstStyle/>
                    <a:p>
                      <a:pPr algn="ctr"/>
                      <a:r>
                        <a:rPr lang="en-US" sz="2200" b="1" dirty="0"/>
                        <a:t>$48,867</a:t>
                      </a:r>
                    </a:p>
                  </a:txBody>
                  <a:tcPr anchor="ctr"/>
                </a:tc>
                <a:tc>
                  <a:txBody>
                    <a:bodyPr/>
                    <a:lstStyle/>
                    <a:p>
                      <a:pPr algn="ctr"/>
                      <a:r>
                        <a:rPr lang="en-US" sz="2200" b="1" dirty="0"/>
                        <a:t>$438,512</a:t>
                      </a:r>
                    </a:p>
                  </a:txBody>
                  <a:tcPr anchor="ctr"/>
                </a:tc>
                <a:tc>
                  <a:txBody>
                    <a:bodyPr/>
                    <a:lstStyle/>
                    <a:p>
                      <a:pPr algn="ctr"/>
                      <a:r>
                        <a:rPr lang="en-US" sz="2200" b="1" dirty="0"/>
                        <a:t>$389,645</a:t>
                      </a:r>
                    </a:p>
                  </a:txBody>
                  <a:tcPr anchor="ctr"/>
                </a:tc>
                <a:extLst>
                  <a:ext uri="{0D108BD9-81ED-4DB2-BD59-A6C34878D82A}">
                    <a16:rowId xmlns:a16="http://schemas.microsoft.com/office/drawing/2014/main" val="2756149601"/>
                  </a:ext>
                </a:extLst>
              </a:tr>
              <a:tr h="526741">
                <a:tc>
                  <a:txBody>
                    <a:bodyPr/>
                    <a:lstStyle/>
                    <a:p>
                      <a:pPr algn="r"/>
                      <a:r>
                        <a:rPr lang="en-US" sz="2200" b="1" dirty="0"/>
                        <a:t>Interfund Transfers</a:t>
                      </a:r>
                    </a:p>
                  </a:txBody>
                  <a:tcPr anchor="ctr"/>
                </a:tc>
                <a:tc>
                  <a:txBody>
                    <a:bodyPr/>
                    <a:lstStyle/>
                    <a:p>
                      <a:pPr algn="ctr"/>
                      <a:r>
                        <a:rPr lang="en-US" sz="2200" b="1" dirty="0"/>
                        <a:t>$9,953</a:t>
                      </a:r>
                    </a:p>
                  </a:txBody>
                  <a:tcPr anchor="ctr"/>
                </a:tc>
                <a:tc>
                  <a:txBody>
                    <a:bodyPr/>
                    <a:lstStyle/>
                    <a:p>
                      <a:pPr algn="ctr"/>
                      <a:r>
                        <a:rPr lang="en-US" sz="2200" b="1" dirty="0"/>
                        <a:t>$0</a:t>
                      </a:r>
                    </a:p>
                  </a:txBody>
                  <a:tcPr anchor="ctr"/>
                </a:tc>
                <a:tc>
                  <a:txBody>
                    <a:bodyPr/>
                    <a:lstStyle/>
                    <a:p>
                      <a:pPr algn="ctr"/>
                      <a:r>
                        <a:rPr lang="en-US" sz="2200" b="1" dirty="0"/>
                        <a:t>($9,953)</a:t>
                      </a:r>
                    </a:p>
                  </a:txBody>
                  <a:tcPr anchor="ctr"/>
                </a:tc>
                <a:extLst>
                  <a:ext uri="{0D108BD9-81ED-4DB2-BD59-A6C34878D82A}">
                    <a16:rowId xmlns:a16="http://schemas.microsoft.com/office/drawing/2014/main" val="317650478"/>
                  </a:ext>
                </a:extLst>
              </a:tr>
              <a:tr h="526741">
                <a:tc>
                  <a:txBody>
                    <a:bodyPr/>
                    <a:lstStyle/>
                    <a:p>
                      <a:pPr algn="r"/>
                      <a:r>
                        <a:rPr lang="en-US" sz="2200" b="1" dirty="0"/>
                        <a:t>TOTAL</a:t>
                      </a:r>
                    </a:p>
                  </a:txBody>
                  <a:tcPr anchor="ctr"/>
                </a:tc>
                <a:tc>
                  <a:txBody>
                    <a:bodyPr/>
                    <a:lstStyle/>
                    <a:p>
                      <a:pPr algn="ctr"/>
                      <a:r>
                        <a:rPr lang="en-US" sz="2200" b="1" dirty="0"/>
                        <a:t>$216,975</a:t>
                      </a:r>
                    </a:p>
                  </a:txBody>
                  <a:tcPr anchor="ctr"/>
                </a:tc>
                <a:tc>
                  <a:txBody>
                    <a:bodyPr/>
                    <a:lstStyle/>
                    <a:p>
                      <a:pPr algn="ctr"/>
                      <a:r>
                        <a:rPr lang="en-US" sz="2200" b="1" dirty="0"/>
                        <a:t>$624,686</a:t>
                      </a:r>
                    </a:p>
                  </a:txBody>
                  <a:tcPr anchor="ctr"/>
                </a:tc>
                <a:tc>
                  <a:txBody>
                    <a:bodyPr/>
                    <a:lstStyle/>
                    <a:p>
                      <a:pPr algn="ctr"/>
                      <a:r>
                        <a:rPr lang="en-US" sz="2200" b="1" dirty="0"/>
                        <a:t>$404,711</a:t>
                      </a:r>
                    </a:p>
                  </a:txBody>
                  <a:tcPr anchor="ctr"/>
                </a:tc>
                <a:extLst>
                  <a:ext uri="{0D108BD9-81ED-4DB2-BD59-A6C34878D82A}">
                    <a16:rowId xmlns:a16="http://schemas.microsoft.com/office/drawing/2014/main" val="714096359"/>
                  </a:ext>
                </a:extLst>
              </a:tr>
              <a:tr h="526741">
                <a:tc gridSpan="4">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r>
                        <a:rPr lang="en-US" sz="2200" dirty="0"/>
                        <a:t>Applied cost allocation to charges for service based on agenda items prepared by the Clerk’s Office</a:t>
                      </a:r>
                      <a:endParaRPr lang="en-US" sz="2200" dirty="0">
                        <a:highlight>
                          <a:srgbClr val="FFFF00"/>
                        </a:highlight>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409271672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E652D-C44D-07E4-C69C-62573D76259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CA1EF3F-1298-02DF-FD6D-7715F41D107F}"/>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6D9CE6-9B4F-0956-F699-09981CB8CC51}"/>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Planning</a:t>
            </a:r>
          </a:p>
        </p:txBody>
      </p:sp>
      <p:sp>
        <p:nvSpPr>
          <p:cNvPr id="3" name="Content Placeholder 2">
            <a:extLst>
              <a:ext uri="{FF2B5EF4-FFF2-40B4-BE49-F238E27FC236}">
                <a16:creationId xmlns:a16="http://schemas.microsoft.com/office/drawing/2014/main" id="{3FEBA3BE-229A-382A-E9D8-85A89274F770}"/>
              </a:ext>
            </a:extLst>
          </p:cNvPr>
          <p:cNvSpPr>
            <a:spLocks noGrp="1"/>
          </p:cNvSpPr>
          <p:nvPr>
            <p:ph idx="1"/>
          </p:nvPr>
        </p:nvSpPr>
        <p:spPr>
          <a:xfrm>
            <a:off x="838200" y="1483934"/>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FY24-25</a:t>
            </a:r>
          </a:p>
          <a:p>
            <a:pPr>
              <a:lnSpc>
                <a:spcPct val="100000"/>
              </a:lnSpc>
              <a:spcBef>
                <a:spcPts val="0"/>
              </a:spcBef>
              <a:spcAft>
                <a:spcPts val="1000"/>
              </a:spcAft>
            </a:pPr>
            <a:r>
              <a:rPr lang="en-US" sz="2400" b="1" dirty="0">
                <a:solidFill>
                  <a:srgbClr val="104862"/>
                </a:solidFill>
              </a:rPr>
              <a:t>Planning and Development (Carry Forward): </a:t>
            </a:r>
            <a:r>
              <a:rPr lang="en-US" sz="2400" dirty="0"/>
              <a:t>Comprehensive Plan Update | Anticipated Completion by December 2025</a:t>
            </a:r>
          </a:p>
          <a:p>
            <a:pPr>
              <a:lnSpc>
                <a:spcPct val="100000"/>
              </a:lnSpc>
              <a:spcBef>
                <a:spcPts val="0"/>
              </a:spcBef>
              <a:spcAft>
                <a:spcPts val="1000"/>
              </a:spcAft>
            </a:pPr>
            <a:endParaRPr lang="en-US" sz="2400" dirty="0"/>
          </a:p>
        </p:txBody>
      </p:sp>
    </p:spTree>
    <p:extLst>
      <p:ext uri="{BB962C8B-B14F-4D97-AF65-F5344CB8AC3E}">
        <p14:creationId xmlns:p14="http://schemas.microsoft.com/office/powerpoint/2010/main" val="63789371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A6B68-868D-B654-D226-972A3F8F684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B7C02AE-8160-0CA2-E453-9599D65BCCE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43980"/>
            <a:ext cx="10905066" cy="3770037"/>
          </a:xfrm>
          <a:prstGeom prst="rect">
            <a:avLst/>
          </a:prstGeom>
        </p:spPr>
      </p:pic>
    </p:spTree>
    <p:extLst>
      <p:ext uri="{BB962C8B-B14F-4D97-AF65-F5344CB8AC3E}">
        <p14:creationId xmlns:p14="http://schemas.microsoft.com/office/powerpoint/2010/main" val="420098761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FA0EA-DE4A-06F1-2917-6FAE0076A5B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EAFE526-FC98-96FF-389B-35116E865FA4}"/>
              </a:ext>
            </a:extLst>
          </p:cNvPr>
          <p:cNvSpPr>
            <a:spLocks noGrp="1"/>
          </p:cNvSpPr>
          <p:nvPr>
            <p:ph type="title"/>
          </p:nvPr>
        </p:nvSpPr>
        <p:spPr/>
        <p:txBody>
          <a:bodyPr/>
          <a:lstStyle/>
          <a:p>
            <a:r>
              <a:rPr lang="en-US" b="1" dirty="0">
                <a:solidFill>
                  <a:srgbClr val="104862"/>
                </a:solidFill>
              </a:rPr>
              <a:t>Police</a:t>
            </a:r>
          </a:p>
        </p:txBody>
      </p:sp>
      <p:graphicFrame>
        <p:nvGraphicFramePr>
          <p:cNvPr id="2" name="Content Placeholder 1">
            <a:extLst>
              <a:ext uri="{FF2B5EF4-FFF2-40B4-BE49-F238E27FC236}">
                <a16:creationId xmlns:a16="http://schemas.microsoft.com/office/drawing/2014/main" id="{2FF60F0F-7C3B-A107-852A-96C77F925BF0}"/>
              </a:ext>
            </a:extLst>
          </p:cNvPr>
          <p:cNvGraphicFramePr>
            <a:graphicFrameLocks noGrp="1"/>
          </p:cNvGraphicFramePr>
          <p:nvPr>
            <p:ph idx="1"/>
            <p:extLst>
              <p:ext uri="{D42A27DB-BD31-4B8C-83A1-F6EECF244321}">
                <p14:modId xmlns:p14="http://schemas.microsoft.com/office/powerpoint/2010/main" val="1295545853"/>
              </p:ext>
            </p:extLst>
          </p:nvPr>
        </p:nvGraphicFramePr>
        <p:xfrm>
          <a:off x="838200" y="1590675"/>
          <a:ext cx="10515600" cy="31699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rPr>
                        <a:t>Vision</a:t>
                      </a:r>
                    </a:p>
                  </a:txBody>
                  <a:tcPr anchor="ctr"/>
                </a:tc>
                <a:tc>
                  <a:txBody>
                    <a:bodyPr/>
                    <a:lstStyle/>
                    <a:p>
                      <a:pPr algn="ctr"/>
                      <a:r>
                        <a:rPr lang="en-US" sz="2800" b="1" dirty="0"/>
                        <a:t>Mission</a:t>
                      </a:r>
                      <a:endParaRPr lang="en-US" sz="2800" b="1" dirty="0">
                        <a:solidFill>
                          <a:srgbClr val="B78739"/>
                        </a:solidFill>
                      </a:endParaRPr>
                    </a:p>
                  </a:txBody>
                  <a:tcPr anchor="ctr"/>
                </a:tc>
                <a:extLst>
                  <a:ext uri="{0D108BD9-81ED-4DB2-BD59-A6C34878D82A}">
                    <a16:rowId xmlns:a16="http://schemas.microsoft.com/office/drawing/2014/main" val="2000895093"/>
                  </a:ext>
                </a:extLst>
              </a:tr>
              <a:tr h="344114">
                <a:tc>
                  <a:txBody>
                    <a:bodyPr/>
                    <a:lstStyle/>
                    <a:p>
                      <a:r>
                        <a:rPr lang="en-US" sz="2400" dirty="0"/>
                        <a:t>To build a safer Bartow through strong community partnerships, open communication, and practice policing – creating a city where trust, respect and collaboration between officers and residents are the foundation of public safety.</a:t>
                      </a:r>
                      <a:endParaRPr lang="en-US" sz="2200" b="1" dirty="0"/>
                    </a:p>
                  </a:txBody>
                  <a:tcPr anchor="ctr"/>
                </a:tc>
                <a:tc>
                  <a:txBody>
                    <a:bodyPr/>
                    <a:lstStyle/>
                    <a:p>
                      <a:r>
                        <a:rPr lang="en-US" sz="2400" dirty="0"/>
                        <a:t>In partnership with our community, our mission is to maintain order, prevent and investigate crime and improve the quality of life of the citizens we serve. </a:t>
                      </a:r>
                      <a:endParaRPr lang="en-US" sz="2200" b="0" dirty="0"/>
                    </a:p>
                  </a:txBody>
                  <a:tcPr anchor="ctr"/>
                </a:tc>
                <a:extLst>
                  <a:ext uri="{0D108BD9-81ED-4DB2-BD59-A6C34878D82A}">
                    <a16:rowId xmlns:a16="http://schemas.microsoft.com/office/drawing/2014/main" val="503865722"/>
                  </a:ext>
                </a:extLst>
              </a:tr>
            </a:tbl>
          </a:graphicData>
        </a:graphic>
      </p:graphicFrame>
    </p:spTree>
    <p:extLst>
      <p:ext uri="{BB962C8B-B14F-4D97-AF65-F5344CB8AC3E}">
        <p14:creationId xmlns:p14="http://schemas.microsoft.com/office/powerpoint/2010/main" val="240601536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AFDAD-CCA7-BB5B-81EF-AB024C62265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855179-7259-AE79-63A4-58F58F2B7DDF}"/>
              </a:ext>
            </a:extLst>
          </p:cNvPr>
          <p:cNvSpPr>
            <a:spLocks noGrp="1"/>
          </p:cNvSpPr>
          <p:nvPr>
            <p:ph type="title"/>
          </p:nvPr>
        </p:nvSpPr>
        <p:spPr/>
        <p:txBody>
          <a:bodyPr/>
          <a:lstStyle/>
          <a:p>
            <a:r>
              <a:rPr lang="en-US" b="1" dirty="0">
                <a:solidFill>
                  <a:srgbClr val="104862"/>
                </a:solidFill>
              </a:rPr>
              <a:t>Police</a:t>
            </a:r>
          </a:p>
        </p:txBody>
      </p:sp>
      <p:graphicFrame>
        <p:nvGraphicFramePr>
          <p:cNvPr id="2" name="Content Placeholder 1">
            <a:extLst>
              <a:ext uri="{FF2B5EF4-FFF2-40B4-BE49-F238E27FC236}">
                <a16:creationId xmlns:a16="http://schemas.microsoft.com/office/drawing/2014/main" id="{AD717817-CA83-40F0-026F-47DB8091F109}"/>
              </a:ext>
            </a:extLst>
          </p:cNvPr>
          <p:cNvGraphicFramePr>
            <a:graphicFrameLocks noGrp="1"/>
          </p:cNvGraphicFramePr>
          <p:nvPr>
            <p:ph idx="1"/>
            <p:extLst>
              <p:ext uri="{D42A27DB-BD31-4B8C-83A1-F6EECF244321}">
                <p14:modId xmlns:p14="http://schemas.microsoft.com/office/powerpoint/2010/main" val="2446881809"/>
              </p:ext>
            </p:extLst>
          </p:nvPr>
        </p:nvGraphicFramePr>
        <p:xfrm>
          <a:off x="838200" y="1590675"/>
          <a:ext cx="10515600" cy="454152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algn="l"/>
                      <a:r>
                        <a:rPr lang="en-US" sz="2200" b="1" dirty="0">
                          <a:solidFill>
                            <a:srgbClr val="B78739"/>
                          </a:solidFill>
                        </a:rPr>
                        <a:t>Department Goals</a:t>
                      </a:r>
                    </a:p>
                  </a:txBody>
                  <a:tcPr anchor="ctr">
                    <a:solidFill>
                      <a:schemeClr val="accent1">
                        <a:lumMod val="75000"/>
                      </a:schemeClr>
                    </a:solidFill>
                  </a:tcPr>
                </a:tc>
                <a:extLst>
                  <a:ext uri="{0D108BD9-81ED-4DB2-BD59-A6C34878D82A}">
                    <a16:rowId xmlns:a16="http://schemas.microsoft.com/office/drawing/2014/main" val="3141615551"/>
                  </a:ext>
                </a:extLst>
              </a:tr>
              <a:tr h="388824">
                <a:tc>
                  <a:txBody>
                    <a:bodyPr/>
                    <a:lstStyle/>
                    <a:p>
                      <a:pPr marL="342900" indent="-342900" algn="l">
                        <a:buFont typeface="Arial" panose="020B0604020202020204" pitchFamily="34" charset="0"/>
                        <a:buChar char="•"/>
                      </a:pPr>
                      <a:r>
                        <a:rPr lang="en-US" sz="2200" b="0" dirty="0">
                          <a:solidFill>
                            <a:srgbClr val="104862"/>
                          </a:solidFill>
                        </a:rPr>
                        <a:t>To provide a safe, secure environment for the citizen or and visitors to the City of Bartow, thereby, maintaining order and improving the City’s quality of life</a:t>
                      </a:r>
                    </a:p>
                    <a:p>
                      <a:pPr marL="342900" indent="-342900" algn="l">
                        <a:buFont typeface="Arial" panose="020B0604020202020204" pitchFamily="34" charset="0"/>
                        <a:buChar char="•"/>
                      </a:pPr>
                      <a:r>
                        <a:rPr lang="en-US" sz="2200" b="0" dirty="0">
                          <a:solidFill>
                            <a:srgbClr val="104862"/>
                          </a:solidFill>
                        </a:rPr>
                        <a:t>An overall reduction in crime through the use of criminal intelligence and shared information</a:t>
                      </a:r>
                    </a:p>
                    <a:p>
                      <a:pPr marL="342900" indent="-342900" algn="l">
                        <a:buFont typeface="Arial" panose="020B0604020202020204" pitchFamily="34" charset="0"/>
                        <a:buChar char="•"/>
                      </a:pPr>
                      <a:r>
                        <a:rPr lang="en-US" sz="2200" b="0" dirty="0">
                          <a:solidFill>
                            <a:srgbClr val="104862"/>
                          </a:solidFill>
                        </a:rPr>
                        <a:t>An overall reduction in crime through creative and innovative programs designed to educate and rehabilitate juvenile offenders</a:t>
                      </a:r>
                    </a:p>
                    <a:p>
                      <a:pPr marL="342900" indent="-342900" algn="l">
                        <a:buFont typeface="Arial" panose="020B0604020202020204" pitchFamily="34" charset="0"/>
                        <a:buChar char="•"/>
                      </a:pPr>
                      <a:r>
                        <a:rPr lang="en-US" sz="2200" b="0" dirty="0">
                          <a:solidFill>
                            <a:srgbClr val="104862"/>
                          </a:solidFill>
                        </a:rPr>
                        <a:t>Maintain agency’s accredited status through the various law enforcement accrediting bodies</a:t>
                      </a:r>
                    </a:p>
                    <a:p>
                      <a:pPr marL="342900" indent="-342900" algn="l">
                        <a:buFont typeface="Arial" panose="020B0604020202020204" pitchFamily="34" charset="0"/>
                        <a:buChar char="•"/>
                      </a:pPr>
                      <a:r>
                        <a:rPr lang="en-US" sz="2200" b="0" dirty="0">
                          <a:solidFill>
                            <a:srgbClr val="104862"/>
                          </a:solidFill>
                        </a:rPr>
                        <a:t>Build trust and legitimacy by increasing partnerships and citizen engagement through enhanced communication and participation with all stakeholders</a:t>
                      </a:r>
                    </a:p>
                    <a:p>
                      <a:pPr marL="342900" indent="-342900" algn="l">
                        <a:buFont typeface="Arial" panose="020B0604020202020204" pitchFamily="34" charset="0"/>
                        <a:buChar char="•"/>
                      </a:pPr>
                      <a:r>
                        <a:rPr lang="en-US" sz="2200" b="0" dirty="0">
                          <a:solidFill>
                            <a:srgbClr val="104862"/>
                          </a:solidFill>
                        </a:rPr>
                        <a:t>Enhanced local, state and federal partnerships to better provide services to our citizens</a:t>
                      </a:r>
                    </a:p>
                  </a:txBody>
                  <a:tcPr anchor="ctr">
                    <a:solidFill>
                      <a:srgbClr val="E7EAED"/>
                    </a:solidFill>
                  </a:tcPr>
                </a:tc>
                <a:extLst>
                  <a:ext uri="{0D108BD9-81ED-4DB2-BD59-A6C34878D82A}">
                    <a16:rowId xmlns:a16="http://schemas.microsoft.com/office/drawing/2014/main" val="2292771504"/>
                  </a:ext>
                </a:extLst>
              </a:tr>
            </a:tbl>
          </a:graphicData>
        </a:graphic>
      </p:graphicFrame>
    </p:spTree>
    <p:extLst>
      <p:ext uri="{BB962C8B-B14F-4D97-AF65-F5344CB8AC3E}">
        <p14:creationId xmlns:p14="http://schemas.microsoft.com/office/powerpoint/2010/main" val="273760461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C13F2-E899-2322-1700-390F156202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B8E10F6-7672-68CE-B531-366F977A4881}"/>
              </a:ext>
            </a:extLst>
          </p:cNvPr>
          <p:cNvSpPr>
            <a:spLocks noGrp="1"/>
          </p:cNvSpPr>
          <p:nvPr>
            <p:ph type="title"/>
          </p:nvPr>
        </p:nvSpPr>
        <p:spPr/>
        <p:txBody>
          <a:bodyPr/>
          <a:lstStyle/>
          <a:p>
            <a:r>
              <a:rPr lang="en-US" b="1" dirty="0">
                <a:solidFill>
                  <a:srgbClr val="104862"/>
                </a:solidFill>
              </a:rPr>
              <a:t>Police</a:t>
            </a:r>
          </a:p>
        </p:txBody>
      </p:sp>
      <p:graphicFrame>
        <p:nvGraphicFramePr>
          <p:cNvPr id="2" name="Content Placeholder 1">
            <a:extLst>
              <a:ext uri="{FF2B5EF4-FFF2-40B4-BE49-F238E27FC236}">
                <a16:creationId xmlns:a16="http://schemas.microsoft.com/office/drawing/2014/main" id="{443AE617-7299-0002-FB5D-34E3B1BFAF41}"/>
              </a:ext>
            </a:extLst>
          </p:cNvPr>
          <p:cNvGraphicFramePr>
            <a:graphicFrameLocks noGrp="1"/>
          </p:cNvGraphicFramePr>
          <p:nvPr>
            <p:ph idx="1"/>
            <p:extLst>
              <p:ext uri="{D42A27DB-BD31-4B8C-83A1-F6EECF244321}">
                <p14:modId xmlns:p14="http://schemas.microsoft.com/office/powerpoint/2010/main" val="3256593206"/>
              </p:ext>
            </p:extLst>
          </p:nvPr>
        </p:nvGraphicFramePr>
        <p:xfrm>
          <a:off x="838200" y="1590675"/>
          <a:ext cx="10515600" cy="417576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rPr>
                        <a:t>Summary of Services</a:t>
                      </a:r>
                      <a:endParaRPr lang="en-US" sz="22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r>
                        <a:rPr lang="en-US" sz="2000" dirty="0"/>
                        <a:t>The Bartow Police Department is a full-service law enforcement agency, providing law enforcement related services to the citizens and visitors of Bartow. </a:t>
                      </a:r>
                    </a:p>
                    <a:p>
                      <a:r>
                        <a:rPr lang="en-US" sz="2000" dirty="0"/>
                        <a:t>The department currently has an authorized strength of 49 sworn members and 25 civilian members. </a:t>
                      </a:r>
                    </a:p>
                    <a:p>
                      <a:endParaRPr lang="en-US" sz="2000" dirty="0"/>
                    </a:p>
                    <a:p>
                      <a:r>
                        <a:rPr lang="en-US" sz="2000" dirty="0"/>
                        <a:t>The department is primarily divided into two divisions: </a:t>
                      </a:r>
                    </a:p>
                    <a:p>
                      <a:pPr marL="342900" indent="-342900">
                        <a:buFont typeface="Arial" panose="020B0604020202020204" pitchFamily="34" charset="0"/>
                        <a:buChar char="•"/>
                      </a:pPr>
                      <a:r>
                        <a:rPr lang="en-US" sz="2000" b="1" dirty="0"/>
                        <a:t>The Law Enforcement Division consists of:</a:t>
                      </a:r>
                      <a:r>
                        <a:rPr lang="en-US" sz="2000" dirty="0"/>
                        <a:t> Uniformed Patrol, Support Services (Recruitment, Training, Traffic Enforcement, Community Services Team, Crime Analysis, Tactical Team, Explorers &amp; Volunteers), Honor Guard, K-9 Units and the Reserve Officer Program</a:t>
                      </a:r>
                    </a:p>
                    <a:p>
                      <a:pPr marL="342900" indent="-342900">
                        <a:buFont typeface="Arial" panose="020B0604020202020204" pitchFamily="34" charset="0"/>
                        <a:buChar char="•"/>
                      </a:pPr>
                      <a:r>
                        <a:rPr lang="en-US" sz="2000" b="1" dirty="0"/>
                        <a:t>The Support Operations Division consists of:</a:t>
                      </a:r>
                      <a:r>
                        <a:rPr lang="en-US" sz="2000" dirty="0"/>
                        <a:t> Criminal Investigations Section, Records Section, Emergency Communications, Facilities and Crime Scene and Property &amp; Evidence</a:t>
                      </a:r>
                      <a:endParaRPr lang="en-US" sz="2200" b="0" dirty="0"/>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371222199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496A9A-E412-84B4-67F5-F84864D8516E}"/>
            </a:ext>
          </a:extLst>
        </p:cNvPr>
        <p:cNvGrpSpPr/>
        <p:nvPr/>
      </p:nvGrpSpPr>
      <p:grpSpPr>
        <a:xfrm>
          <a:off x="0" y="0"/>
          <a:ext cx="0" cy="0"/>
          <a:chOff x="0" y="0"/>
          <a:chExt cx="0" cy="0"/>
        </a:xfrm>
      </p:grpSpPr>
      <p:sp useBgFill="1">
        <p:nvSpPr>
          <p:cNvPr id="3093" name="Rectangle 3092">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BBE758-4EC8-CBBD-C23E-F11FB074D1AF}"/>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b="1" dirty="0">
                <a:solidFill>
                  <a:srgbClr val="104862"/>
                </a:solidFill>
                <a:latin typeface="+mj-lt"/>
                <a:cs typeface="+mj-cs"/>
              </a:rPr>
              <a:t>Key Performance Measures Police</a:t>
            </a:r>
          </a:p>
        </p:txBody>
      </p:sp>
      <p:sp>
        <p:nvSpPr>
          <p:cNvPr id="3095" name="Rectangle 3094">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7" name="Rectangle 309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747E2D3-6AEC-CA81-36DA-0121A87477E9}"/>
              </a:ext>
            </a:extLst>
          </p:cNvPr>
          <p:cNvSpPr txBox="1"/>
          <p:nvPr/>
        </p:nvSpPr>
        <p:spPr>
          <a:xfrm>
            <a:off x="623540" y="1889612"/>
            <a:ext cx="4530898" cy="3639450"/>
          </a:xfrm>
          <a:prstGeom prst="rect">
            <a:avLst/>
          </a:prstGeom>
        </p:spPr>
        <p:txBody>
          <a:bodyPr vert="horz" lIns="91440" tIns="45720" rIns="91440" bIns="45720" rtlCol="0" anchor="ctr">
            <a:normAutofit/>
          </a:bodyPr>
          <a:lstStyle/>
          <a:p>
            <a:pPr>
              <a:lnSpc>
                <a:spcPct val="90000"/>
              </a:lnSpc>
              <a:spcAft>
                <a:spcPts val="600"/>
              </a:spcAft>
            </a:pPr>
            <a:r>
              <a:rPr lang="en-US" sz="2800" b="1" dirty="0">
                <a:solidFill>
                  <a:srgbClr val="104862"/>
                </a:solidFill>
              </a:rPr>
              <a:t>Traffic Citations</a:t>
            </a:r>
          </a:p>
          <a:p>
            <a:pPr indent="-228600">
              <a:lnSpc>
                <a:spcPct val="90000"/>
              </a:lnSpc>
              <a:spcAft>
                <a:spcPts val="600"/>
              </a:spcAft>
              <a:buFont typeface="Arial" panose="020B0604020202020204" pitchFamily="34" charset="0"/>
              <a:buChar char="•"/>
            </a:pPr>
            <a:endParaRPr lang="en-US" sz="2000" b="1" dirty="0"/>
          </a:p>
          <a:p>
            <a:pPr>
              <a:lnSpc>
                <a:spcPct val="90000"/>
              </a:lnSpc>
              <a:spcAft>
                <a:spcPts val="600"/>
              </a:spcAft>
            </a:pPr>
            <a:r>
              <a:rPr lang="en-US" sz="2400" dirty="0"/>
              <a:t>There have been 1,607 traffic citations issued in 2025 year to date.  There were a total of 2,486 citations issued in 2024.</a:t>
            </a:r>
            <a:endParaRPr lang="en-US" sz="2400" u="sng" dirty="0"/>
          </a:p>
          <a:p>
            <a:pPr>
              <a:lnSpc>
                <a:spcPct val="90000"/>
              </a:lnSpc>
              <a:spcAft>
                <a:spcPts val="600"/>
              </a:spcAft>
            </a:pPr>
            <a:endParaRPr lang="en-US" sz="2000" dirty="0"/>
          </a:p>
        </p:txBody>
      </p:sp>
      <p:pic>
        <p:nvPicPr>
          <p:cNvPr id="3074" name="Picture 2">
            <a:extLst>
              <a:ext uri="{FF2B5EF4-FFF2-40B4-BE49-F238E27FC236}">
                <a16:creationId xmlns:a16="http://schemas.microsoft.com/office/drawing/2014/main" id="{38A1B639-7A52-63EC-D49D-0381F118E4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78" t="2369" r="11269" b="1189"/>
          <a:stretch>
            <a:fillRect/>
          </a:stretch>
        </p:blipFill>
        <p:spPr bwMode="auto">
          <a:xfrm>
            <a:off x="5529979" y="2339163"/>
            <a:ext cx="5671776" cy="39446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9" name="Rectangle 309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578956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3CFF3-ED77-1601-2603-A0A9DAF1FB3B}"/>
              </a:ext>
            </a:extLst>
          </p:cNvPr>
          <p:cNvSpPr>
            <a:spLocks noGrp="1"/>
          </p:cNvSpPr>
          <p:nvPr>
            <p:ph type="title"/>
          </p:nvPr>
        </p:nvSpPr>
        <p:spPr/>
        <p:txBody>
          <a:bodyPr/>
          <a:lstStyle/>
          <a:p>
            <a:r>
              <a:rPr lang="en-US" b="1" dirty="0">
                <a:solidFill>
                  <a:srgbClr val="104862"/>
                </a:solidFill>
              </a:rPr>
              <a:t>Patrol Officer Essential Tasks</a:t>
            </a:r>
          </a:p>
        </p:txBody>
      </p:sp>
      <p:graphicFrame>
        <p:nvGraphicFramePr>
          <p:cNvPr id="6" name="Content Placeholder 5">
            <a:extLst>
              <a:ext uri="{FF2B5EF4-FFF2-40B4-BE49-F238E27FC236}">
                <a16:creationId xmlns:a16="http://schemas.microsoft.com/office/drawing/2014/main" id="{76F63E31-D305-1122-D22F-143E0F6F3448}"/>
              </a:ext>
            </a:extLst>
          </p:cNvPr>
          <p:cNvGraphicFramePr>
            <a:graphicFrameLocks noGrp="1"/>
          </p:cNvGraphicFramePr>
          <p:nvPr>
            <p:ph idx="1"/>
            <p:extLst>
              <p:ext uri="{D42A27DB-BD31-4B8C-83A1-F6EECF244321}">
                <p14:modId xmlns:p14="http://schemas.microsoft.com/office/powerpoint/2010/main" val="3175472475"/>
              </p:ext>
            </p:extLst>
          </p:nvPr>
        </p:nvGraphicFramePr>
        <p:xfrm>
          <a:off x="838200" y="1611940"/>
          <a:ext cx="10515600" cy="4586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030127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3B242-B553-69BF-6689-5DA5B5DC64C1}"/>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100" b="1" kern="1200">
                <a:solidFill>
                  <a:schemeClr val="tx1"/>
                </a:solidFill>
                <a:latin typeface="+mj-lt"/>
                <a:ea typeface="+mj-ea"/>
                <a:cs typeface="+mj-cs"/>
              </a:rPr>
              <a:t>Key Performance Measures – Police</a:t>
            </a:r>
          </a:p>
        </p:txBody>
      </p:sp>
      <p:sp>
        <p:nvSpPr>
          <p:cNvPr id="1033" name="Rectangle 103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5AAD3602-6007-423A-382E-2A5CC2CDBBC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240"/>
          <a:stretch>
            <a:fillRect/>
          </a:stretch>
        </p:blipFill>
        <p:spPr bwMode="auto">
          <a:xfrm>
            <a:off x="487560" y="1597445"/>
            <a:ext cx="7608304" cy="43257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103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FCBDED0-9862-937D-197F-9E9EFD14EE2D}"/>
              </a:ext>
            </a:extLst>
          </p:cNvPr>
          <p:cNvSpPr txBox="1"/>
          <p:nvPr/>
        </p:nvSpPr>
        <p:spPr>
          <a:xfrm>
            <a:off x="487560" y="934762"/>
            <a:ext cx="7050795" cy="461665"/>
          </a:xfrm>
          <a:prstGeom prst="rect">
            <a:avLst/>
          </a:prstGeom>
          <a:noFill/>
        </p:spPr>
        <p:txBody>
          <a:bodyPr wrap="square" rtlCol="0">
            <a:spAutoFit/>
          </a:bodyPr>
          <a:lstStyle/>
          <a:p>
            <a:r>
              <a:rPr lang="en-US" sz="2400" b="1" dirty="0">
                <a:solidFill>
                  <a:srgbClr val="104862"/>
                </a:solidFill>
              </a:rPr>
              <a:t>Sample Police Officer Daily Activities</a:t>
            </a:r>
          </a:p>
        </p:txBody>
      </p:sp>
    </p:spTree>
    <p:extLst>
      <p:ext uri="{BB962C8B-B14F-4D97-AF65-F5344CB8AC3E}">
        <p14:creationId xmlns:p14="http://schemas.microsoft.com/office/powerpoint/2010/main" val="4091398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A23E1-D413-5373-A355-A25D82C5F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08D3D7-A96F-25D9-639A-F41E3E55B835}"/>
              </a:ext>
            </a:extLst>
          </p:cNvPr>
          <p:cNvSpPr>
            <a:spLocks noGrp="1"/>
          </p:cNvSpPr>
          <p:nvPr>
            <p:ph type="ctrTitle"/>
          </p:nvPr>
        </p:nvSpPr>
        <p:spPr>
          <a:xfrm>
            <a:off x="215223" y="467833"/>
            <a:ext cx="5239280" cy="2062716"/>
          </a:xfrm>
        </p:spPr>
        <p:txBody>
          <a:bodyPr>
            <a:normAutofit fontScale="90000"/>
          </a:bodyPr>
          <a:lstStyle/>
          <a:p>
            <a:r>
              <a:rPr lang="en-US" sz="5300" dirty="0">
                <a:solidFill>
                  <a:srgbClr val="275791"/>
                </a:solidFill>
              </a:rPr>
              <a:t>Proposed Budget Overview</a:t>
            </a:r>
            <a:br>
              <a:rPr lang="en-US" sz="4000" dirty="0">
                <a:solidFill>
                  <a:srgbClr val="275791"/>
                </a:solidFill>
              </a:rPr>
            </a:br>
            <a:r>
              <a:rPr lang="en-US" sz="3100" b="0" dirty="0">
                <a:solidFill>
                  <a:srgbClr val="B78739"/>
                </a:solidFill>
              </a:rPr>
              <a:t>Fiscal Year 2025-2026</a:t>
            </a:r>
          </a:p>
        </p:txBody>
      </p:sp>
    </p:spTree>
    <p:extLst>
      <p:ext uri="{BB962C8B-B14F-4D97-AF65-F5344CB8AC3E}">
        <p14:creationId xmlns:p14="http://schemas.microsoft.com/office/powerpoint/2010/main" val="12221271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63644BFD-D22E-4019-B666-387DA51AE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5" name="Group 4104">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7956356" y="1890469"/>
            <a:ext cx="5860051" cy="2079143"/>
            <a:chOff x="6081624" y="1998368"/>
            <a:chExt cx="5613457" cy="782175"/>
          </a:xfrm>
          <a:solidFill>
            <a:schemeClr val="accent4"/>
          </a:solidFill>
        </p:grpSpPr>
        <p:sp>
          <p:nvSpPr>
            <p:cNvPr id="4106" name="Rectangle 4105">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09" name="Rectangle 4108">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Chart 1">
            <a:extLst>
              <a:ext uri="{FF2B5EF4-FFF2-40B4-BE49-F238E27FC236}">
                <a16:creationId xmlns:a16="http://schemas.microsoft.com/office/drawing/2014/main" id="{C68EC324-B829-FBA0-0B9F-C8197A2680E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32" t="16588" r="1572" b="4363"/>
          <a:stretch>
            <a:fillRect/>
          </a:stretch>
        </p:blipFill>
        <p:spPr bwMode="auto">
          <a:xfrm>
            <a:off x="979714" y="704766"/>
            <a:ext cx="10319657" cy="52606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0CD0F111-4A93-F5C0-0857-24532EBEA31E}"/>
              </a:ext>
            </a:extLst>
          </p:cNvPr>
          <p:cNvSpPr>
            <a:spLocks noGrp="1"/>
          </p:cNvSpPr>
          <p:nvPr>
            <p:ph type="title"/>
          </p:nvPr>
        </p:nvSpPr>
        <p:spPr>
          <a:xfrm>
            <a:off x="587829" y="-130632"/>
            <a:ext cx="10066122" cy="1298448"/>
          </a:xfrm>
        </p:spPr>
        <p:txBody>
          <a:bodyPr vert="horz" lIns="91440" tIns="45720" rIns="91440" bIns="45720" rtlCol="0" anchor="b">
            <a:normAutofit/>
          </a:bodyPr>
          <a:lstStyle/>
          <a:p>
            <a:r>
              <a:rPr lang="en-US" sz="4800" b="1" dirty="0">
                <a:solidFill>
                  <a:srgbClr val="104862"/>
                </a:solidFill>
                <a:latin typeface="+mj-lt"/>
                <a:cs typeface="+mj-cs"/>
              </a:rPr>
              <a:t>Key Performance Measures Police</a:t>
            </a:r>
          </a:p>
        </p:txBody>
      </p:sp>
      <p:sp>
        <p:nvSpPr>
          <p:cNvPr id="5" name="TextBox 4">
            <a:extLst>
              <a:ext uri="{FF2B5EF4-FFF2-40B4-BE49-F238E27FC236}">
                <a16:creationId xmlns:a16="http://schemas.microsoft.com/office/drawing/2014/main" id="{BB634852-C406-D86C-FC7A-28AF8C4B2B42}"/>
              </a:ext>
            </a:extLst>
          </p:cNvPr>
          <p:cNvSpPr txBox="1"/>
          <p:nvPr/>
        </p:nvSpPr>
        <p:spPr>
          <a:xfrm>
            <a:off x="1643769" y="4970456"/>
            <a:ext cx="10164203" cy="994916"/>
          </a:xfrm>
          <a:prstGeom prst="rect">
            <a:avLst/>
          </a:prstGeom>
        </p:spPr>
        <p:txBody>
          <a:bodyPr vert="horz" lIns="91440" tIns="45720" rIns="91440" bIns="45720" rtlCol="0" anchor="ctr">
            <a:normAutofit/>
          </a:bodyPr>
          <a:lstStyle/>
          <a:p>
            <a:pPr>
              <a:lnSpc>
                <a:spcPct val="90000"/>
              </a:lnSpc>
              <a:spcAft>
                <a:spcPts val="600"/>
              </a:spcAft>
            </a:pPr>
            <a:endParaRPr lang="en-US" sz="2000" b="1" dirty="0"/>
          </a:p>
          <a:p>
            <a:pPr>
              <a:lnSpc>
                <a:spcPct val="90000"/>
              </a:lnSpc>
              <a:spcAft>
                <a:spcPts val="600"/>
              </a:spcAft>
            </a:pPr>
            <a:r>
              <a:rPr lang="en-US" sz="2400" b="1" dirty="0"/>
              <a:t>Community Contacts by Officers – Park, Walk and Talk Initiative</a:t>
            </a:r>
            <a:endParaRPr lang="en-US" sz="2400" b="1" u="sng" dirty="0"/>
          </a:p>
          <a:p>
            <a:pPr>
              <a:lnSpc>
                <a:spcPct val="90000"/>
              </a:lnSpc>
              <a:spcAft>
                <a:spcPts val="600"/>
              </a:spcAft>
            </a:pPr>
            <a:endParaRPr lang="en-US" sz="2000" dirty="0"/>
          </a:p>
        </p:txBody>
      </p:sp>
    </p:spTree>
    <p:extLst>
      <p:ext uri="{BB962C8B-B14F-4D97-AF65-F5344CB8AC3E}">
        <p14:creationId xmlns:p14="http://schemas.microsoft.com/office/powerpoint/2010/main" val="23281819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690AB-2430-60FE-8051-C5C3260C4D8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8C7C5EC-CF01-D71D-B6C8-BC0126806359}"/>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063DC5C3-A323-238A-FF0D-DB55B9ECBD61}"/>
              </a:ext>
            </a:extLst>
          </p:cNvPr>
          <p:cNvGraphicFramePr>
            <a:graphicFrameLocks noGrp="1"/>
          </p:cNvGraphicFramePr>
          <p:nvPr>
            <p:ph idx="1"/>
            <p:extLst>
              <p:ext uri="{D42A27DB-BD31-4B8C-83A1-F6EECF244321}">
                <p14:modId xmlns:p14="http://schemas.microsoft.com/office/powerpoint/2010/main" val="1529555188"/>
              </p:ext>
            </p:extLst>
          </p:nvPr>
        </p:nvGraphicFramePr>
        <p:xfrm>
          <a:off x="457200" y="242141"/>
          <a:ext cx="11277600" cy="5829911"/>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491508">
                <a:tc gridSpan="2">
                  <a:txBody>
                    <a:bodyPr/>
                    <a:lstStyle/>
                    <a:p>
                      <a:r>
                        <a:rPr lang="en-US" sz="2800" b="1" dirty="0"/>
                        <a:t>Department: </a:t>
                      </a:r>
                      <a:r>
                        <a:rPr lang="en-US" sz="2800" b="1" dirty="0">
                          <a:solidFill>
                            <a:srgbClr val="B78739"/>
                          </a:solidFill>
                        </a:rPr>
                        <a:t>Police</a:t>
                      </a:r>
                    </a:p>
                  </a:txBody>
                  <a:tcPr anchor="ctr"/>
                </a:tc>
                <a:tc hMerge="1">
                  <a:txBody>
                    <a:bodyPr/>
                    <a:lstStyle/>
                    <a:p>
                      <a:endParaRPr dirty="0"/>
                    </a:p>
                  </a:txBody>
                  <a:tcPr/>
                </a:tc>
                <a:tc gridSpan="2">
                  <a:txBody>
                    <a:bodyPr/>
                    <a:lstStyle/>
                    <a:p>
                      <a:r>
                        <a:rPr lang="en-US" sz="2800" b="1" dirty="0"/>
                        <a:t>Division: </a:t>
                      </a:r>
                      <a:r>
                        <a:rPr lang="en-US" sz="2800" b="1" dirty="0">
                          <a:solidFill>
                            <a:srgbClr val="B78739"/>
                          </a:solidFill>
                        </a:rPr>
                        <a:t>N/A</a:t>
                      </a:r>
                    </a:p>
                  </a:txBody>
                  <a:tcPr anchor="ctr"/>
                </a:tc>
                <a:tc hMerge="1">
                  <a:txBody>
                    <a:bodyPr/>
                    <a:lstStyle/>
                    <a:p>
                      <a:endParaRPr dirty="0"/>
                    </a:p>
                  </a:txBody>
                  <a:tcPr/>
                </a:tc>
                <a:extLst>
                  <a:ext uri="{0D108BD9-81ED-4DB2-BD59-A6C34878D82A}">
                    <a16:rowId xmlns:a16="http://schemas.microsoft.com/office/drawing/2014/main" val="2000895093"/>
                  </a:ext>
                </a:extLst>
              </a:tr>
              <a:tr h="379269">
                <a:tc>
                  <a:txBody>
                    <a:bodyPr/>
                    <a:lstStyle/>
                    <a:p>
                      <a:r>
                        <a:rPr lang="en-US" sz="2200" b="1" dirty="0"/>
                        <a:t>Funding Source(s)</a:t>
                      </a:r>
                    </a:p>
                  </a:txBody>
                  <a:tcPr anchor="ctr"/>
                </a:tc>
                <a:tc>
                  <a:txBody>
                    <a:bodyPr/>
                    <a:lstStyle/>
                    <a:p>
                      <a:r>
                        <a:rPr lang="en-US" sz="2200" b="1" dirty="0"/>
                        <a:t>General Fund</a:t>
                      </a:r>
                    </a:p>
                  </a:txBody>
                  <a:tcPr anchor="ctr"/>
                </a:tc>
                <a:tc>
                  <a:txBody>
                    <a:bodyPr/>
                    <a:lstStyle/>
                    <a:p>
                      <a:r>
                        <a:rPr lang="en-US" sz="2200" b="1" dirty="0"/>
                        <a:t># of FTEs: 75 Total</a:t>
                      </a:r>
                    </a:p>
                  </a:txBody>
                  <a:tcPr anchor="ctr"/>
                </a:tc>
                <a:tc>
                  <a:txBody>
                    <a:bodyPr/>
                    <a:lstStyle/>
                    <a:p>
                      <a:r>
                        <a:rPr lang="en-US" sz="2200" b="1" dirty="0"/>
                        <a:t>74 Full Time</a:t>
                      </a:r>
                    </a:p>
                    <a:p>
                      <a:r>
                        <a:rPr lang="en-US" sz="2200" b="1" dirty="0"/>
                        <a:t>1 Part Time</a:t>
                      </a:r>
                    </a:p>
                  </a:txBody>
                  <a:tcPr anchor="ctr"/>
                </a:tc>
                <a:extLst>
                  <a:ext uri="{0D108BD9-81ED-4DB2-BD59-A6C34878D82A}">
                    <a16:rowId xmlns:a16="http://schemas.microsoft.com/office/drawing/2014/main" val="503865722"/>
                  </a:ext>
                </a:extLst>
              </a:tr>
              <a:tr h="402194">
                <a:tc gridSpan="4">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443307">
                <a:tc>
                  <a:txBody>
                    <a:bodyPr/>
                    <a:lstStyle/>
                    <a:p>
                      <a:endParaRPr lang="en-US" sz="2200" b="1" dirty="0"/>
                    </a:p>
                  </a:txBody>
                  <a:tcPr anchor="ctr"/>
                </a:tc>
                <a:tc>
                  <a:txBody>
                    <a:bodyPr/>
                    <a:lstStyle/>
                    <a:p>
                      <a:pPr algn="ctr"/>
                      <a:r>
                        <a:rPr lang="en-US" sz="2200" b="1" dirty="0">
                          <a:solidFill>
                            <a:srgbClr val="104862"/>
                          </a:solidFill>
                        </a:rPr>
                        <a:t>FY 2024-2025</a:t>
                      </a:r>
                    </a:p>
                  </a:txBody>
                  <a:tcPr anchor="ctr"/>
                </a:tc>
                <a:tc>
                  <a:txBody>
                    <a:bodyPr/>
                    <a:lstStyle/>
                    <a:p>
                      <a:pPr algn="ctr"/>
                      <a:r>
                        <a:rPr lang="en-US" sz="2200" b="1" dirty="0">
                          <a:solidFill>
                            <a:srgbClr val="104862"/>
                          </a:solidFill>
                        </a:rPr>
                        <a:t>FY 2025-2026</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435935">
                <a:tc>
                  <a:txBody>
                    <a:bodyPr/>
                    <a:lstStyle/>
                    <a:p>
                      <a:pPr algn="r"/>
                      <a:r>
                        <a:rPr lang="en-US" sz="2200" b="1" dirty="0"/>
                        <a:t>Personnel</a:t>
                      </a:r>
                    </a:p>
                  </a:txBody>
                  <a:tcPr anchor="ctr"/>
                </a:tc>
                <a:tc>
                  <a:txBody>
                    <a:bodyPr/>
                    <a:lstStyle/>
                    <a:p>
                      <a:pPr algn="ctr"/>
                      <a:r>
                        <a:rPr lang="en-US" sz="2200" b="1" dirty="0"/>
                        <a:t>$6,689,741</a:t>
                      </a:r>
                    </a:p>
                  </a:txBody>
                  <a:tcPr anchor="ctr"/>
                </a:tc>
                <a:tc>
                  <a:txBody>
                    <a:bodyPr/>
                    <a:lstStyle/>
                    <a:p>
                      <a:pPr algn="ctr"/>
                      <a:r>
                        <a:rPr lang="en-US" sz="2200" b="1" dirty="0"/>
                        <a:t>$8,340,856</a:t>
                      </a:r>
                    </a:p>
                  </a:txBody>
                  <a:tcPr anchor="ctr"/>
                </a:tc>
                <a:tc>
                  <a:txBody>
                    <a:bodyPr/>
                    <a:lstStyle/>
                    <a:p>
                      <a:pPr algn="ctr"/>
                      <a:r>
                        <a:rPr lang="en-US" sz="2200" b="1" dirty="0"/>
                        <a:t>$1,651,115</a:t>
                      </a:r>
                    </a:p>
                  </a:txBody>
                  <a:tcPr anchor="ctr"/>
                </a:tc>
                <a:extLst>
                  <a:ext uri="{0D108BD9-81ED-4DB2-BD59-A6C34878D82A}">
                    <a16:rowId xmlns:a16="http://schemas.microsoft.com/office/drawing/2014/main" val="673936123"/>
                  </a:ext>
                </a:extLst>
              </a:tr>
              <a:tr h="435935">
                <a:tc>
                  <a:txBody>
                    <a:bodyPr/>
                    <a:lstStyle/>
                    <a:p>
                      <a:pPr algn="r"/>
                      <a:r>
                        <a:rPr lang="en-US" sz="2200" b="1" dirty="0"/>
                        <a:t>Operating</a:t>
                      </a:r>
                    </a:p>
                  </a:txBody>
                  <a:tcPr anchor="ctr"/>
                </a:tc>
                <a:tc>
                  <a:txBody>
                    <a:bodyPr/>
                    <a:lstStyle/>
                    <a:p>
                      <a:pPr algn="ctr"/>
                      <a:r>
                        <a:rPr lang="en-US" sz="2200" b="1" dirty="0"/>
                        <a:t>$972,960</a:t>
                      </a:r>
                    </a:p>
                  </a:txBody>
                  <a:tcPr anchor="ctr"/>
                </a:tc>
                <a:tc>
                  <a:txBody>
                    <a:bodyPr/>
                    <a:lstStyle/>
                    <a:p>
                      <a:pPr algn="ctr"/>
                      <a:r>
                        <a:rPr lang="en-US" sz="2200" b="1" dirty="0"/>
                        <a:t>$1,276,414</a:t>
                      </a:r>
                    </a:p>
                  </a:txBody>
                  <a:tcPr anchor="ctr"/>
                </a:tc>
                <a:tc>
                  <a:txBody>
                    <a:bodyPr/>
                    <a:lstStyle/>
                    <a:p>
                      <a:pPr algn="ctr"/>
                      <a:r>
                        <a:rPr lang="en-US" sz="2200" b="1" dirty="0"/>
                        <a:t>$303,454</a:t>
                      </a:r>
                    </a:p>
                  </a:txBody>
                  <a:tcPr anchor="ctr"/>
                </a:tc>
                <a:extLst>
                  <a:ext uri="{0D108BD9-81ED-4DB2-BD59-A6C34878D82A}">
                    <a16:rowId xmlns:a16="http://schemas.microsoft.com/office/drawing/2014/main" val="2756149601"/>
                  </a:ext>
                </a:extLst>
              </a:tr>
              <a:tr h="446567">
                <a:tc>
                  <a:txBody>
                    <a:bodyPr/>
                    <a:lstStyle/>
                    <a:p>
                      <a:pPr algn="r"/>
                      <a:r>
                        <a:rPr lang="en-US" sz="2200" b="1" dirty="0"/>
                        <a:t>Capital</a:t>
                      </a:r>
                    </a:p>
                  </a:txBody>
                  <a:tcPr anchor="ctr"/>
                </a:tc>
                <a:tc>
                  <a:txBody>
                    <a:bodyPr/>
                    <a:lstStyle/>
                    <a:p>
                      <a:pPr algn="ctr"/>
                      <a:r>
                        <a:rPr lang="en-US" sz="2200" b="1" dirty="0"/>
                        <a:t>$668,739</a:t>
                      </a:r>
                    </a:p>
                  </a:txBody>
                  <a:tcPr anchor="ctr"/>
                </a:tc>
                <a:tc>
                  <a:txBody>
                    <a:bodyPr/>
                    <a:lstStyle/>
                    <a:p>
                      <a:pPr algn="ctr"/>
                      <a:r>
                        <a:rPr lang="en-US" sz="2200" b="1" dirty="0"/>
                        <a:t>$956,448</a:t>
                      </a:r>
                    </a:p>
                  </a:txBody>
                  <a:tcPr anchor="ctr"/>
                </a:tc>
                <a:tc>
                  <a:txBody>
                    <a:bodyPr/>
                    <a:lstStyle/>
                    <a:p>
                      <a:pPr algn="ctr"/>
                      <a:r>
                        <a:rPr lang="en-US" sz="2200" b="1" dirty="0"/>
                        <a:t>$287,709</a:t>
                      </a:r>
                    </a:p>
                  </a:txBody>
                  <a:tcPr anchor="ctr"/>
                </a:tc>
                <a:extLst>
                  <a:ext uri="{0D108BD9-81ED-4DB2-BD59-A6C34878D82A}">
                    <a16:rowId xmlns:a16="http://schemas.microsoft.com/office/drawing/2014/main" val="317650478"/>
                  </a:ext>
                </a:extLst>
              </a:tr>
              <a:tr h="425302">
                <a:tc>
                  <a:txBody>
                    <a:bodyPr/>
                    <a:lstStyle/>
                    <a:p>
                      <a:pPr algn="r"/>
                      <a:r>
                        <a:rPr lang="en-US" sz="2200" b="1" dirty="0"/>
                        <a:t>Grants &amp; Aid</a:t>
                      </a:r>
                    </a:p>
                  </a:txBody>
                  <a:tcPr anchor="ctr"/>
                </a:tc>
                <a:tc>
                  <a:txBody>
                    <a:bodyPr/>
                    <a:lstStyle/>
                    <a:p>
                      <a:pPr algn="ctr"/>
                      <a:r>
                        <a:rPr lang="en-US" sz="2200" b="1" dirty="0"/>
                        <a:t>$12,000</a:t>
                      </a:r>
                    </a:p>
                  </a:txBody>
                  <a:tcPr anchor="ctr"/>
                </a:tc>
                <a:tc>
                  <a:txBody>
                    <a:bodyPr/>
                    <a:lstStyle/>
                    <a:p>
                      <a:pPr algn="ctr"/>
                      <a:r>
                        <a:rPr lang="en-US" sz="2200" b="1" dirty="0"/>
                        <a:t>$12,000</a:t>
                      </a:r>
                    </a:p>
                  </a:txBody>
                  <a:tcPr anchor="ctr"/>
                </a:tc>
                <a:tc>
                  <a:txBody>
                    <a:bodyPr/>
                    <a:lstStyle/>
                    <a:p>
                      <a:pPr algn="ctr"/>
                      <a:r>
                        <a:rPr lang="en-US" sz="2200" b="1" dirty="0"/>
                        <a:t>$0</a:t>
                      </a:r>
                    </a:p>
                  </a:txBody>
                  <a:tcPr anchor="ctr"/>
                </a:tc>
                <a:extLst>
                  <a:ext uri="{0D108BD9-81ED-4DB2-BD59-A6C34878D82A}">
                    <a16:rowId xmlns:a16="http://schemas.microsoft.com/office/drawing/2014/main" val="2823184907"/>
                  </a:ext>
                </a:extLst>
              </a:tr>
              <a:tr h="413252">
                <a:tc>
                  <a:txBody>
                    <a:bodyPr/>
                    <a:lstStyle/>
                    <a:p>
                      <a:pPr algn="r"/>
                      <a:r>
                        <a:rPr lang="en-US" sz="2200" b="1" dirty="0"/>
                        <a:t>Interfund Transfers</a:t>
                      </a:r>
                    </a:p>
                  </a:txBody>
                  <a:tcPr anchor="ctr"/>
                </a:tc>
                <a:tc>
                  <a:txBody>
                    <a:bodyPr/>
                    <a:lstStyle/>
                    <a:p>
                      <a:pPr algn="ctr"/>
                      <a:r>
                        <a:rPr lang="en-US" sz="2200" b="1" dirty="0"/>
                        <a:t>$1,144,326</a:t>
                      </a:r>
                    </a:p>
                  </a:txBody>
                  <a:tcPr anchor="ctr"/>
                </a:tc>
                <a:tc>
                  <a:txBody>
                    <a:bodyPr/>
                    <a:lstStyle/>
                    <a:p>
                      <a:pPr algn="ctr"/>
                      <a:r>
                        <a:rPr lang="en-US" sz="2200" b="1" dirty="0"/>
                        <a:t>$351,186</a:t>
                      </a:r>
                    </a:p>
                  </a:txBody>
                  <a:tcPr anchor="ctr"/>
                </a:tc>
                <a:tc>
                  <a:txBody>
                    <a:bodyPr/>
                    <a:lstStyle/>
                    <a:p>
                      <a:pPr algn="ctr"/>
                      <a:r>
                        <a:rPr lang="en-US" sz="2200" b="1" dirty="0"/>
                        <a:t>$793,140</a:t>
                      </a:r>
                    </a:p>
                  </a:txBody>
                  <a:tcPr anchor="ctr"/>
                </a:tc>
                <a:extLst>
                  <a:ext uri="{0D108BD9-81ED-4DB2-BD59-A6C34878D82A}">
                    <a16:rowId xmlns:a16="http://schemas.microsoft.com/office/drawing/2014/main" val="505871015"/>
                  </a:ext>
                </a:extLst>
              </a:tr>
              <a:tr h="454365">
                <a:tc>
                  <a:txBody>
                    <a:bodyPr/>
                    <a:lstStyle/>
                    <a:p>
                      <a:pPr algn="r"/>
                      <a:r>
                        <a:rPr lang="en-US" sz="2200" b="1" dirty="0"/>
                        <a:t>TOTAL</a:t>
                      </a:r>
                    </a:p>
                  </a:txBody>
                  <a:tcPr anchor="ctr"/>
                </a:tc>
                <a:tc>
                  <a:txBody>
                    <a:bodyPr/>
                    <a:lstStyle/>
                    <a:p>
                      <a:pPr algn="ctr"/>
                      <a:r>
                        <a:rPr lang="en-US" sz="2200" b="1" dirty="0"/>
                        <a:t>$9,487,766</a:t>
                      </a:r>
                    </a:p>
                  </a:txBody>
                  <a:tcPr anchor="ctr"/>
                </a:tc>
                <a:tc>
                  <a:txBody>
                    <a:bodyPr/>
                    <a:lstStyle/>
                    <a:p>
                      <a:pPr algn="ctr"/>
                      <a:r>
                        <a:rPr lang="en-US" sz="2200" b="1" dirty="0"/>
                        <a:t>$10,936,904</a:t>
                      </a:r>
                    </a:p>
                  </a:txBody>
                  <a:tcPr anchor="ctr"/>
                </a:tc>
                <a:tc>
                  <a:txBody>
                    <a:bodyPr/>
                    <a:lstStyle/>
                    <a:p>
                      <a:pPr algn="ctr"/>
                      <a:r>
                        <a:rPr lang="en-US" sz="2200" b="1" dirty="0"/>
                        <a:t>$1,449,138</a:t>
                      </a:r>
                    </a:p>
                  </a:txBody>
                  <a:tcPr anchor="ctr"/>
                </a:tc>
                <a:extLst>
                  <a:ext uri="{0D108BD9-81ED-4DB2-BD59-A6C34878D82A}">
                    <a16:rowId xmlns:a16="http://schemas.microsoft.com/office/drawing/2014/main" val="714096359"/>
                  </a:ext>
                </a:extLst>
              </a:tr>
              <a:tr h="526741">
                <a:tc gridSpan="4">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r>
                        <a:rPr lang="en-US" sz="2200" dirty="0"/>
                        <a:t>Revision to Interfund Transfers. Employer of Choice Initiative salary increases.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195647713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846B5-9B32-6C18-39D8-373E60552DD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60B0E4E-28F8-206F-CECD-74D1BA9B236D}"/>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F30E3E-6DA6-BF6B-AD7D-7E7D9F74F727}"/>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Police</a:t>
            </a:r>
          </a:p>
        </p:txBody>
      </p:sp>
      <p:sp>
        <p:nvSpPr>
          <p:cNvPr id="3" name="Content Placeholder 2">
            <a:extLst>
              <a:ext uri="{FF2B5EF4-FFF2-40B4-BE49-F238E27FC236}">
                <a16:creationId xmlns:a16="http://schemas.microsoft.com/office/drawing/2014/main" id="{557110C6-9B64-BAFA-D613-C88B82392727}"/>
              </a:ext>
            </a:extLst>
          </p:cNvPr>
          <p:cNvSpPr>
            <a:spLocks noGrp="1"/>
          </p:cNvSpPr>
          <p:nvPr>
            <p:ph idx="1"/>
          </p:nvPr>
        </p:nvSpPr>
        <p:spPr>
          <a:xfrm>
            <a:off x="838200" y="1483934"/>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FY24-25</a:t>
            </a:r>
          </a:p>
          <a:p>
            <a:pPr>
              <a:lnSpc>
                <a:spcPct val="100000"/>
              </a:lnSpc>
              <a:spcBef>
                <a:spcPts val="0"/>
              </a:spcBef>
              <a:spcAft>
                <a:spcPts val="1000"/>
              </a:spcAft>
            </a:pPr>
            <a:r>
              <a:rPr lang="en-US" sz="2400" b="1" dirty="0">
                <a:solidFill>
                  <a:srgbClr val="104862"/>
                </a:solidFill>
              </a:rPr>
              <a:t>Operating: </a:t>
            </a:r>
            <a:r>
              <a:rPr lang="en-US" sz="2400" dirty="0"/>
              <a:t>Institute Red Light Camera | Anticipated to be fully operational by September 2025</a:t>
            </a:r>
          </a:p>
          <a:p>
            <a:pPr marL="0" indent="0">
              <a:lnSpc>
                <a:spcPct val="100000"/>
              </a:lnSpc>
              <a:spcBef>
                <a:spcPts val="0"/>
              </a:spcBef>
              <a:spcAft>
                <a:spcPts val="1000"/>
              </a:spcAft>
              <a:buNone/>
            </a:pPr>
            <a:r>
              <a:rPr lang="en-US" sz="2400" b="1" dirty="0">
                <a:solidFill>
                  <a:srgbClr val="275791"/>
                </a:solidFill>
              </a:rPr>
              <a:t>FY25-26</a:t>
            </a:r>
          </a:p>
          <a:p>
            <a:pPr>
              <a:lnSpc>
                <a:spcPct val="100000"/>
              </a:lnSpc>
              <a:spcBef>
                <a:spcPts val="0"/>
              </a:spcBef>
              <a:spcAft>
                <a:spcPts val="1000"/>
              </a:spcAft>
            </a:pPr>
            <a:r>
              <a:rPr lang="en-US" sz="2400" b="1" dirty="0">
                <a:solidFill>
                  <a:srgbClr val="104862"/>
                </a:solidFill>
              </a:rPr>
              <a:t>HR Initiative: </a:t>
            </a:r>
            <a:r>
              <a:rPr lang="en-US" sz="2400" dirty="0"/>
              <a:t>Conduct a Recruitment Effort to Fill Police Officer Vacancies</a:t>
            </a:r>
          </a:p>
          <a:p>
            <a:pPr>
              <a:lnSpc>
                <a:spcPct val="100000"/>
              </a:lnSpc>
              <a:spcBef>
                <a:spcPts val="0"/>
              </a:spcBef>
              <a:spcAft>
                <a:spcPts val="1000"/>
              </a:spcAft>
            </a:pPr>
            <a:r>
              <a:rPr lang="en-US" sz="2400" b="1" dirty="0">
                <a:solidFill>
                  <a:srgbClr val="104862"/>
                </a:solidFill>
              </a:rPr>
              <a:t>Maintenance: </a:t>
            </a:r>
            <a:r>
              <a:rPr lang="en-US" sz="2400" dirty="0"/>
              <a:t>Interior Remodel of Police Station</a:t>
            </a:r>
          </a:p>
        </p:txBody>
      </p:sp>
    </p:spTree>
    <p:extLst>
      <p:ext uri="{BB962C8B-B14F-4D97-AF65-F5344CB8AC3E}">
        <p14:creationId xmlns:p14="http://schemas.microsoft.com/office/powerpoint/2010/main" val="20835241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C3E5D51-F8E7-4DCA-AAE7-E43895B7D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47BC51-73E7-F5F2-2B9B-440177B323F5}"/>
              </a:ext>
            </a:extLst>
          </p:cNvPr>
          <p:cNvSpPr>
            <a:spLocks noGrp="1"/>
          </p:cNvSpPr>
          <p:nvPr>
            <p:ph type="title"/>
          </p:nvPr>
        </p:nvSpPr>
        <p:spPr>
          <a:xfrm>
            <a:off x="719757" y="3784556"/>
            <a:ext cx="3861960" cy="2437244"/>
          </a:xfrm>
        </p:spPr>
        <p:txBody>
          <a:bodyPr anchor="ctr">
            <a:normAutofit/>
          </a:bodyPr>
          <a:lstStyle/>
          <a:p>
            <a:r>
              <a:rPr lang="en-US" sz="3600" b="1" dirty="0">
                <a:solidFill>
                  <a:srgbClr val="104862"/>
                </a:solidFill>
              </a:rPr>
              <a:t>Recruitment Strategies</a:t>
            </a:r>
          </a:p>
        </p:txBody>
      </p:sp>
      <p:sp>
        <p:nvSpPr>
          <p:cNvPr id="16" name="Rectangle 15">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7">
            <a:extLst>
              <a:ext uri="{FF2B5EF4-FFF2-40B4-BE49-F238E27FC236}">
                <a16:creationId xmlns:a16="http://schemas.microsoft.com/office/drawing/2014/main" id="{AB323C05-F4A3-A928-D5D1-FAF2A1A2A4A0}"/>
              </a:ext>
            </a:extLst>
          </p:cNvPr>
          <p:cNvPicPr/>
          <p:nvPr/>
        </p:nvPicPr>
        <p:blipFill>
          <a:blip r:embed="rId2" cstate="print"/>
          <a:stretch>
            <a:fillRect/>
          </a:stretch>
        </p:blipFill>
        <p:spPr>
          <a:xfrm>
            <a:off x="977506" y="380770"/>
            <a:ext cx="2109651" cy="2811320"/>
          </a:xfrm>
          <a:prstGeom prst="rect">
            <a:avLst/>
          </a:prstGeom>
        </p:spPr>
      </p:pic>
      <p:pic>
        <p:nvPicPr>
          <p:cNvPr id="4" name="object 2">
            <a:extLst>
              <a:ext uri="{FF2B5EF4-FFF2-40B4-BE49-F238E27FC236}">
                <a16:creationId xmlns:a16="http://schemas.microsoft.com/office/drawing/2014/main" id="{9ED2A83C-5F47-CD1E-0C74-87F9230BA625}"/>
              </a:ext>
            </a:extLst>
          </p:cNvPr>
          <p:cNvPicPr/>
          <p:nvPr/>
        </p:nvPicPr>
        <p:blipFill>
          <a:blip r:embed="rId3" cstate="print"/>
          <a:stretch>
            <a:fillRect/>
          </a:stretch>
        </p:blipFill>
        <p:spPr>
          <a:xfrm>
            <a:off x="3735681" y="380769"/>
            <a:ext cx="2109651" cy="2811320"/>
          </a:xfrm>
          <a:prstGeom prst="rect">
            <a:avLst/>
          </a:prstGeom>
        </p:spPr>
      </p:pic>
      <p:pic>
        <p:nvPicPr>
          <p:cNvPr id="5" name="object 3">
            <a:extLst>
              <a:ext uri="{FF2B5EF4-FFF2-40B4-BE49-F238E27FC236}">
                <a16:creationId xmlns:a16="http://schemas.microsoft.com/office/drawing/2014/main" id="{249CD67B-DC37-7F97-3C29-9E892382A5F3}"/>
              </a:ext>
            </a:extLst>
          </p:cNvPr>
          <p:cNvPicPr/>
          <p:nvPr/>
        </p:nvPicPr>
        <p:blipFill>
          <a:blip r:embed="rId4" cstate="print"/>
          <a:stretch>
            <a:fillRect/>
          </a:stretch>
        </p:blipFill>
        <p:spPr>
          <a:xfrm>
            <a:off x="6458533" y="380769"/>
            <a:ext cx="2109651" cy="2811320"/>
          </a:xfrm>
          <a:prstGeom prst="rect">
            <a:avLst/>
          </a:prstGeom>
        </p:spPr>
      </p:pic>
      <p:sp>
        <p:nvSpPr>
          <p:cNvPr id="20" name="Rectangle 19">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8E08078-E595-8A2B-526C-8D33A791D990}"/>
              </a:ext>
            </a:extLst>
          </p:cNvPr>
          <p:cNvSpPr>
            <a:spLocks noGrp="1"/>
          </p:cNvSpPr>
          <p:nvPr>
            <p:ph idx="1"/>
          </p:nvPr>
        </p:nvSpPr>
        <p:spPr>
          <a:xfrm>
            <a:off x="4787838" y="3710764"/>
            <a:ext cx="7308464" cy="2987748"/>
          </a:xfrm>
        </p:spPr>
        <p:txBody>
          <a:bodyPr anchor="ctr">
            <a:noAutofit/>
          </a:bodyPr>
          <a:lstStyle/>
          <a:p>
            <a:pPr lvl="0">
              <a:lnSpc>
                <a:spcPct val="120000"/>
              </a:lnSpc>
              <a:spcBef>
                <a:spcPts val="0"/>
              </a:spcBef>
            </a:pPr>
            <a:r>
              <a:rPr lang="en-US" sz="1400" dirty="0"/>
              <a:t>Recruitment Team, made up of group of diverse members to visit area Police Academies to recruit new officers</a:t>
            </a:r>
          </a:p>
          <a:p>
            <a:pPr lvl="0">
              <a:lnSpc>
                <a:spcPct val="120000"/>
              </a:lnSpc>
              <a:spcBef>
                <a:spcPts val="0"/>
              </a:spcBef>
            </a:pPr>
            <a:r>
              <a:rPr lang="en-US" sz="1400" dirty="0"/>
              <a:t>Attend hiring and community events to recruit members to the police department for both sworn and non-sworn openings</a:t>
            </a:r>
          </a:p>
          <a:p>
            <a:pPr lvl="0">
              <a:lnSpc>
                <a:spcPct val="120000"/>
              </a:lnSpc>
              <a:spcBef>
                <a:spcPts val="0"/>
              </a:spcBef>
            </a:pPr>
            <a:r>
              <a:rPr lang="en-US" sz="1400" dirty="0"/>
              <a:t>Increased the number of websites and targeted organizations for recruitment: Indeed, LinkedIn, Florida Police Chief’s Association, International Association of Chiefs of Police, Florida Division/International Association for Identification, Florida Association </a:t>
            </a:r>
            <a:br>
              <a:rPr lang="en-US" sz="1400" dirty="0"/>
            </a:br>
            <a:r>
              <a:rPr lang="en-US" sz="1400" dirty="0"/>
              <a:t>of Public Safety Communication Officials</a:t>
            </a:r>
          </a:p>
          <a:p>
            <a:pPr lvl="0">
              <a:lnSpc>
                <a:spcPct val="120000"/>
              </a:lnSpc>
              <a:spcBef>
                <a:spcPts val="0"/>
              </a:spcBef>
            </a:pPr>
            <a:r>
              <a:rPr lang="en-US" sz="1400" dirty="0"/>
              <a:t>Updated recruiting materials</a:t>
            </a:r>
          </a:p>
          <a:p>
            <a:pPr lvl="0">
              <a:lnSpc>
                <a:spcPct val="120000"/>
              </a:lnSpc>
              <a:spcBef>
                <a:spcPts val="0"/>
              </a:spcBef>
            </a:pPr>
            <a:r>
              <a:rPr lang="en-US" sz="1400" dirty="0"/>
              <a:t>New Pay/Step Plan, if approved, should significantly assist us in our recruiting efforts.  Making us more competitive in the area market</a:t>
            </a:r>
          </a:p>
          <a:p>
            <a:pPr lvl="0">
              <a:lnSpc>
                <a:spcPct val="120000"/>
              </a:lnSpc>
              <a:spcBef>
                <a:spcPts val="0"/>
              </a:spcBef>
            </a:pPr>
            <a:r>
              <a:rPr lang="en-US" sz="1400" dirty="0"/>
              <a:t>Health Care Stipend and Signing Bonuses</a:t>
            </a:r>
          </a:p>
        </p:txBody>
      </p:sp>
      <p:grpSp>
        <p:nvGrpSpPr>
          <p:cNvPr id="6" name="object 4">
            <a:extLst>
              <a:ext uri="{FF2B5EF4-FFF2-40B4-BE49-F238E27FC236}">
                <a16:creationId xmlns:a16="http://schemas.microsoft.com/office/drawing/2014/main" id="{1D06499C-858F-DE28-1B13-86D7D54FBB7C}"/>
              </a:ext>
            </a:extLst>
          </p:cNvPr>
          <p:cNvGrpSpPr/>
          <p:nvPr/>
        </p:nvGrpSpPr>
        <p:grpSpPr>
          <a:xfrm>
            <a:off x="9139932" y="380770"/>
            <a:ext cx="2199590" cy="2811125"/>
            <a:chOff x="10637793" y="607348"/>
            <a:chExt cx="6991349" cy="8935098"/>
          </a:xfrm>
        </p:grpSpPr>
        <p:pic>
          <p:nvPicPr>
            <p:cNvPr id="7" name="object 5">
              <a:extLst>
                <a:ext uri="{FF2B5EF4-FFF2-40B4-BE49-F238E27FC236}">
                  <a16:creationId xmlns:a16="http://schemas.microsoft.com/office/drawing/2014/main" id="{872479A8-C777-53B5-305C-0AD80C807631}"/>
                </a:ext>
              </a:extLst>
            </p:cNvPr>
            <p:cNvPicPr/>
            <p:nvPr/>
          </p:nvPicPr>
          <p:blipFill>
            <a:blip r:embed="rId5" cstate="print"/>
            <a:stretch>
              <a:fillRect/>
            </a:stretch>
          </p:blipFill>
          <p:spPr>
            <a:xfrm>
              <a:off x="10637793" y="607348"/>
              <a:ext cx="6991349" cy="5248274"/>
            </a:xfrm>
            <a:prstGeom prst="rect">
              <a:avLst/>
            </a:prstGeom>
          </p:spPr>
        </p:pic>
        <p:pic>
          <p:nvPicPr>
            <p:cNvPr id="8" name="object 6">
              <a:extLst>
                <a:ext uri="{FF2B5EF4-FFF2-40B4-BE49-F238E27FC236}">
                  <a16:creationId xmlns:a16="http://schemas.microsoft.com/office/drawing/2014/main" id="{E4992EA1-E686-534E-A428-1E9CD80E83EE}"/>
                </a:ext>
              </a:extLst>
            </p:cNvPr>
            <p:cNvPicPr/>
            <p:nvPr/>
          </p:nvPicPr>
          <p:blipFill>
            <a:blip r:embed="rId6" cstate="print"/>
            <a:stretch>
              <a:fillRect/>
            </a:stretch>
          </p:blipFill>
          <p:spPr>
            <a:xfrm>
              <a:off x="11780605" y="5560996"/>
              <a:ext cx="4705349" cy="3981450"/>
            </a:xfrm>
            <a:prstGeom prst="rect">
              <a:avLst/>
            </a:prstGeom>
          </p:spPr>
        </p:pic>
      </p:grpSp>
    </p:spTree>
    <p:extLst>
      <p:ext uri="{BB962C8B-B14F-4D97-AF65-F5344CB8AC3E}">
        <p14:creationId xmlns:p14="http://schemas.microsoft.com/office/powerpoint/2010/main" val="365692146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4CB1F-E2FE-6333-7FBE-5A94B6BD1EDF}"/>
              </a:ext>
            </a:extLst>
          </p:cNvPr>
          <p:cNvSpPr>
            <a:spLocks noGrp="1"/>
          </p:cNvSpPr>
          <p:nvPr>
            <p:ph type="title"/>
          </p:nvPr>
        </p:nvSpPr>
        <p:spPr/>
        <p:txBody>
          <a:bodyPr/>
          <a:lstStyle/>
          <a:p>
            <a:r>
              <a:rPr lang="en-US" b="1" dirty="0">
                <a:solidFill>
                  <a:srgbClr val="104862"/>
                </a:solidFill>
              </a:rPr>
              <a:t>2024 Police Department Recruiting</a:t>
            </a:r>
          </a:p>
        </p:txBody>
      </p:sp>
      <p:sp>
        <p:nvSpPr>
          <p:cNvPr id="3" name="Content Placeholder 2">
            <a:extLst>
              <a:ext uri="{FF2B5EF4-FFF2-40B4-BE49-F238E27FC236}">
                <a16:creationId xmlns:a16="http://schemas.microsoft.com/office/drawing/2014/main" id="{95A54CEC-425B-DD8B-DDA2-D6AB7C152BC2}"/>
              </a:ext>
            </a:extLst>
          </p:cNvPr>
          <p:cNvSpPr>
            <a:spLocks noGrp="1"/>
          </p:cNvSpPr>
          <p:nvPr>
            <p:ph idx="1"/>
          </p:nvPr>
        </p:nvSpPr>
        <p:spPr>
          <a:xfrm>
            <a:off x="753140" y="1590261"/>
            <a:ext cx="5257800" cy="4586702"/>
          </a:xfrm>
        </p:spPr>
        <p:txBody>
          <a:bodyPr>
            <a:normAutofit/>
          </a:bodyPr>
          <a:lstStyle/>
          <a:p>
            <a:r>
              <a:rPr lang="en-US" dirty="0"/>
              <a:t>87 Total Applications Received </a:t>
            </a:r>
          </a:p>
          <a:p>
            <a:pPr lvl="1"/>
            <a:r>
              <a:rPr lang="en-US" dirty="0"/>
              <a:t>55 Male 63.2% </a:t>
            </a:r>
          </a:p>
          <a:p>
            <a:pPr lvl="1"/>
            <a:r>
              <a:rPr lang="en-US" dirty="0"/>
              <a:t>32 Female 36.7%</a:t>
            </a:r>
          </a:p>
          <a:p>
            <a:r>
              <a:rPr lang="en-US" dirty="0"/>
              <a:t>Ethnicity:</a:t>
            </a:r>
          </a:p>
          <a:p>
            <a:pPr lvl="1"/>
            <a:r>
              <a:rPr lang="en-US" dirty="0"/>
              <a:t>41 White 47%</a:t>
            </a:r>
          </a:p>
          <a:p>
            <a:pPr lvl="1"/>
            <a:r>
              <a:rPr lang="en-US" dirty="0"/>
              <a:t>27 Black 31%</a:t>
            </a:r>
          </a:p>
          <a:p>
            <a:pPr lvl="1"/>
            <a:r>
              <a:rPr lang="en-US" dirty="0"/>
              <a:t>14 Hispanic 16%</a:t>
            </a:r>
          </a:p>
          <a:p>
            <a:pPr lvl="1"/>
            <a:r>
              <a:rPr lang="en-US" dirty="0"/>
              <a:t>1 Asian 1%</a:t>
            </a:r>
          </a:p>
          <a:p>
            <a:pPr lvl="1"/>
            <a:r>
              <a:rPr lang="en-US" dirty="0"/>
              <a:t>1 Other 1%</a:t>
            </a:r>
          </a:p>
          <a:p>
            <a:pPr lvl="1"/>
            <a:r>
              <a:rPr lang="en-US" dirty="0"/>
              <a:t>3 Not Listed 3%</a:t>
            </a:r>
          </a:p>
          <a:p>
            <a:endParaRPr lang="en-US" dirty="0"/>
          </a:p>
          <a:p>
            <a:endParaRPr lang="en-US" dirty="0"/>
          </a:p>
        </p:txBody>
      </p:sp>
      <p:sp>
        <p:nvSpPr>
          <p:cNvPr id="4" name="Content Placeholder 2">
            <a:extLst>
              <a:ext uri="{FF2B5EF4-FFF2-40B4-BE49-F238E27FC236}">
                <a16:creationId xmlns:a16="http://schemas.microsoft.com/office/drawing/2014/main" id="{5D9A0265-9A69-6BE8-E15E-5F8489623E0E}"/>
              </a:ext>
            </a:extLst>
          </p:cNvPr>
          <p:cNvSpPr txBox="1">
            <a:spLocks/>
          </p:cNvSpPr>
          <p:nvPr/>
        </p:nvSpPr>
        <p:spPr>
          <a:xfrm>
            <a:off x="6340549" y="1575006"/>
            <a:ext cx="5257800" cy="45867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45 Law Enforcement Officer  Applications Received </a:t>
            </a:r>
          </a:p>
          <a:p>
            <a:pPr lvl="1"/>
            <a:r>
              <a:rPr lang="en-US" dirty="0"/>
              <a:t>39 Male 86% </a:t>
            </a:r>
          </a:p>
          <a:p>
            <a:pPr lvl="1"/>
            <a:r>
              <a:rPr lang="en-US" dirty="0"/>
              <a:t>6 Female 13%</a:t>
            </a:r>
          </a:p>
          <a:p>
            <a:r>
              <a:rPr lang="en-US" dirty="0"/>
              <a:t>Ethnicity:</a:t>
            </a:r>
          </a:p>
          <a:p>
            <a:pPr lvl="1"/>
            <a:r>
              <a:rPr lang="en-US" dirty="0"/>
              <a:t>18 White 40%</a:t>
            </a:r>
          </a:p>
          <a:p>
            <a:pPr lvl="1"/>
            <a:r>
              <a:rPr lang="en-US" dirty="0"/>
              <a:t>15 Black 33%</a:t>
            </a:r>
          </a:p>
          <a:p>
            <a:pPr lvl="1"/>
            <a:r>
              <a:rPr lang="en-US" dirty="0"/>
              <a:t>11 Hispanic 24%</a:t>
            </a:r>
          </a:p>
          <a:p>
            <a:pPr lvl="1"/>
            <a:r>
              <a:rPr lang="en-US" dirty="0"/>
              <a:t>1 Other 2%</a:t>
            </a:r>
          </a:p>
          <a:p>
            <a:endParaRPr lang="en-US" dirty="0"/>
          </a:p>
          <a:p>
            <a:endParaRPr lang="en-US" dirty="0"/>
          </a:p>
        </p:txBody>
      </p:sp>
    </p:spTree>
    <p:extLst>
      <p:ext uri="{BB962C8B-B14F-4D97-AF65-F5344CB8AC3E}">
        <p14:creationId xmlns:p14="http://schemas.microsoft.com/office/powerpoint/2010/main" val="308016864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62F83-5317-73E7-A976-5DBFAC8FF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B074F3-3BE6-E9B6-A7AE-2EE470D6D513}"/>
              </a:ext>
            </a:extLst>
          </p:cNvPr>
          <p:cNvSpPr>
            <a:spLocks noGrp="1"/>
          </p:cNvSpPr>
          <p:nvPr>
            <p:ph type="title"/>
          </p:nvPr>
        </p:nvSpPr>
        <p:spPr/>
        <p:txBody>
          <a:bodyPr/>
          <a:lstStyle/>
          <a:p>
            <a:r>
              <a:rPr lang="en-US" b="1" dirty="0">
                <a:solidFill>
                  <a:srgbClr val="104862"/>
                </a:solidFill>
              </a:rPr>
              <a:t>2024 Police Department Hires</a:t>
            </a:r>
          </a:p>
        </p:txBody>
      </p:sp>
      <p:sp>
        <p:nvSpPr>
          <p:cNvPr id="3" name="Content Placeholder 2">
            <a:extLst>
              <a:ext uri="{FF2B5EF4-FFF2-40B4-BE49-F238E27FC236}">
                <a16:creationId xmlns:a16="http://schemas.microsoft.com/office/drawing/2014/main" id="{3D867EC0-46C8-E465-009F-3E471C53F4E1}"/>
              </a:ext>
            </a:extLst>
          </p:cNvPr>
          <p:cNvSpPr>
            <a:spLocks noGrp="1"/>
          </p:cNvSpPr>
          <p:nvPr>
            <p:ph idx="1"/>
          </p:nvPr>
        </p:nvSpPr>
        <p:spPr>
          <a:xfrm>
            <a:off x="753140" y="1590261"/>
            <a:ext cx="5257800" cy="4586702"/>
          </a:xfrm>
        </p:spPr>
        <p:txBody>
          <a:bodyPr>
            <a:normAutofit/>
          </a:bodyPr>
          <a:lstStyle/>
          <a:p>
            <a:r>
              <a:rPr lang="en-US" dirty="0"/>
              <a:t>17 Total Employees Hired</a:t>
            </a:r>
          </a:p>
          <a:p>
            <a:pPr lvl="1"/>
            <a:r>
              <a:rPr lang="en-US" dirty="0"/>
              <a:t>9 Male 53% </a:t>
            </a:r>
          </a:p>
          <a:p>
            <a:pPr lvl="1"/>
            <a:r>
              <a:rPr lang="en-US" dirty="0"/>
              <a:t>8 Female 47%</a:t>
            </a:r>
          </a:p>
          <a:p>
            <a:pPr marL="457200" lvl="1" indent="0">
              <a:buNone/>
            </a:pPr>
            <a:endParaRPr lang="en-US" dirty="0"/>
          </a:p>
          <a:p>
            <a:r>
              <a:rPr lang="en-US" dirty="0"/>
              <a:t>Ethnicity:</a:t>
            </a:r>
          </a:p>
          <a:p>
            <a:pPr lvl="1"/>
            <a:r>
              <a:rPr lang="en-US" dirty="0"/>
              <a:t>6 White 35%</a:t>
            </a:r>
          </a:p>
          <a:p>
            <a:pPr lvl="1"/>
            <a:r>
              <a:rPr lang="en-US" dirty="0"/>
              <a:t>4 Black 24%</a:t>
            </a:r>
          </a:p>
          <a:p>
            <a:pPr lvl="1"/>
            <a:r>
              <a:rPr lang="en-US" dirty="0"/>
              <a:t>7 Hispanic 41%</a:t>
            </a:r>
          </a:p>
          <a:p>
            <a:endParaRPr lang="en-US" dirty="0"/>
          </a:p>
          <a:p>
            <a:endParaRPr lang="en-US" dirty="0"/>
          </a:p>
        </p:txBody>
      </p:sp>
      <p:sp>
        <p:nvSpPr>
          <p:cNvPr id="4" name="Content Placeholder 2">
            <a:extLst>
              <a:ext uri="{FF2B5EF4-FFF2-40B4-BE49-F238E27FC236}">
                <a16:creationId xmlns:a16="http://schemas.microsoft.com/office/drawing/2014/main" id="{FE6521E5-D13D-EF11-8634-064D195EDBA4}"/>
              </a:ext>
            </a:extLst>
          </p:cNvPr>
          <p:cNvSpPr txBox="1">
            <a:spLocks/>
          </p:cNvSpPr>
          <p:nvPr/>
        </p:nvSpPr>
        <p:spPr>
          <a:xfrm>
            <a:off x="6340549" y="1575006"/>
            <a:ext cx="5257800" cy="45867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8 Law Enforcement Officers  Hired</a:t>
            </a:r>
          </a:p>
          <a:p>
            <a:pPr lvl="1"/>
            <a:r>
              <a:rPr lang="en-US" dirty="0"/>
              <a:t>5 Male 63% </a:t>
            </a:r>
          </a:p>
          <a:p>
            <a:pPr lvl="1"/>
            <a:r>
              <a:rPr lang="en-US" dirty="0"/>
              <a:t>3 Female 37%</a:t>
            </a:r>
          </a:p>
          <a:p>
            <a:r>
              <a:rPr lang="en-US" dirty="0"/>
              <a:t>Ethnicity:</a:t>
            </a:r>
          </a:p>
          <a:p>
            <a:pPr lvl="1"/>
            <a:r>
              <a:rPr lang="en-US" dirty="0"/>
              <a:t>1 White 12%</a:t>
            </a:r>
          </a:p>
          <a:p>
            <a:pPr lvl="1"/>
            <a:r>
              <a:rPr lang="en-US" dirty="0"/>
              <a:t>3 Black 37%</a:t>
            </a:r>
          </a:p>
          <a:p>
            <a:pPr lvl="1"/>
            <a:r>
              <a:rPr lang="en-US" dirty="0"/>
              <a:t>4 Hispanic 50%</a:t>
            </a:r>
          </a:p>
          <a:p>
            <a:endParaRPr lang="en-US" dirty="0"/>
          </a:p>
          <a:p>
            <a:endParaRPr lang="en-US" dirty="0"/>
          </a:p>
        </p:txBody>
      </p:sp>
    </p:spTree>
    <p:extLst>
      <p:ext uri="{BB962C8B-B14F-4D97-AF65-F5344CB8AC3E}">
        <p14:creationId xmlns:p14="http://schemas.microsoft.com/office/powerpoint/2010/main" val="177218249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1564-3DF0-A667-4596-41F62487C739}"/>
              </a:ext>
            </a:extLst>
          </p:cNvPr>
          <p:cNvSpPr>
            <a:spLocks noGrp="1"/>
          </p:cNvSpPr>
          <p:nvPr>
            <p:ph type="title"/>
          </p:nvPr>
        </p:nvSpPr>
        <p:spPr/>
        <p:txBody>
          <a:bodyPr>
            <a:normAutofit/>
          </a:bodyPr>
          <a:lstStyle/>
          <a:p>
            <a:r>
              <a:rPr lang="en-US" sz="3600" b="1" dirty="0">
                <a:solidFill>
                  <a:srgbClr val="104862"/>
                </a:solidFill>
              </a:rPr>
              <a:t>Police Body and Dash Camera Program</a:t>
            </a:r>
          </a:p>
        </p:txBody>
      </p:sp>
      <p:graphicFrame>
        <p:nvGraphicFramePr>
          <p:cNvPr id="4" name="Content Placeholder 3">
            <a:extLst>
              <a:ext uri="{FF2B5EF4-FFF2-40B4-BE49-F238E27FC236}">
                <a16:creationId xmlns:a16="http://schemas.microsoft.com/office/drawing/2014/main" id="{A025B74B-DD86-ED90-0E32-1A781E4AA486}"/>
              </a:ext>
            </a:extLst>
          </p:cNvPr>
          <p:cNvGraphicFramePr>
            <a:graphicFrameLocks noGrp="1"/>
          </p:cNvGraphicFramePr>
          <p:nvPr>
            <p:ph idx="1"/>
            <p:extLst>
              <p:ext uri="{D42A27DB-BD31-4B8C-83A1-F6EECF244321}">
                <p14:modId xmlns:p14="http://schemas.microsoft.com/office/powerpoint/2010/main" val="4049416121"/>
              </p:ext>
            </p:extLst>
          </p:nvPr>
        </p:nvGraphicFramePr>
        <p:xfrm>
          <a:off x="838200" y="1694121"/>
          <a:ext cx="5137298" cy="3257772"/>
        </p:xfrm>
        <a:graphic>
          <a:graphicData uri="http://schemas.openxmlformats.org/drawingml/2006/table">
            <a:tbl>
              <a:tblPr firstRow="1" bandRow="1">
                <a:tableStyleId>{5C22544A-7EE6-4342-B048-85BDC9FD1C3A}</a:tableStyleId>
              </a:tblPr>
              <a:tblGrid>
                <a:gridCol w="2277140">
                  <a:extLst>
                    <a:ext uri="{9D8B030D-6E8A-4147-A177-3AD203B41FA5}">
                      <a16:colId xmlns:a16="http://schemas.microsoft.com/office/drawing/2014/main" val="1901895976"/>
                    </a:ext>
                  </a:extLst>
                </a:gridCol>
                <a:gridCol w="2860158">
                  <a:extLst>
                    <a:ext uri="{9D8B030D-6E8A-4147-A177-3AD203B41FA5}">
                      <a16:colId xmlns:a16="http://schemas.microsoft.com/office/drawing/2014/main" val="2210692718"/>
                    </a:ext>
                  </a:extLst>
                </a:gridCol>
              </a:tblGrid>
              <a:tr h="465396">
                <a:tc>
                  <a:txBody>
                    <a:bodyPr/>
                    <a:lstStyle/>
                    <a:p>
                      <a:r>
                        <a:rPr lang="en-US" sz="2400" dirty="0"/>
                        <a:t>Year</a:t>
                      </a:r>
                    </a:p>
                  </a:txBody>
                  <a:tcPr/>
                </a:tc>
                <a:tc>
                  <a:txBody>
                    <a:bodyPr/>
                    <a:lstStyle/>
                    <a:p>
                      <a:pPr algn="ctr"/>
                      <a:r>
                        <a:rPr lang="en-US" sz="2400" dirty="0"/>
                        <a:t>Amount</a:t>
                      </a:r>
                    </a:p>
                  </a:txBody>
                  <a:tcPr/>
                </a:tc>
                <a:extLst>
                  <a:ext uri="{0D108BD9-81ED-4DB2-BD59-A6C34878D82A}">
                    <a16:rowId xmlns:a16="http://schemas.microsoft.com/office/drawing/2014/main" val="1987401315"/>
                  </a:ext>
                </a:extLst>
              </a:tr>
              <a:tr h="465396">
                <a:tc>
                  <a:txBody>
                    <a:bodyPr/>
                    <a:lstStyle/>
                    <a:p>
                      <a:r>
                        <a:rPr lang="en-US" sz="2400" dirty="0"/>
                        <a:t>January 2026</a:t>
                      </a:r>
                    </a:p>
                  </a:txBody>
                  <a:tcPr/>
                </a:tc>
                <a:tc>
                  <a:txBody>
                    <a:bodyPr/>
                    <a:lstStyle/>
                    <a:p>
                      <a:pPr algn="ctr"/>
                      <a:r>
                        <a:rPr lang="en-US" sz="2400" dirty="0"/>
                        <a:t>*$496,834.40</a:t>
                      </a:r>
                    </a:p>
                  </a:txBody>
                  <a:tcPr/>
                </a:tc>
                <a:extLst>
                  <a:ext uri="{0D108BD9-81ED-4DB2-BD59-A6C34878D82A}">
                    <a16:rowId xmlns:a16="http://schemas.microsoft.com/office/drawing/2014/main" val="3433021400"/>
                  </a:ext>
                </a:extLst>
              </a:tr>
              <a:tr h="465396">
                <a:tc>
                  <a:txBody>
                    <a:bodyPr/>
                    <a:lstStyle/>
                    <a:p>
                      <a:r>
                        <a:rPr lang="en-US" sz="2400" dirty="0"/>
                        <a:t>January 2027</a:t>
                      </a:r>
                    </a:p>
                  </a:txBody>
                  <a:tcPr/>
                </a:tc>
                <a:tc>
                  <a:txBody>
                    <a:bodyPr/>
                    <a:lstStyle/>
                    <a:p>
                      <a:pPr algn="ctr"/>
                      <a:r>
                        <a:rPr lang="en-US" sz="2400" dirty="0"/>
                        <a:t>$390,351.00</a:t>
                      </a:r>
                    </a:p>
                  </a:txBody>
                  <a:tcPr/>
                </a:tc>
                <a:extLst>
                  <a:ext uri="{0D108BD9-81ED-4DB2-BD59-A6C34878D82A}">
                    <a16:rowId xmlns:a16="http://schemas.microsoft.com/office/drawing/2014/main" val="3707361715"/>
                  </a:ext>
                </a:extLst>
              </a:tr>
              <a:tr h="465396">
                <a:tc>
                  <a:txBody>
                    <a:bodyPr/>
                    <a:lstStyle/>
                    <a:p>
                      <a:r>
                        <a:rPr lang="en-US" sz="2400" dirty="0"/>
                        <a:t>January 2028</a:t>
                      </a:r>
                    </a:p>
                  </a:txBody>
                  <a:tcPr/>
                </a:tc>
                <a:tc>
                  <a:txBody>
                    <a:bodyPr/>
                    <a:lstStyle/>
                    <a:p>
                      <a:pPr algn="ctr"/>
                      <a:r>
                        <a:rPr lang="en-US" sz="2400" dirty="0"/>
                        <a:t>$390,351.00</a:t>
                      </a:r>
                    </a:p>
                  </a:txBody>
                  <a:tcPr/>
                </a:tc>
                <a:extLst>
                  <a:ext uri="{0D108BD9-81ED-4DB2-BD59-A6C34878D82A}">
                    <a16:rowId xmlns:a16="http://schemas.microsoft.com/office/drawing/2014/main" val="3435545573"/>
                  </a:ext>
                </a:extLst>
              </a:tr>
              <a:tr h="465396">
                <a:tc>
                  <a:txBody>
                    <a:bodyPr/>
                    <a:lstStyle/>
                    <a:p>
                      <a:r>
                        <a:rPr lang="en-US" sz="2400" dirty="0"/>
                        <a:t>January 2029</a:t>
                      </a:r>
                    </a:p>
                  </a:txBody>
                  <a:tcPr/>
                </a:tc>
                <a:tc>
                  <a:txBody>
                    <a:bodyPr/>
                    <a:lstStyle/>
                    <a:p>
                      <a:pPr algn="ctr"/>
                      <a:r>
                        <a:rPr lang="en-US" sz="2400" dirty="0"/>
                        <a:t>$390,351.00</a:t>
                      </a:r>
                    </a:p>
                  </a:txBody>
                  <a:tcPr/>
                </a:tc>
                <a:extLst>
                  <a:ext uri="{0D108BD9-81ED-4DB2-BD59-A6C34878D82A}">
                    <a16:rowId xmlns:a16="http://schemas.microsoft.com/office/drawing/2014/main" val="1825585383"/>
                  </a:ext>
                </a:extLst>
              </a:tr>
              <a:tr h="465396">
                <a:tc>
                  <a:txBody>
                    <a:bodyPr/>
                    <a:lstStyle/>
                    <a:p>
                      <a:r>
                        <a:rPr lang="en-US" sz="2400" dirty="0"/>
                        <a:t>January 2030</a:t>
                      </a:r>
                    </a:p>
                  </a:txBody>
                  <a:tcPr/>
                </a:tc>
                <a:tc>
                  <a:txBody>
                    <a:bodyPr/>
                    <a:lstStyle/>
                    <a:p>
                      <a:pPr algn="ctr"/>
                      <a:r>
                        <a:rPr lang="en-US" sz="2400" dirty="0"/>
                        <a:t>$390,351.00</a:t>
                      </a:r>
                    </a:p>
                  </a:txBody>
                  <a:tcPr/>
                </a:tc>
                <a:extLst>
                  <a:ext uri="{0D108BD9-81ED-4DB2-BD59-A6C34878D82A}">
                    <a16:rowId xmlns:a16="http://schemas.microsoft.com/office/drawing/2014/main" val="3570347144"/>
                  </a:ext>
                </a:extLst>
              </a:tr>
              <a:tr h="465396">
                <a:tc>
                  <a:txBody>
                    <a:bodyPr/>
                    <a:lstStyle/>
                    <a:p>
                      <a:r>
                        <a:rPr lang="en-US" sz="2400" b="1" dirty="0"/>
                        <a:t>TOTAL</a:t>
                      </a:r>
                    </a:p>
                  </a:txBody>
                  <a:tcPr/>
                </a:tc>
                <a:tc>
                  <a:txBody>
                    <a:bodyPr/>
                    <a:lstStyle/>
                    <a:p>
                      <a:pPr algn="ctr"/>
                      <a:r>
                        <a:rPr lang="en-US" sz="2400" b="1" dirty="0"/>
                        <a:t>$2,058,238.40</a:t>
                      </a:r>
                    </a:p>
                  </a:txBody>
                  <a:tcPr/>
                </a:tc>
                <a:extLst>
                  <a:ext uri="{0D108BD9-81ED-4DB2-BD59-A6C34878D82A}">
                    <a16:rowId xmlns:a16="http://schemas.microsoft.com/office/drawing/2014/main" val="428552393"/>
                  </a:ext>
                </a:extLst>
              </a:tr>
            </a:tbl>
          </a:graphicData>
        </a:graphic>
      </p:graphicFrame>
      <p:sp>
        <p:nvSpPr>
          <p:cNvPr id="5" name="TextBox 4">
            <a:extLst>
              <a:ext uri="{FF2B5EF4-FFF2-40B4-BE49-F238E27FC236}">
                <a16:creationId xmlns:a16="http://schemas.microsoft.com/office/drawing/2014/main" id="{EE7BE9F8-84C4-437C-5C5C-A33F87EE5456}"/>
              </a:ext>
            </a:extLst>
          </p:cNvPr>
          <p:cNvSpPr txBox="1"/>
          <p:nvPr/>
        </p:nvSpPr>
        <p:spPr>
          <a:xfrm>
            <a:off x="7219506" y="6007395"/>
            <a:ext cx="4667693" cy="646331"/>
          </a:xfrm>
          <a:prstGeom prst="rect">
            <a:avLst/>
          </a:prstGeom>
          <a:noFill/>
        </p:spPr>
        <p:txBody>
          <a:bodyPr wrap="square" rtlCol="0">
            <a:spAutoFit/>
          </a:bodyPr>
          <a:lstStyle/>
          <a:p>
            <a:r>
              <a:rPr lang="en-US" i="1" dirty="0"/>
              <a:t>* To Be Approved as Part of FY2025-2026 Budget in September Budget Hearings</a:t>
            </a:r>
          </a:p>
        </p:txBody>
      </p:sp>
      <p:sp>
        <p:nvSpPr>
          <p:cNvPr id="6" name="TextBox 5">
            <a:extLst>
              <a:ext uri="{FF2B5EF4-FFF2-40B4-BE49-F238E27FC236}">
                <a16:creationId xmlns:a16="http://schemas.microsoft.com/office/drawing/2014/main" id="{27097EB9-65F1-AF54-AE7F-50D58CB691FD}"/>
              </a:ext>
            </a:extLst>
          </p:cNvPr>
          <p:cNvSpPr txBox="1"/>
          <p:nvPr/>
        </p:nvSpPr>
        <p:spPr>
          <a:xfrm>
            <a:off x="6096000" y="1694121"/>
            <a:ext cx="5257800" cy="3046988"/>
          </a:xfrm>
          <a:prstGeom prst="rect">
            <a:avLst/>
          </a:prstGeom>
          <a:noFill/>
        </p:spPr>
        <p:txBody>
          <a:bodyPr wrap="square" rtlCol="0">
            <a:spAutoFit/>
          </a:bodyPr>
          <a:lstStyle/>
          <a:p>
            <a:r>
              <a:rPr lang="en-US" sz="3200" b="1" dirty="0"/>
              <a:t>Lease Program Including:</a:t>
            </a:r>
          </a:p>
          <a:p>
            <a:pPr marL="457200" indent="-457200">
              <a:buFont typeface="Arial" panose="020B0604020202020204" pitchFamily="34" charset="0"/>
              <a:buChar char="•"/>
            </a:pPr>
            <a:r>
              <a:rPr lang="en-US" sz="3200" dirty="0"/>
              <a:t>50 Body Cameras</a:t>
            </a:r>
          </a:p>
          <a:p>
            <a:pPr marL="457200" indent="-457200">
              <a:buFont typeface="Arial" panose="020B0604020202020204" pitchFamily="34" charset="0"/>
              <a:buChar char="•"/>
            </a:pPr>
            <a:r>
              <a:rPr lang="en-US" sz="3200" dirty="0"/>
              <a:t>50 Tasers</a:t>
            </a:r>
          </a:p>
          <a:p>
            <a:pPr marL="457200" indent="-457200">
              <a:buFont typeface="Arial" panose="020B0604020202020204" pitchFamily="34" charset="0"/>
              <a:buChar char="•"/>
            </a:pPr>
            <a:r>
              <a:rPr lang="en-US" sz="3200" dirty="0"/>
              <a:t>45 Dash Cameras</a:t>
            </a:r>
          </a:p>
          <a:p>
            <a:pPr marL="457200" indent="-457200">
              <a:buFont typeface="Arial" panose="020B0604020202020204" pitchFamily="34" charset="0"/>
              <a:buChar char="•"/>
            </a:pPr>
            <a:r>
              <a:rPr lang="en-US" sz="3200" dirty="0"/>
              <a:t>Training</a:t>
            </a:r>
          </a:p>
          <a:p>
            <a:pPr marL="457200" indent="-457200">
              <a:buFont typeface="Arial" panose="020B0604020202020204" pitchFamily="34" charset="0"/>
              <a:buChar char="•"/>
            </a:pPr>
            <a:r>
              <a:rPr lang="en-US" sz="3200" dirty="0"/>
              <a:t>Software</a:t>
            </a:r>
          </a:p>
        </p:txBody>
      </p:sp>
    </p:spTree>
    <p:extLst>
      <p:ext uri="{BB962C8B-B14F-4D97-AF65-F5344CB8AC3E}">
        <p14:creationId xmlns:p14="http://schemas.microsoft.com/office/powerpoint/2010/main" val="357812457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3685D3-A3B4-8896-F4F0-22C034AF3892}"/>
              </a:ext>
            </a:extLst>
          </p:cNvPr>
          <p:cNvSpPr>
            <a:spLocks noGrp="1"/>
          </p:cNvSpPr>
          <p:nvPr>
            <p:ph type="title"/>
          </p:nvPr>
        </p:nvSpPr>
        <p:spPr>
          <a:xfrm>
            <a:off x="793662" y="386930"/>
            <a:ext cx="10066122" cy="1298448"/>
          </a:xfrm>
        </p:spPr>
        <p:txBody>
          <a:bodyPr anchor="b">
            <a:normAutofit/>
          </a:bodyPr>
          <a:lstStyle/>
          <a:p>
            <a:r>
              <a:rPr lang="en-US" sz="4800" b="1" dirty="0">
                <a:solidFill>
                  <a:srgbClr val="104862"/>
                </a:solidFill>
              </a:rPr>
              <a:t>Axon Body 4 Camera</a:t>
            </a:r>
          </a:p>
        </p:txBody>
      </p:sp>
      <p:sp>
        <p:nvSpPr>
          <p:cNvPr id="2057" name="Rectangle 205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7560A8-C7D9-F6E0-84A7-F61999B02154}"/>
              </a:ext>
            </a:extLst>
          </p:cNvPr>
          <p:cNvSpPr>
            <a:spLocks noGrp="1"/>
          </p:cNvSpPr>
          <p:nvPr>
            <p:ph idx="1"/>
          </p:nvPr>
        </p:nvSpPr>
        <p:spPr>
          <a:xfrm>
            <a:off x="404037" y="2413591"/>
            <a:ext cx="5348158" cy="3825368"/>
          </a:xfrm>
        </p:spPr>
        <p:txBody>
          <a:bodyPr anchor="ctr">
            <a:noAutofit/>
          </a:bodyPr>
          <a:lstStyle/>
          <a:p>
            <a:pPr lvl="0">
              <a:spcBef>
                <a:spcPts val="100"/>
              </a:spcBef>
            </a:pPr>
            <a:r>
              <a:rPr lang="en-US" sz="1600" dirty="0"/>
              <a:t>Includes Real-Time Translate – 52 languages can be translated in real-time</a:t>
            </a:r>
          </a:p>
          <a:p>
            <a:pPr lvl="0">
              <a:spcBef>
                <a:spcPts val="100"/>
              </a:spcBef>
            </a:pPr>
            <a:r>
              <a:rPr lang="en-US" sz="1600" dirty="0"/>
              <a:t>Unlimited Storage</a:t>
            </a:r>
          </a:p>
          <a:p>
            <a:pPr lvl="0">
              <a:spcBef>
                <a:spcPts val="100"/>
              </a:spcBef>
            </a:pPr>
            <a:r>
              <a:rPr lang="en-US" sz="1600" dirty="0"/>
              <a:t>Bookmarking and AI Assisted Redaction</a:t>
            </a:r>
          </a:p>
          <a:p>
            <a:pPr lvl="0">
              <a:spcBef>
                <a:spcPts val="100"/>
              </a:spcBef>
            </a:pPr>
            <a:r>
              <a:rPr lang="en-US" sz="1600" dirty="0"/>
              <a:t>Axon Auto Transcribe -Transcribing of Video and Axon AI Assistant, and Axon Records/Draft One - Assisted drafting of police report</a:t>
            </a:r>
          </a:p>
          <a:p>
            <a:pPr lvl="0">
              <a:spcBef>
                <a:spcPts val="100"/>
              </a:spcBef>
            </a:pPr>
            <a:r>
              <a:rPr lang="en-US" sz="1600" dirty="0"/>
              <a:t>Auto-activate when Taser is drawn; other officer’s camera is activated within 30ft; certain phrases</a:t>
            </a:r>
          </a:p>
          <a:p>
            <a:pPr lvl="0">
              <a:spcBef>
                <a:spcPts val="100"/>
              </a:spcBef>
            </a:pPr>
            <a:r>
              <a:rPr lang="en-US" sz="1600" dirty="0"/>
              <a:t>Ability for supervisor to live view if camera is activated, both In-Car and Body Cameras</a:t>
            </a:r>
          </a:p>
          <a:p>
            <a:pPr lvl="0">
              <a:spcBef>
                <a:spcPts val="100"/>
              </a:spcBef>
            </a:pPr>
            <a:r>
              <a:rPr lang="en-US" sz="1600" dirty="0"/>
              <a:t>Axon Evidence - Evidence Management</a:t>
            </a:r>
          </a:p>
          <a:p>
            <a:pPr lvl="0">
              <a:spcBef>
                <a:spcPts val="100"/>
              </a:spcBef>
            </a:pPr>
            <a:r>
              <a:rPr lang="en-US" sz="1600" dirty="0"/>
              <a:t>Third Party Video Support – ability to import and play third party videos and save into evidence</a:t>
            </a:r>
          </a:p>
          <a:p>
            <a:pPr lvl="0">
              <a:spcBef>
                <a:spcPts val="100"/>
              </a:spcBef>
            </a:pPr>
            <a:r>
              <a:rPr lang="en-US" sz="1600" dirty="0"/>
              <a:t>Training</a:t>
            </a:r>
          </a:p>
        </p:txBody>
      </p:sp>
      <p:pic>
        <p:nvPicPr>
          <p:cNvPr id="2050" name="Picture 3" descr="Washougal Police Department implements new Body-Worn Camera Program ...">
            <a:extLst>
              <a:ext uri="{FF2B5EF4-FFF2-40B4-BE49-F238E27FC236}">
                <a16:creationId xmlns:a16="http://schemas.microsoft.com/office/drawing/2014/main" id="{202E7A42-51E7-E6BF-38BD-49D677A477B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1532" y="2970116"/>
            <a:ext cx="5150277" cy="27425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Rectangle 206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655671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A17EAD-0D41-13C0-24C4-C12BF276139A}"/>
            </a:ext>
          </a:extLst>
        </p:cNvPr>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4F978E-9D99-78EA-8A58-34D0B3BD4B8D}"/>
              </a:ext>
            </a:extLst>
          </p:cNvPr>
          <p:cNvSpPr>
            <a:spLocks noGrp="1"/>
          </p:cNvSpPr>
          <p:nvPr>
            <p:ph type="title"/>
          </p:nvPr>
        </p:nvSpPr>
        <p:spPr>
          <a:xfrm>
            <a:off x="589560" y="856180"/>
            <a:ext cx="4560584" cy="1128068"/>
          </a:xfrm>
        </p:spPr>
        <p:txBody>
          <a:bodyPr anchor="ctr">
            <a:normAutofit/>
          </a:bodyPr>
          <a:lstStyle/>
          <a:p>
            <a:r>
              <a:rPr lang="en-US" sz="4000" b="1"/>
              <a:t>Taser 10</a:t>
            </a:r>
          </a:p>
        </p:txBody>
      </p:sp>
      <p:grpSp>
        <p:nvGrpSpPr>
          <p:cNvPr id="3081" name="Group 308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082" name="Rectangle 308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85" name="Rectangle 308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99E7439-636D-4892-CB20-98B8108D8297}"/>
              </a:ext>
            </a:extLst>
          </p:cNvPr>
          <p:cNvSpPr>
            <a:spLocks noGrp="1"/>
          </p:cNvSpPr>
          <p:nvPr>
            <p:ph idx="1"/>
          </p:nvPr>
        </p:nvSpPr>
        <p:spPr>
          <a:xfrm>
            <a:off x="355196" y="1984249"/>
            <a:ext cx="5226897" cy="4703630"/>
          </a:xfrm>
        </p:spPr>
        <p:txBody>
          <a:bodyPr anchor="ctr">
            <a:normAutofit fontScale="47500" lnSpcReduction="20000"/>
          </a:bodyPr>
          <a:lstStyle/>
          <a:p>
            <a:pPr lvl="0">
              <a:lnSpc>
                <a:spcPct val="120000"/>
              </a:lnSpc>
            </a:pPr>
            <a:r>
              <a:rPr lang="en-US" dirty="0"/>
              <a:t>Integrated to Body Camera System, to activate camera when drawn</a:t>
            </a:r>
            <a:endParaRPr lang="en-US" sz="3200" dirty="0"/>
          </a:p>
          <a:p>
            <a:pPr lvl="0">
              <a:lnSpc>
                <a:spcPct val="120000"/>
              </a:lnSpc>
            </a:pPr>
            <a:r>
              <a:rPr lang="en-US" dirty="0"/>
              <a:t>Includes Virtual Reality training system</a:t>
            </a:r>
            <a:endParaRPr lang="en-US" sz="3200" dirty="0"/>
          </a:p>
          <a:p>
            <a:pPr lvl="1">
              <a:lnSpc>
                <a:spcPct val="120000"/>
              </a:lnSpc>
            </a:pPr>
            <a:r>
              <a:rPr lang="en-US" sz="2500" b="1" dirty="0"/>
              <a:t>COMMUNITY ENGAGEMENT TRAINING </a:t>
            </a:r>
            <a:r>
              <a:rPr lang="en-US" sz="2500" dirty="0"/>
              <a:t>– Develops empathy, communication, and de-escalation skills through 360 video scenarios, including responses to mental health crises, peer intervention, personnel wellness, and interactions with diverse communities.</a:t>
            </a:r>
          </a:p>
          <a:p>
            <a:pPr lvl="1">
              <a:lnSpc>
                <a:spcPct val="120000"/>
              </a:lnSpc>
            </a:pPr>
            <a:r>
              <a:rPr lang="en-US" sz="2500" b="1" dirty="0"/>
              <a:t>SIMULATOR TRAINING (RANGE SKILLS) </a:t>
            </a:r>
            <a:r>
              <a:rPr lang="en-US" sz="2500" dirty="0"/>
              <a:t>– Immerses trainees in dynamic scenarios to practice decision-making, verbal commands, and tactical responses, as well as range specific modules for marksmanship and shooting proficiency.</a:t>
            </a:r>
          </a:p>
          <a:p>
            <a:pPr lvl="1">
              <a:lnSpc>
                <a:spcPct val="120000"/>
              </a:lnSpc>
            </a:pPr>
            <a:r>
              <a:rPr lang="en-US" sz="2500" b="1" dirty="0"/>
              <a:t>VRBT TRAINING (LIVE ACTION) </a:t>
            </a:r>
            <a:r>
              <a:rPr lang="en-US" sz="2500" dirty="0"/>
              <a:t>– Delivers realistic 360 video scenarios such as traffic stops, domestic disturbances, and active shooter incidents to build situational awareness and effective decision-making under pressure.</a:t>
            </a:r>
          </a:p>
          <a:p>
            <a:pPr lvl="1">
              <a:lnSpc>
                <a:spcPct val="120000"/>
              </a:lnSpc>
            </a:pPr>
            <a:r>
              <a:rPr lang="en-US" sz="2500" b="1" dirty="0"/>
              <a:t>VRBT TRAINING (SIMULATOR) </a:t>
            </a:r>
            <a:r>
              <a:rPr lang="en-US" sz="2500" dirty="0"/>
              <a:t>– Focuses on force options training through reality-based scenarios in a simulated environment, guiding trainees to make critical judgments and deploy appropriate tactics.</a:t>
            </a:r>
          </a:p>
        </p:txBody>
      </p:sp>
      <p:sp>
        <p:nvSpPr>
          <p:cNvPr id="3087" name="Rectangle 308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Rectangle 308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4">
            <a:extLst>
              <a:ext uri="{FF2B5EF4-FFF2-40B4-BE49-F238E27FC236}">
                <a16:creationId xmlns:a16="http://schemas.microsoft.com/office/drawing/2014/main" id="{D32A12AF-FD29-668D-2735-1CAB77BB1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444" y="1756944"/>
            <a:ext cx="5504471" cy="3308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7869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3E146386-498D-3EDB-C835-9ED451C4B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876"/>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8BF399-EBBA-9299-2B5D-6C4CDFCF5A2C}"/>
              </a:ext>
            </a:extLst>
          </p:cNvPr>
          <p:cNvSpPr>
            <a:spLocks noGrp="1"/>
          </p:cNvSpPr>
          <p:nvPr>
            <p:ph type="title"/>
          </p:nvPr>
        </p:nvSpPr>
        <p:spPr>
          <a:xfrm>
            <a:off x="838200" y="365125"/>
            <a:ext cx="4084674" cy="1899912"/>
          </a:xfrm>
          <a:solidFill>
            <a:schemeClr val="accent1"/>
          </a:solidFill>
        </p:spPr>
        <p:txBody>
          <a:bodyPr>
            <a:normAutofit/>
          </a:bodyPr>
          <a:lstStyle/>
          <a:p>
            <a:pPr algn="ctr"/>
            <a:r>
              <a:rPr lang="en-US" sz="4000" b="1" dirty="0">
                <a:solidFill>
                  <a:schemeClr val="bg1"/>
                </a:solidFill>
              </a:rPr>
              <a:t>In Car Video System</a:t>
            </a:r>
          </a:p>
        </p:txBody>
      </p:sp>
    </p:spTree>
    <p:extLst>
      <p:ext uri="{BB962C8B-B14F-4D97-AF65-F5344CB8AC3E}">
        <p14:creationId xmlns:p14="http://schemas.microsoft.com/office/powerpoint/2010/main" val="194941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C4E36-30F4-1DF0-AF04-B762F98EC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BA1519-512E-273F-FED3-C9F23CE6C669}"/>
              </a:ext>
            </a:extLst>
          </p:cNvPr>
          <p:cNvSpPr>
            <a:spLocks noGrp="1"/>
          </p:cNvSpPr>
          <p:nvPr>
            <p:ph type="title"/>
          </p:nvPr>
        </p:nvSpPr>
        <p:spPr/>
        <p:txBody>
          <a:bodyPr/>
          <a:lstStyle/>
          <a:p>
            <a:r>
              <a:rPr lang="en-US" b="1" dirty="0">
                <a:solidFill>
                  <a:srgbClr val="275791"/>
                </a:solidFill>
              </a:rPr>
              <a:t>Budget Overview</a:t>
            </a:r>
          </a:p>
        </p:txBody>
      </p:sp>
      <p:sp>
        <p:nvSpPr>
          <p:cNvPr id="3" name="Content Placeholder 2">
            <a:extLst>
              <a:ext uri="{FF2B5EF4-FFF2-40B4-BE49-F238E27FC236}">
                <a16:creationId xmlns:a16="http://schemas.microsoft.com/office/drawing/2014/main" id="{F718240D-56F8-258A-BE71-94B39E95A3A5}"/>
              </a:ext>
            </a:extLst>
          </p:cNvPr>
          <p:cNvSpPr>
            <a:spLocks noGrp="1"/>
          </p:cNvSpPr>
          <p:nvPr>
            <p:ph idx="1"/>
          </p:nvPr>
        </p:nvSpPr>
        <p:spPr>
          <a:xfrm>
            <a:off x="838200" y="1590261"/>
            <a:ext cx="10515600" cy="4714846"/>
          </a:xfrm>
        </p:spPr>
        <p:txBody>
          <a:bodyPr>
            <a:normAutofit/>
          </a:bodyPr>
          <a:lstStyle/>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Proposed Millage Rate | 6.1080</a:t>
            </a:r>
            <a:endParaRPr lang="en-US" sz="1800" kern="100" dirty="0">
              <a:ea typeface="Calibri" panose="020F0502020204030204" pitchFamily="34" charset="0"/>
              <a:cs typeface="Times New Roman" panose="02020603050405020304" pitchFamily="18" charset="0"/>
            </a:endParaRP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15.28% increase in Ad Valorem taxes</a:t>
            </a:r>
          </a:p>
          <a:p>
            <a:pPr marL="800100" lvl="1" indent="-342900">
              <a:buFont typeface="Symbol" panose="05050102010706020507" pitchFamily="18" charset="2"/>
              <a:buChar char=""/>
            </a:pPr>
            <a:r>
              <a:rPr lang="en-US" sz="1400" kern="600" dirty="0">
                <a:ea typeface="Calibri" panose="020F0502020204030204" pitchFamily="34" charset="0"/>
                <a:cs typeface="Times New Roman" panose="02020603050405020304" pitchFamily="18" charset="0"/>
              </a:rPr>
              <a:t>Total Assessed Value: </a:t>
            </a:r>
            <a:r>
              <a:rPr lang="en-US" sz="1400" kern="100" dirty="0">
                <a:ea typeface="Calibri" panose="020F0502020204030204" pitchFamily="34" charset="0"/>
                <a:cs typeface="Times New Roman" panose="02020603050405020304" pitchFamily="18" charset="0"/>
              </a:rPr>
              <a:t>$1,554,629,533</a:t>
            </a:r>
            <a:endParaRPr lang="en-US" sz="1400" kern="600" dirty="0">
              <a:ea typeface="Calibri" panose="020F0502020204030204" pitchFamily="34" charset="0"/>
              <a:cs typeface="Times New Roman" panose="02020603050405020304" pitchFamily="18" charset="0"/>
            </a:endParaRP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Funding for the Implementation of the Employer of Choice Initiative for all positions </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Revisions to Enterprise Contributions from Electric, Water and Wastewater to the City </a:t>
            </a:r>
            <a:endParaRPr lang="en-US" sz="1800" kern="100" dirty="0">
              <a:ea typeface="Calibri" panose="020F0502020204030204" pitchFamily="34" charset="0"/>
              <a:cs typeface="Times New Roman" panose="02020603050405020304" pitchFamily="18" charset="0"/>
            </a:endParaRP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Development of a New Allocation Matrix to Attribute Costs More Accurately</a:t>
            </a:r>
            <a:endParaRPr lang="en-US" sz="1800" kern="100" dirty="0">
              <a:ea typeface="Calibri" panose="020F0502020204030204" pitchFamily="34" charset="0"/>
              <a:cs typeface="Times New Roman" panose="02020603050405020304" pitchFamily="18" charset="0"/>
            </a:endParaRP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Updated Revenue Projections of the City’s Recently Revised User Fees and Impact Fees </a:t>
            </a:r>
            <a:endParaRPr lang="en-US" sz="1800" kern="100" dirty="0">
              <a:ea typeface="Calibri" panose="020F0502020204030204" pitchFamily="34" charset="0"/>
              <a:cs typeface="Times New Roman" panose="02020603050405020304" pitchFamily="18" charset="0"/>
            </a:endParaRP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Continued Capital Improvement Plan Spend Down Plan of Key Projects:</a:t>
            </a:r>
          </a:p>
          <a:p>
            <a:pPr marL="800100" lvl="1" indent="-342900">
              <a:buFont typeface="Symbol" panose="05050102010706020507" pitchFamily="18" charset="2"/>
              <a:buChar char=""/>
            </a:pPr>
            <a:r>
              <a:rPr lang="en-US" sz="1400" kern="600" dirty="0">
                <a:ea typeface="Calibri" panose="020F0502020204030204" pitchFamily="34" charset="0"/>
                <a:cs typeface="Times New Roman" panose="02020603050405020304" pitchFamily="18" charset="0"/>
              </a:rPr>
              <a:t>Pool and Aquatics Center: $3.5M</a:t>
            </a:r>
          </a:p>
          <a:p>
            <a:pPr marL="800100" lvl="1" indent="-342900">
              <a:buFont typeface="Symbol" panose="05050102010706020507" pitchFamily="18" charset="2"/>
              <a:buChar char=""/>
            </a:pPr>
            <a:r>
              <a:rPr lang="en-US" sz="1400" kern="600" dirty="0">
                <a:ea typeface="Calibri" panose="020F0502020204030204" pitchFamily="34" charset="0"/>
                <a:cs typeface="Times New Roman" panose="02020603050405020304" pitchFamily="18" charset="0"/>
              </a:rPr>
              <a:t>Joint Fire Station 2: $5.2M</a:t>
            </a:r>
          </a:p>
          <a:p>
            <a:pPr marL="800100" lvl="1" indent="-342900">
              <a:buFont typeface="Symbol" panose="05050102010706020507" pitchFamily="18" charset="2"/>
              <a:buChar char=""/>
            </a:pPr>
            <a:r>
              <a:rPr lang="en-US" sz="1400" kern="600" dirty="0">
                <a:ea typeface="Calibri" panose="020F0502020204030204" pitchFamily="34" charset="0"/>
                <a:cs typeface="Times New Roman" panose="02020603050405020304" pitchFamily="18" charset="0"/>
              </a:rPr>
              <a:t>Public Works Administration: $2.5M</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Non-profit organization and Community Partner Funding: $309,400</a:t>
            </a:r>
            <a:endParaRPr lang="en-US" sz="1800" kern="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855096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DCCD6-390E-F79F-49D1-427D4343E49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E692A12-13E2-B0EF-FADF-FEE8F9F24A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43980"/>
            <a:ext cx="10905066" cy="3770037"/>
          </a:xfrm>
          <a:prstGeom prst="rect">
            <a:avLst/>
          </a:prstGeom>
        </p:spPr>
      </p:pic>
    </p:spTree>
    <p:extLst>
      <p:ext uri="{BB962C8B-B14F-4D97-AF65-F5344CB8AC3E}">
        <p14:creationId xmlns:p14="http://schemas.microsoft.com/office/powerpoint/2010/main" val="58182618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E9BC3-BE46-12ED-C2C2-06DC9E97DC7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1DBF6F2-D9CD-9062-9DA9-28B4A5419C72}"/>
              </a:ext>
            </a:extLst>
          </p:cNvPr>
          <p:cNvSpPr>
            <a:spLocks noGrp="1"/>
          </p:cNvSpPr>
          <p:nvPr>
            <p:ph type="title"/>
          </p:nvPr>
        </p:nvSpPr>
        <p:spPr/>
        <p:txBody>
          <a:bodyPr/>
          <a:lstStyle/>
          <a:p>
            <a:r>
              <a:rPr lang="en-US" b="1" dirty="0">
                <a:solidFill>
                  <a:srgbClr val="104862"/>
                </a:solidFill>
              </a:rPr>
              <a:t>Public Works – General Fund</a:t>
            </a:r>
          </a:p>
        </p:txBody>
      </p:sp>
      <p:graphicFrame>
        <p:nvGraphicFramePr>
          <p:cNvPr id="2" name="Content Placeholder 1">
            <a:extLst>
              <a:ext uri="{FF2B5EF4-FFF2-40B4-BE49-F238E27FC236}">
                <a16:creationId xmlns:a16="http://schemas.microsoft.com/office/drawing/2014/main" id="{56A0C052-D3A1-20D0-1B30-81E2B13642BD}"/>
              </a:ext>
            </a:extLst>
          </p:cNvPr>
          <p:cNvGraphicFramePr>
            <a:graphicFrameLocks noGrp="1"/>
          </p:cNvGraphicFramePr>
          <p:nvPr>
            <p:ph idx="1"/>
            <p:extLst>
              <p:ext uri="{D42A27DB-BD31-4B8C-83A1-F6EECF244321}">
                <p14:modId xmlns:p14="http://schemas.microsoft.com/office/powerpoint/2010/main" val="3979670297"/>
              </p:ext>
            </p:extLst>
          </p:nvPr>
        </p:nvGraphicFramePr>
        <p:xfrm>
          <a:off x="838200" y="1590675"/>
          <a:ext cx="10515600" cy="46024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rPr>
                        <a:t>Vision</a:t>
                      </a:r>
                    </a:p>
                  </a:txBody>
                  <a:tcPr anchor="ctr"/>
                </a:tc>
                <a:tc>
                  <a:txBody>
                    <a:bodyPr/>
                    <a:lstStyle/>
                    <a:p>
                      <a:pPr algn="ctr"/>
                      <a:r>
                        <a:rPr lang="en-US" sz="2800" b="1" dirty="0"/>
                        <a:t>Mission</a:t>
                      </a:r>
                      <a:endParaRPr lang="en-US" sz="2800" b="1" dirty="0">
                        <a:solidFill>
                          <a:srgbClr val="B78739"/>
                        </a:solidFill>
                      </a:endParaRPr>
                    </a:p>
                  </a:txBody>
                  <a:tcPr anchor="ctr"/>
                </a:tc>
                <a:extLst>
                  <a:ext uri="{0D108BD9-81ED-4DB2-BD59-A6C34878D82A}">
                    <a16:rowId xmlns:a16="http://schemas.microsoft.com/office/drawing/2014/main" val="2000895093"/>
                  </a:ext>
                </a:extLst>
              </a:tr>
              <a:tr h="344114">
                <a:tc>
                  <a:txBody>
                    <a:bodyPr/>
                    <a:lstStyle/>
                    <a:p>
                      <a:r>
                        <a:rPr lang="en-US" sz="2400" dirty="0"/>
                        <a:t>The City of Bartow benefits from a vibrant and healthy community infrastructure system for today and tomorrow.</a:t>
                      </a:r>
                      <a:endParaRPr lang="en-US" sz="2200" b="1" dirty="0"/>
                    </a:p>
                  </a:txBody>
                  <a:tcPr anchor="ctr"/>
                </a:tc>
                <a:tc>
                  <a:txBody>
                    <a:bodyPr/>
                    <a:lstStyle/>
                    <a:p>
                      <a:r>
                        <a:rPr lang="en-US" sz="2400" dirty="0"/>
                        <a:t>Our team works together to innovatively plan, build, and maintain safe and efficient infrastructure and assets.</a:t>
                      </a:r>
                      <a:endParaRPr lang="en-US" sz="2200" b="0" dirty="0"/>
                    </a:p>
                  </a:txBody>
                  <a:tcPr anchor="ctr"/>
                </a:tc>
                <a:extLst>
                  <a:ext uri="{0D108BD9-81ED-4DB2-BD59-A6C34878D82A}">
                    <a16:rowId xmlns:a16="http://schemas.microsoft.com/office/drawing/2014/main" val="503865722"/>
                  </a:ext>
                </a:extLst>
              </a:tr>
              <a:tr h="388824">
                <a:tc gridSpan="2">
                  <a:txBody>
                    <a:bodyPr/>
                    <a:lstStyle/>
                    <a:p>
                      <a:pPr algn="l"/>
                      <a:r>
                        <a:rPr lang="en-US" sz="2200" b="1" dirty="0">
                          <a:solidFill>
                            <a:srgbClr val="B78739"/>
                          </a:solidFill>
                        </a:rPr>
                        <a:t>Department Goals</a:t>
                      </a:r>
                    </a:p>
                  </a:txBody>
                  <a:tcPr anchor="ctr">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3141615551"/>
                  </a:ext>
                </a:extLst>
              </a:tr>
              <a:tr h="388824">
                <a:tc gridSpan="2">
                  <a:txBody>
                    <a:bodyPr/>
                    <a:lstStyle/>
                    <a:p>
                      <a:pPr marL="342900" indent="-342900" algn="l">
                        <a:buFont typeface="Arial" panose="020B0604020202020204" pitchFamily="34" charset="0"/>
                        <a:buChar char="•"/>
                      </a:pPr>
                      <a:r>
                        <a:rPr lang="en-US" sz="2200" b="0" dirty="0">
                          <a:solidFill>
                            <a:srgbClr val="104862"/>
                          </a:solidFill>
                        </a:rPr>
                        <a:t>Foster Collaboration and Teamwork</a:t>
                      </a:r>
                    </a:p>
                    <a:p>
                      <a:pPr marL="342900" indent="-342900" algn="l">
                        <a:buFont typeface="Arial" panose="020B0604020202020204" pitchFamily="34" charset="0"/>
                        <a:buChar char="•"/>
                      </a:pPr>
                      <a:r>
                        <a:rPr lang="en-US" sz="2200" b="0" dirty="0">
                          <a:solidFill>
                            <a:srgbClr val="104862"/>
                          </a:solidFill>
                        </a:rPr>
                        <a:t>Mitigate Risk and Execute Effectively in a Crisis</a:t>
                      </a:r>
                    </a:p>
                    <a:p>
                      <a:pPr marL="342900" indent="-342900" algn="l">
                        <a:buFont typeface="Arial" panose="020B0604020202020204" pitchFamily="34" charset="0"/>
                        <a:buChar char="•"/>
                      </a:pPr>
                      <a:r>
                        <a:rPr lang="en-US" sz="2200" b="0" dirty="0">
                          <a:solidFill>
                            <a:srgbClr val="104862"/>
                          </a:solidFill>
                        </a:rPr>
                        <a:t>Meet Customer Expectations</a:t>
                      </a:r>
                    </a:p>
                    <a:p>
                      <a:pPr marL="342900" indent="-342900" algn="l">
                        <a:buFont typeface="Arial" panose="020B0604020202020204" pitchFamily="34" charset="0"/>
                        <a:buChar char="•"/>
                      </a:pPr>
                      <a:r>
                        <a:rPr lang="en-US" sz="2200" b="0" dirty="0">
                          <a:solidFill>
                            <a:srgbClr val="104862"/>
                          </a:solidFill>
                        </a:rPr>
                        <a:t>Develop an Innovative Culture that Embraces Technology and Best Practices</a:t>
                      </a:r>
                    </a:p>
                    <a:p>
                      <a:pPr marL="342900" indent="-342900" algn="l">
                        <a:buFont typeface="Arial" panose="020B0604020202020204" pitchFamily="34" charset="0"/>
                        <a:buChar char="•"/>
                      </a:pPr>
                      <a:r>
                        <a:rPr lang="en-US" sz="2200" b="0" dirty="0">
                          <a:solidFill>
                            <a:srgbClr val="104862"/>
                          </a:solidFill>
                        </a:rPr>
                        <a:t>Develop and Implement Plans that are Future Focused</a:t>
                      </a:r>
                    </a:p>
                    <a:p>
                      <a:pPr marL="342900" indent="-342900" algn="l">
                        <a:buFont typeface="Arial" panose="020B0604020202020204" pitchFamily="34" charset="0"/>
                        <a:buChar char="•"/>
                      </a:pPr>
                      <a:r>
                        <a:rPr lang="en-US" sz="2200" b="0" dirty="0">
                          <a:solidFill>
                            <a:srgbClr val="104862"/>
                          </a:solidFill>
                        </a:rPr>
                        <a:t>Use Ingenuity to be Good Fiscal Stewards</a:t>
                      </a:r>
                    </a:p>
                  </a:txBody>
                  <a:tcPr anchor="ctr">
                    <a:solidFill>
                      <a:srgbClr val="E7EAED"/>
                    </a:solidFill>
                  </a:tcPr>
                </a:tc>
                <a:tc hMerge="1">
                  <a:txBody>
                    <a:bodyPr/>
                    <a:lstStyle/>
                    <a:p>
                      <a:endParaRPr lang="en-US" dirty="0"/>
                    </a:p>
                  </a:txBody>
                  <a:tcPr/>
                </a:tc>
                <a:extLst>
                  <a:ext uri="{0D108BD9-81ED-4DB2-BD59-A6C34878D82A}">
                    <a16:rowId xmlns:a16="http://schemas.microsoft.com/office/drawing/2014/main" val="2292771504"/>
                  </a:ext>
                </a:extLst>
              </a:tr>
            </a:tbl>
          </a:graphicData>
        </a:graphic>
      </p:graphicFrame>
    </p:spTree>
    <p:extLst>
      <p:ext uri="{BB962C8B-B14F-4D97-AF65-F5344CB8AC3E}">
        <p14:creationId xmlns:p14="http://schemas.microsoft.com/office/powerpoint/2010/main" val="295320408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D26AA-D221-C6A6-6511-DD1911B6DE6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3B733E-0A40-124F-A684-665057E4ACFD}"/>
              </a:ext>
            </a:extLst>
          </p:cNvPr>
          <p:cNvSpPr>
            <a:spLocks noGrp="1"/>
          </p:cNvSpPr>
          <p:nvPr>
            <p:ph type="title"/>
          </p:nvPr>
        </p:nvSpPr>
        <p:spPr/>
        <p:txBody>
          <a:bodyPr/>
          <a:lstStyle/>
          <a:p>
            <a:r>
              <a:rPr lang="en-US" b="1" dirty="0">
                <a:solidFill>
                  <a:srgbClr val="104862"/>
                </a:solidFill>
              </a:rPr>
              <a:t>Public Works – General Fund</a:t>
            </a:r>
          </a:p>
        </p:txBody>
      </p:sp>
      <p:graphicFrame>
        <p:nvGraphicFramePr>
          <p:cNvPr id="2" name="Content Placeholder 1">
            <a:extLst>
              <a:ext uri="{FF2B5EF4-FFF2-40B4-BE49-F238E27FC236}">
                <a16:creationId xmlns:a16="http://schemas.microsoft.com/office/drawing/2014/main" id="{1CC3FCB0-F5D7-AA3D-72F6-285D8655AE6B}"/>
              </a:ext>
            </a:extLst>
          </p:cNvPr>
          <p:cNvGraphicFramePr>
            <a:graphicFrameLocks noGrp="1"/>
          </p:cNvGraphicFramePr>
          <p:nvPr>
            <p:ph idx="1"/>
            <p:extLst>
              <p:ext uri="{D42A27DB-BD31-4B8C-83A1-F6EECF244321}">
                <p14:modId xmlns:p14="http://schemas.microsoft.com/office/powerpoint/2010/main" val="954834832"/>
              </p:ext>
            </p:extLst>
          </p:nvPr>
        </p:nvGraphicFramePr>
        <p:xfrm>
          <a:off x="838200" y="1590675"/>
          <a:ext cx="10515600" cy="44805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2095269077"/>
                    </a:ext>
                  </a:extLst>
                </a:gridCol>
              </a:tblGrid>
              <a:tr h="38882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rPr>
                        <a:t>Summary of Services</a:t>
                      </a:r>
                      <a:endParaRPr lang="en-US" sz="2200" b="0" dirty="0">
                        <a:solidFill>
                          <a:srgbClr val="B78739"/>
                        </a:solidFill>
                      </a:endParaRPr>
                    </a:p>
                  </a:txBody>
                  <a:tcPr anchor="ctr">
                    <a:solidFill>
                      <a:srgbClr val="10486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r>
                        <a:rPr lang="en-US" sz="2000" b="1" dirty="0"/>
                        <a:t>General Fund </a:t>
                      </a:r>
                      <a:endParaRPr lang="en-US" sz="2000" dirty="0"/>
                    </a:p>
                    <a:p>
                      <a:pPr marL="342900" indent="-342900">
                        <a:buFont typeface="Arial" panose="020B0604020202020204" pitchFamily="34" charset="0"/>
                        <a:buChar char="•"/>
                      </a:pPr>
                      <a:r>
                        <a:rPr lang="en-US" sz="2000" dirty="0"/>
                        <a:t>Facilities Maintenance </a:t>
                      </a:r>
                    </a:p>
                    <a:p>
                      <a:pPr marL="342900" indent="-342900">
                        <a:buFont typeface="Arial" panose="020B0604020202020204" pitchFamily="34" charset="0"/>
                        <a:buChar char="•"/>
                      </a:pPr>
                      <a:r>
                        <a:rPr lang="en-US" sz="2000" dirty="0"/>
                        <a:t>Professional Services</a:t>
                      </a:r>
                    </a:p>
                    <a:p>
                      <a:pPr marL="0" indent="0">
                        <a:buFont typeface="Arial" panose="020B0604020202020204" pitchFamily="34" charset="0"/>
                        <a:buNone/>
                      </a:pPr>
                      <a:r>
                        <a:rPr lang="en-US" sz="2000" dirty="0"/>
                        <a:t>                 GIS &amp; Mapping </a:t>
                      </a:r>
                    </a:p>
                    <a:p>
                      <a:r>
                        <a:rPr lang="en-US" sz="2000" dirty="0"/>
                        <a:t>                 Asset Management through GIS</a:t>
                      </a:r>
                    </a:p>
                    <a:p>
                      <a:r>
                        <a:rPr lang="en-US" sz="2000" dirty="0"/>
                        <a:t>                 Construction Management </a:t>
                      </a:r>
                    </a:p>
                    <a:p>
                      <a:r>
                        <a:rPr lang="en-US" sz="2000" dirty="0"/>
                        <a:t>                 Infrastructure Development </a:t>
                      </a:r>
                    </a:p>
                    <a:p>
                      <a:r>
                        <a:rPr lang="en-US" sz="2000" dirty="0"/>
                        <a:t>                 Development Review </a:t>
                      </a:r>
                    </a:p>
                  </a:txBody>
                  <a:tcPr>
                    <a:solidFill>
                      <a:srgbClr val="E7EAED"/>
                    </a:solidFill>
                  </a:tcPr>
                </a:tc>
                <a:tc>
                  <a:txBody>
                    <a:bodyPr/>
                    <a:lstStyle/>
                    <a:p>
                      <a:r>
                        <a:rPr lang="en-US" sz="2000" b="1" dirty="0"/>
                        <a:t>Enterprise Funds</a:t>
                      </a:r>
                      <a:endParaRPr lang="en-US" sz="2000" dirty="0"/>
                    </a:p>
                    <a:p>
                      <a:pPr marL="342900" indent="-342900">
                        <a:buFont typeface="Arial" panose="020B0604020202020204" pitchFamily="34" charset="0"/>
                        <a:buChar char="•"/>
                      </a:pPr>
                      <a:r>
                        <a:rPr lang="en-US" sz="2000" dirty="0"/>
                        <a:t>Solid Waste</a:t>
                      </a:r>
                    </a:p>
                    <a:p>
                      <a:pPr marL="342900" indent="-342900">
                        <a:buFont typeface="Arial" panose="020B0604020202020204" pitchFamily="34" charset="0"/>
                        <a:buChar char="•"/>
                      </a:pPr>
                      <a:r>
                        <a:rPr lang="en-US" sz="2000" dirty="0"/>
                        <a:t>Stormwater</a:t>
                      </a:r>
                    </a:p>
                    <a:p>
                      <a:pPr marL="342900" indent="-342900">
                        <a:buFont typeface="Arial" panose="020B0604020202020204" pitchFamily="34" charset="0"/>
                        <a:buChar char="•"/>
                      </a:pPr>
                      <a:r>
                        <a:rPr lang="en-US" sz="2000" dirty="0"/>
                        <a:t>Underground Utilities (TCS)</a:t>
                      </a:r>
                    </a:p>
                    <a:p>
                      <a:pPr lvl="1"/>
                      <a:r>
                        <a:rPr lang="en-US" sz="2000" dirty="0"/>
                        <a:t>Water</a:t>
                      </a:r>
                    </a:p>
                    <a:p>
                      <a:pPr lvl="1"/>
                      <a:r>
                        <a:rPr lang="en-US" sz="2000" dirty="0"/>
                        <a:t>Wastewater</a:t>
                      </a:r>
                    </a:p>
                    <a:p>
                      <a:endParaRPr lang="en-US" sz="2000" b="1" dirty="0"/>
                    </a:p>
                    <a:p>
                      <a:r>
                        <a:rPr lang="en-US" sz="2000" b="1" dirty="0"/>
                        <a:t>Internal Service Funds</a:t>
                      </a:r>
                      <a:endParaRPr lang="en-US" sz="2000" dirty="0"/>
                    </a:p>
                    <a:p>
                      <a:pPr marL="342900" indent="-342900">
                        <a:buFont typeface="Arial" panose="020B0604020202020204" pitchFamily="34" charset="0"/>
                        <a:buChar char="•"/>
                      </a:pPr>
                      <a:r>
                        <a:rPr lang="en-US" sz="2000" dirty="0"/>
                        <a:t>Fleet Services </a:t>
                      </a:r>
                    </a:p>
                    <a:p>
                      <a:endParaRPr lang="en-US" sz="2000" b="1" dirty="0"/>
                    </a:p>
                    <a:p>
                      <a:r>
                        <a:rPr lang="en-US" sz="2000" b="1" dirty="0"/>
                        <a:t>Special Revenue Funds</a:t>
                      </a:r>
                      <a:endParaRPr lang="en-US" sz="2000" dirty="0"/>
                    </a:p>
                    <a:p>
                      <a:pPr marL="342900" indent="-342900">
                        <a:buFont typeface="Arial" panose="020B0604020202020204" pitchFamily="34" charset="0"/>
                        <a:buChar char="•"/>
                      </a:pPr>
                      <a:r>
                        <a:rPr lang="en-US" sz="2000" dirty="0"/>
                        <a:t>Transportation</a:t>
                      </a:r>
                      <a:endParaRPr lang="en-US" sz="2000" b="0" dirty="0"/>
                    </a:p>
                    <a:p>
                      <a:endParaRPr lang="en-US" sz="2000" b="0" dirty="0"/>
                    </a:p>
                  </a:txBody>
                  <a:tcP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155775857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126AE-03E7-C936-3CC7-1ADA643C078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42A2BE7-9472-C828-AD27-1EDAF49F24F7}"/>
              </a:ext>
            </a:extLst>
          </p:cNvPr>
          <p:cNvSpPr/>
          <p:nvPr/>
        </p:nvSpPr>
        <p:spPr>
          <a:xfrm>
            <a:off x="372140" y="249670"/>
            <a:ext cx="11578855" cy="63531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99F537-92F8-FC15-4284-0F52250BBAC3}"/>
              </a:ext>
            </a:extLst>
          </p:cNvPr>
          <p:cNvSpPr>
            <a:spLocks noGrp="1"/>
          </p:cNvSpPr>
          <p:nvPr>
            <p:ph type="title"/>
          </p:nvPr>
        </p:nvSpPr>
        <p:spPr>
          <a:xfrm>
            <a:off x="458528" y="87288"/>
            <a:ext cx="9720705" cy="999996"/>
          </a:xfrm>
        </p:spPr>
        <p:txBody>
          <a:bodyPr/>
          <a:lstStyle/>
          <a:p>
            <a:r>
              <a:rPr lang="en-US" b="1" dirty="0">
                <a:solidFill>
                  <a:srgbClr val="104862"/>
                </a:solidFill>
              </a:rPr>
              <a:t>Key Performance Measures</a:t>
            </a:r>
          </a:p>
        </p:txBody>
      </p:sp>
      <p:graphicFrame>
        <p:nvGraphicFramePr>
          <p:cNvPr id="9" name="Table 8">
            <a:extLst>
              <a:ext uri="{FF2B5EF4-FFF2-40B4-BE49-F238E27FC236}">
                <a16:creationId xmlns:a16="http://schemas.microsoft.com/office/drawing/2014/main" id="{4FAA82B4-EE8B-1D5C-4307-96D6658892B5}"/>
              </a:ext>
            </a:extLst>
          </p:cNvPr>
          <p:cNvGraphicFramePr>
            <a:graphicFrameLocks noGrp="1"/>
          </p:cNvGraphicFramePr>
          <p:nvPr>
            <p:extLst>
              <p:ext uri="{D42A27DB-BD31-4B8C-83A1-F6EECF244321}">
                <p14:modId xmlns:p14="http://schemas.microsoft.com/office/powerpoint/2010/main" val="2467751965"/>
              </p:ext>
            </p:extLst>
          </p:nvPr>
        </p:nvGraphicFramePr>
        <p:xfrm>
          <a:off x="458528" y="882370"/>
          <a:ext cx="11274944" cy="5704840"/>
        </p:xfrm>
        <a:graphic>
          <a:graphicData uri="http://schemas.openxmlformats.org/drawingml/2006/table">
            <a:tbl>
              <a:tblPr firstRow="1" bandRow="1">
                <a:tableStyleId>{5C22544A-7EE6-4342-B048-85BDC9FD1C3A}</a:tableStyleId>
              </a:tblPr>
              <a:tblGrid>
                <a:gridCol w="2821017">
                  <a:extLst>
                    <a:ext uri="{9D8B030D-6E8A-4147-A177-3AD203B41FA5}">
                      <a16:colId xmlns:a16="http://schemas.microsoft.com/office/drawing/2014/main" val="2824674795"/>
                    </a:ext>
                  </a:extLst>
                </a:gridCol>
                <a:gridCol w="4728142">
                  <a:extLst>
                    <a:ext uri="{9D8B030D-6E8A-4147-A177-3AD203B41FA5}">
                      <a16:colId xmlns:a16="http://schemas.microsoft.com/office/drawing/2014/main" val="3745968927"/>
                    </a:ext>
                  </a:extLst>
                </a:gridCol>
                <a:gridCol w="1912490">
                  <a:extLst>
                    <a:ext uri="{9D8B030D-6E8A-4147-A177-3AD203B41FA5}">
                      <a16:colId xmlns:a16="http://schemas.microsoft.com/office/drawing/2014/main" val="1649215685"/>
                    </a:ext>
                  </a:extLst>
                </a:gridCol>
                <a:gridCol w="1813295">
                  <a:extLst>
                    <a:ext uri="{9D8B030D-6E8A-4147-A177-3AD203B41FA5}">
                      <a16:colId xmlns:a16="http://schemas.microsoft.com/office/drawing/2014/main" val="1075387996"/>
                    </a:ext>
                  </a:extLst>
                </a:gridCol>
              </a:tblGrid>
              <a:tr h="322325">
                <a:tc>
                  <a:txBody>
                    <a:bodyPr/>
                    <a:lstStyle/>
                    <a:p>
                      <a:r>
                        <a:rPr lang="en-US" dirty="0"/>
                        <a:t>Measures</a:t>
                      </a:r>
                    </a:p>
                  </a:txBody>
                  <a:tcPr/>
                </a:tc>
                <a:tc>
                  <a:txBody>
                    <a:bodyPr/>
                    <a:lstStyle/>
                    <a:p>
                      <a:r>
                        <a:rPr lang="en-US" dirty="0"/>
                        <a:t>Analysis</a:t>
                      </a:r>
                    </a:p>
                  </a:txBody>
                  <a:tcPr/>
                </a:tc>
                <a:tc>
                  <a:txBody>
                    <a:bodyPr/>
                    <a:lstStyle/>
                    <a:p>
                      <a:r>
                        <a:rPr lang="en-US" dirty="0"/>
                        <a:t>Series</a:t>
                      </a:r>
                    </a:p>
                  </a:txBody>
                  <a:tcPr/>
                </a:tc>
                <a:tc>
                  <a:txBody>
                    <a:bodyPr/>
                    <a:lstStyle/>
                    <a:p>
                      <a:pPr algn="ctr"/>
                      <a:r>
                        <a:rPr lang="en-US" dirty="0"/>
                        <a:t>Status</a:t>
                      </a:r>
                    </a:p>
                  </a:txBody>
                  <a:tcPr/>
                </a:tc>
                <a:extLst>
                  <a:ext uri="{0D108BD9-81ED-4DB2-BD59-A6C34878D82A}">
                    <a16:rowId xmlns:a16="http://schemas.microsoft.com/office/drawing/2014/main" val="1946517529"/>
                  </a:ext>
                </a:extLst>
              </a:tr>
              <a:tr h="370840">
                <a:tc rowSpan="2">
                  <a:txBody>
                    <a:bodyPr/>
                    <a:lstStyle/>
                    <a:p>
                      <a:r>
                        <a:rPr lang="en-US" b="1" dirty="0"/>
                        <a:t>Work Orders Completed Monthly</a:t>
                      </a:r>
                    </a:p>
                  </a:txBody>
                  <a:tcPr/>
                </a:tc>
                <a:tc rowSpan="2">
                  <a:txBody>
                    <a:bodyPr/>
                    <a:lstStyle/>
                    <a:p>
                      <a:r>
                        <a:rPr lang="en-US" dirty="0"/>
                        <a:t>There are 2,002 work orders completed as of May 2025</a:t>
                      </a:r>
                    </a:p>
                  </a:txBody>
                  <a:tcPr/>
                </a:tc>
                <a:tc>
                  <a:txBody>
                    <a:bodyPr/>
                    <a:lstStyle/>
                    <a:p>
                      <a:r>
                        <a:rPr lang="en-US" b="0" dirty="0"/>
                        <a:t>FYTD Actual</a:t>
                      </a:r>
                    </a:p>
                  </a:txBody>
                  <a:tcPr/>
                </a:tc>
                <a:tc>
                  <a:txBody>
                    <a:bodyPr/>
                    <a:lstStyle/>
                    <a:p>
                      <a:pPr algn="ctr"/>
                      <a:r>
                        <a:rPr lang="en-US" b="1" dirty="0"/>
                        <a:t>2,002</a:t>
                      </a:r>
                    </a:p>
                  </a:txBody>
                  <a:tcPr/>
                </a:tc>
                <a:extLst>
                  <a:ext uri="{0D108BD9-81ED-4DB2-BD59-A6C34878D82A}">
                    <a16:rowId xmlns:a16="http://schemas.microsoft.com/office/drawing/2014/main" val="1191962624"/>
                  </a:ext>
                </a:extLst>
              </a:tr>
              <a:tr h="118496">
                <a:tc vMerge="1">
                  <a:txBody>
                    <a:bodyPr/>
                    <a:lstStyle/>
                    <a:p>
                      <a:endParaRPr lang="en-US" dirty="0"/>
                    </a:p>
                  </a:txBody>
                  <a:tcPr/>
                </a:tc>
                <a:tc vMerge="1">
                  <a:txBody>
                    <a:bodyPr/>
                    <a:lstStyle/>
                    <a:p>
                      <a:endParaRPr lang="en-US" dirty="0"/>
                    </a:p>
                  </a:txBody>
                  <a:tcPr/>
                </a:tc>
                <a:tc>
                  <a:txBody>
                    <a:bodyPr/>
                    <a:lstStyle/>
                    <a:p>
                      <a:r>
                        <a:rPr lang="en-US" b="0" dirty="0"/>
                        <a:t>PYTD Actual</a:t>
                      </a:r>
                    </a:p>
                  </a:txBody>
                  <a:tcPr/>
                </a:tc>
                <a:tc>
                  <a:txBody>
                    <a:bodyPr/>
                    <a:lstStyle/>
                    <a:p>
                      <a:pPr algn="ctr"/>
                      <a:r>
                        <a:rPr lang="en-US" b="1" dirty="0"/>
                        <a:t>1,872</a:t>
                      </a:r>
                    </a:p>
                  </a:txBody>
                  <a:tcPr/>
                </a:tc>
                <a:extLst>
                  <a:ext uri="{0D108BD9-81ED-4DB2-BD59-A6C34878D82A}">
                    <a16:rowId xmlns:a16="http://schemas.microsoft.com/office/drawing/2014/main" val="1976619147"/>
                  </a:ext>
                </a:extLst>
              </a:tr>
              <a:tr h="262704">
                <a:tc rowSpan="2">
                  <a:txBody>
                    <a:bodyPr/>
                    <a:lstStyle/>
                    <a:p>
                      <a:r>
                        <a:rPr lang="en-US" b="1" dirty="0"/>
                        <a:t>Repair Costs</a:t>
                      </a:r>
                    </a:p>
                  </a:txBody>
                  <a:tcPr/>
                </a:tc>
                <a:tc rowSpan="2">
                  <a:txBody>
                    <a:bodyPr/>
                    <a:lstStyle/>
                    <a:p>
                      <a:r>
                        <a:rPr lang="en-US" dirty="0"/>
                        <a:t>Fleet Services spent $1,424,200 in repair costs on city vehicles and equipment in FY24</a:t>
                      </a:r>
                    </a:p>
                  </a:txBody>
                  <a:tcPr/>
                </a:tc>
                <a:tc>
                  <a:txBody>
                    <a:bodyPr/>
                    <a:lstStyle/>
                    <a:p>
                      <a:r>
                        <a:rPr lang="en-US" b="0" dirty="0"/>
                        <a:t>FYTD Actual</a:t>
                      </a:r>
                    </a:p>
                  </a:txBody>
                  <a:tcPr/>
                </a:tc>
                <a:tc>
                  <a:txBody>
                    <a:bodyPr/>
                    <a:lstStyle/>
                    <a:p>
                      <a:pPr algn="ctr"/>
                      <a:r>
                        <a:rPr lang="en-US" b="1" dirty="0"/>
                        <a:t>$1,424,200.47</a:t>
                      </a:r>
                    </a:p>
                  </a:txBody>
                  <a:tcPr/>
                </a:tc>
                <a:extLst>
                  <a:ext uri="{0D108BD9-81ED-4DB2-BD59-A6C34878D82A}">
                    <a16:rowId xmlns:a16="http://schemas.microsoft.com/office/drawing/2014/main" val="188816968"/>
                  </a:ext>
                </a:extLst>
              </a:tr>
              <a:tr h="262704">
                <a:tc vMerge="1">
                  <a:txBody>
                    <a:bodyPr/>
                    <a:lstStyle/>
                    <a:p>
                      <a:endParaRPr lang="en-US" b="1" dirty="0"/>
                    </a:p>
                  </a:txBody>
                  <a:tcPr/>
                </a:tc>
                <a:tc vMerge="1">
                  <a:txBody>
                    <a:bodyPr/>
                    <a:lstStyle/>
                    <a:p>
                      <a:endParaRPr lang="en-US" dirty="0"/>
                    </a:p>
                  </a:txBody>
                  <a:tcPr/>
                </a:tc>
                <a:tc>
                  <a:txBody>
                    <a:bodyPr/>
                    <a:lstStyle/>
                    <a:p>
                      <a:r>
                        <a:rPr lang="en-US" b="0" dirty="0"/>
                        <a:t>PYTD Actual</a:t>
                      </a:r>
                    </a:p>
                  </a:txBody>
                  <a:tcPr/>
                </a:tc>
                <a:tc>
                  <a:txBody>
                    <a:bodyPr/>
                    <a:lstStyle/>
                    <a:p>
                      <a:pPr algn="ctr"/>
                      <a:r>
                        <a:rPr lang="en-US" b="1" dirty="0"/>
                        <a:t>$1,279,203.97</a:t>
                      </a:r>
                    </a:p>
                  </a:txBody>
                  <a:tcPr/>
                </a:tc>
                <a:extLst>
                  <a:ext uri="{0D108BD9-81ED-4DB2-BD59-A6C34878D82A}">
                    <a16:rowId xmlns:a16="http://schemas.microsoft.com/office/drawing/2014/main" val="24383302"/>
                  </a:ext>
                </a:extLst>
              </a:tr>
              <a:tr h="308266">
                <a:tc rowSpan="2">
                  <a:txBody>
                    <a:bodyPr/>
                    <a:lstStyle/>
                    <a:p>
                      <a:r>
                        <a:rPr lang="en-US" b="1" dirty="0"/>
                        <a:t>Vehicles Replaced</a:t>
                      </a:r>
                    </a:p>
                  </a:txBody>
                  <a:tcPr/>
                </a:tc>
                <a:tc rowSpan="2">
                  <a:txBody>
                    <a:bodyPr/>
                    <a:lstStyle/>
                    <a:p>
                      <a:r>
                        <a:rPr lang="en-US" dirty="0"/>
                        <a:t>There have been 29 vehicles in the current fiscal year</a:t>
                      </a:r>
                    </a:p>
                  </a:txBody>
                  <a:tcPr/>
                </a:tc>
                <a:tc>
                  <a:txBody>
                    <a:bodyPr/>
                    <a:lstStyle/>
                    <a:p>
                      <a:r>
                        <a:rPr lang="en-US" b="0" dirty="0"/>
                        <a:t>FYTD Actual</a:t>
                      </a:r>
                    </a:p>
                  </a:txBody>
                  <a:tcPr/>
                </a:tc>
                <a:tc>
                  <a:txBody>
                    <a:bodyPr/>
                    <a:lstStyle/>
                    <a:p>
                      <a:pPr algn="ctr"/>
                      <a:r>
                        <a:rPr lang="en-US" b="1" dirty="0"/>
                        <a:t>29</a:t>
                      </a:r>
                    </a:p>
                  </a:txBody>
                  <a:tcPr/>
                </a:tc>
                <a:extLst>
                  <a:ext uri="{0D108BD9-81ED-4DB2-BD59-A6C34878D82A}">
                    <a16:rowId xmlns:a16="http://schemas.microsoft.com/office/drawing/2014/main" val="2409940151"/>
                  </a:ext>
                </a:extLst>
              </a:tr>
              <a:tr h="308266">
                <a:tc vMerge="1">
                  <a:txBody>
                    <a:bodyPr/>
                    <a:lstStyle/>
                    <a:p>
                      <a:endParaRPr lang="en-US" b="1" dirty="0"/>
                    </a:p>
                  </a:txBody>
                  <a:tcPr/>
                </a:tc>
                <a:tc vMerge="1">
                  <a:txBody>
                    <a:bodyPr/>
                    <a:lstStyle/>
                    <a:p>
                      <a:endParaRPr lang="en-US" dirty="0"/>
                    </a:p>
                  </a:txBody>
                  <a:tcPr/>
                </a:tc>
                <a:tc>
                  <a:txBody>
                    <a:bodyPr/>
                    <a:lstStyle/>
                    <a:p>
                      <a:r>
                        <a:rPr lang="en-US" b="0" dirty="0"/>
                        <a:t>PYTD Actual</a:t>
                      </a:r>
                    </a:p>
                  </a:txBody>
                  <a:tcPr/>
                </a:tc>
                <a:tc>
                  <a:txBody>
                    <a:bodyPr/>
                    <a:lstStyle/>
                    <a:p>
                      <a:pPr algn="ctr"/>
                      <a:r>
                        <a:rPr lang="en-US" b="1" dirty="0"/>
                        <a:t>25</a:t>
                      </a:r>
                    </a:p>
                  </a:txBody>
                  <a:tcPr/>
                </a:tc>
                <a:extLst>
                  <a:ext uri="{0D108BD9-81ED-4DB2-BD59-A6C34878D82A}">
                    <a16:rowId xmlns:a16="http://schemas.microsoft.com/office/drawing/2014/main" val="4276789113"/>
                  </a:ext>
                </a:extLst>
              </a:tr>
              <a:tr h="287001">
                <a:tc>
                  <a:txBody>
                    <a:bodyPr/>
                    <a:lstStyle/>
                    <a:p>
                      <a:r>
                        <a:rPr lang="en-US" b="1" dirty="0"/>
                        <a:t>Tonnage of Solid Waste Collected by Type</a:t>
                      </a:r>
                    </a:p>
                  </a:txBody>
                  <a:tcPr/>
                </a:tc>
                <a:tc>
                  <a:txBody>
                    <a:bodyPr/>
                    <a:lstStyle/>
                    <a:p>
                      <a:r>
                        <a:rPr lang="en-US" dirty="0"/>
                        <a:t>As of May 2025 the Solid Waste Division recorded 14,867.69 tons collected for residential and commercial</a:t>
                      </a:r>
                    </a:p>
                  </a:txBody>
                  <a:tcPr/>
                </a:tc>
                <a:tc>
                  <a:txBody>
                    <a:bodyPr/>
                    <a:lstStyle/>
                    <a:p>
                      <a:r>
                        <a:rPr lang="en-US" b="0" dirty="0"/>
                        <a:t>FYTD Actual</a:t>
                      </a:r>
                    </a:p>
                  </a:txBody>
                  <a:tcPr/>
                </a:tc>
                <a:tc>
                  <a:txBody>
                    <a:bodyPr/>
                    <a:lstStyle/>
                    <a:p>
                      <a:pPr algn="ctr"/>
                      <a:r>
                        <a:rPr lang="en-US" b="1" dirty="0"/>
                        <a:t>14,867.69</a:t>
                      </a:r>
                    </a:p>
                  </a:txBody>
                  <a:tcPr/>
                </a:tc>
                <a:extLst>
                  <a:ext uri="{0D108BD9-81ED-4DB2-BD59-A6C34878D82A}">
                    <a16:rowId xmlns:a16="http://schemas.microsoft.com/office/drawing/2014/main" val="852838903"/>
                  </a:ext>
                </a:extLst>
              </a:tr>
              <a:tr h="370840">
                <a:tc rowSpan="2">
                  <a:txBody>
                    <a:bodyPr/>
                    <a:lstStyle/>
                    <a:p>
                      <a:r>
                        <a:rPr lang="en-US" b="1" dirty="0"/>
                        <a:t>Street Sweeping Tons</a:t>
                      </a:r>
                    </a:p>
                  </a:txBody>
                  <a:tcPr/>
                </a:tc>
                <a:tc rowSpan="2">
                  <a:txBody>
                    <a:bodyPr/>
                    <a:lstStyle/>
                    <a:p>
                      <a:r>
                        <a:rPr lang="en-US" dirty="0"/>
                        <a:t>Stormwater measured 2,000 street sweeping tons which is nearly double the prior year</a:t>
                      </a:r>
                    </a:p>
                  </a:txBody>
                  <a:tcPr/>
                </a:tc>
                <a:tc>
                  <a:txBody>
                    <a:bodyPr/>
                    <a:lstStyle/>
                    <a:p>
                      <a:r>
                        <a:rPr lang="en-US" b="0" dirty="0"/>
                        <a:t>FYTD Actual</a:t>
                      </a:r>
                    </a:p>
                  </a:txBody>
                  <a:tcPr/>
                </a:tc>
                <a:tc>
                  <a:txBody>
                    <a:bodyPr/>
                    <a:lstStyle/>
                    <a:p>
                      <a:pPr algn="ctr"/>
                      <a:r>
                        <a:rPr lang="en-US" b="1" dirty="0"/>
                        <a:t>1,005</a:t>
                      </a:r>
                    </a:p>
                  </a:txBody>
                  <a:tcPr/>
                </a:tc>
                <a:extLst>
                  <a:ext uri="{0D108BD9-81ED-4DB2-BD59-A6C34878D82A}">
                    <a16:rowId xmlns:a16="http://schemas.microsoft.com/office/drawing/2014/main" val="2339301540"/>
                  </a:ext>
                </a:extLst>
              </a:tr>
              <a:tr h="370840">
                <a:tc vMerge="1">
                  <a:txBody>
                    <a:bodyPr/>
                    <a:lstStyle/>
                    <a:p>
                      <a:endParaRPr lang="en-US" b="1" dirty="0"/>
                    </a:p>
                  </a:txBody>
                  <a:tcPr/>
                </a:tc>
                <a:tc vMerge="1">
                  <a:txBody>
                    <a:bodyPr/>
                    <a:lstStyle/>
                    <a:p>
                      <a:endParaRPr lang="en-US" dirty="0"/>
                    </a:p>
                  </a:txBody>
                  <a:tcPr/>
                </a:tc>
                <a:tc>
                  <a:txBody>
                    <a:bodyPr/>
                    <a:lstStyle/>
                    <a:p>
                      <a:r>
                        <a:rPr lang="en-US" b="0" dirty="0"/>
                        <a:t>PYTD Actual</a:t>
                      </a:r>
                    </a:p>
                  </a:txBody>
                  <a:tcPr/>
                </a:tc>
                <a:tc>
                  <a:txBody>
                    <a:bodyPr/>
                    <a:lstStyle/>
                    <a:p>
                      <a:pPr algn="ctr"/>
                      <a:r>
                        <a:rPr lang="en-US" b="1" dirty="0"/>
                        <a:t>948</a:t>
                      </a:r>
                    </a:p>
                  </a:txBody>
                  <a:tcPr/>
                </a:tc>
                <a:extLst>
                  <a:ext uri="{0D108BD9-81ED-4DB2-BD59-A6C34878D82A}">
                    <a16:rowId xmlns:a16="http://schemas.microsoft.com/office/drawing/2014/main" val="1942320822"/>
                  </a:ext>
                </a:extLst>
              </a:tr>
              <a:tr h="370840">
                <a:tc rowSpan="2">
                  <a:txBody>
                    <a:bodyPr/>
                    <a:lstStyle/>
                    <a:p>
                      <a:r>
                        <a:rPr lang="en-US" b="1" dirty="0"/>
                        <a:t>Miles Paved</a:t>
                      </a:r>
                    </a:p>
                  </a:txBody>
                  <a:tcPr/>
                </a:tc>
                <a:tc rowSpan="2">
                  <a:txBody>
                    <a:bodyPr/>
                    <a:lstStyle/>
                    <a:p>
                      <a:r>
                        <a:rPr lang="en-US" dirty="0"/>
                        <a:t>The Transportation Division paved 5.75 miles in FY25</a:t>
                      </a:r>
                    </a:p>
                  </a:txBody>
                  <a:tcPr/>
                </a:tc>
                <a:tc>
                  <a:txBody>
                    <a:bodyPr/>
                    <a:lstStyle/>
                    <a:p>
                      <a:r>
                        <a:rPr lang="en-US" b="0" dirty="0"/>
                        <a:t>FYTD Actual</a:t>
                      </a:r>
                    </a:p>
                  </a:txBody>
                  <a:tcPr/>
                </a:tc>
                <a:tc>
                  <a:txBody>
                    <a:bodyPr/>
                    <a:lstStyle/>
                    <a:p>
                      <a:pPr algn="ctr"/>
                      <a:r>
                        <a:rPr lang="en-US" b="1" dirty="0"/>
                        <a:t>5.76</a:t>
                      </a:r>
                    </a:p>
                  </a:txBody>
                  <a:tcPr/>
                </a:tc>
                <a:extLst>
                  <a:ext uri="{0D108BD9-81ED-4DB2-BD59-A6C34878D82A}">
                    <a16:rowId xmlns:a16="http://schemas.microsoft.com/office/drawing/2014/main" val="3712308646"/>
                  </a:ext>
                </a:extLst>
              </a:tr>
              <a:tr h="370840">
                <a:tc vMerge="1">
                  <a:txBody>
                    <a:bodyPr/>
                    <a:lstStyle/>
                    <a:p>
                      <a:endParaRPr lang="en-US" b="1" dirty="0"/>
                    </a:p>
                  </a:txBody>
                  <a:tcPr/>
                </a:tc>
                <a:tc vMerge="1">
                  <a:txBody>
                    <a:bodyPr/>
                    <a:lstStyle/>
                    <a:p>
                      <a:endParaRPr lang="en-US" dirty="0"/>
                    </a:p>
                  </a:txBody>
                  <a:tcPr/>
                </a:tc>
                <a:tc>
                  <a:txBody>
                    <a:bodyPr/>
                    <a:lstStyle/>
                    <a:p>
                      <a:r>
                        <a:rPr lang="en-US" b="0" dirty="0"/>
                        <a:t>PYTD Actual</a:t>
                      </a:r>
                    </a:p>
                  </a:txBody>
                  <a:tcPr/>
                </a:tc>
                <a:tc>
                  <a:txBody>
                    <a:bodyPr/>
                    <a:lstStyle/>
                    <a:p>
                      <a:pPr algn="ctr"/>
                      <a:r>
                        <a:rPr lang="en-US" b="1" dirty="0"/>
                        <a:t>3.29</a:t>
                      </a:r>
                    </a:p>
                  </a:txBody>
                  <a:tcPr/>
                </a:tc>
                <a:extLst>
                  <a:ext uri="{0D108BD9-81ED-4DB2-BD59-A6C34878D82A}">
                    <a16:rowId xmlns:a16="http://schemas.microsoft.com/office/drawing/2014/main" val="3719105378"/>
                  </a:ext>
                </a:extLst>
              </a:tr>
              <a:tr h="370840">
                <a:tc rowSpan="2">
                  <a:txBody>
                    <a:bodyPr/>
                    <a:lstStyle/>
                    <a:p>
                      <a:r>
                        <a:rPr lang="en-US" b="1" dirty="0"/>
                        <a:t>PCI Value</a:t>
                      </a:r>
                    </a:p>
                  </a:txBody>
                  <a:tcPr/>
                </a:tc>
                <a:tc rowSpan="2">
                  <a:txBody>
                    <a:bodyPr/>
                    <a:lstStyle/>
                    <a:p>
                      <a:r>
                        <a:rPr lang="en-US" dirty="0"/>
                        <a:t>The pavement condition index (PCI) value target is 80 </a:t>
                      </a:r>
                    </a:p>
                  </a:txBody>
                  <a:tcPr/>
                </a:tc>
                <a:tc>
                  <a:txBody>
                    <a:bodyPr/>
                    <a:lstStyle/>
                    <a:p>
                      <a:r>
                        <a:rPr lang="en-US" b="0" dirty="0"/>
                        <a:t>FYTD Actual</a:t>
                      </a:r>
                    </a:p>
                  </a:txBody>
                  <a:tcPr/>
                </a:tc>
                <a:tc>
                  <a:txBody>
                    <a:bodyPr/>
                    <a:lstStyle/>
                    <a:p>
                      <a:pPr algn="ctr"/>
                      <a:r>
                        <a:rPr lang="en-US" b="1" dirty="0"/>
                        <a:t>78.14</a:t>
                      </a:r>
                    </a:p>
                  </a:txBody>
                  <a:tcPr/>
                </a:tc>
                <a:extLst>
                  <a:ext uri="{0D108BD9-81ED-4DB2-BD59-A6C34878D82A}">
                    <a16:rowId xmlns:a16="http://schemas.microsoft.com/office/drawing/2014/main" val="1051113750"/>
                  </a:ext>
                </a:extLst>
              </a:tr>
              <a:tr h="370840">
                <a:tc vMerge="1">
                  <a:txBody>
                    <a:bodyPr/>
                    <a:lstStyle/>
                    <a:p>
                      <a:endParaRPr lang="en-US" b="1" dirty="0"/>
                    </a:p>
                  </a:txBody>
                  <a:tcPr/>
                </a:tc>
                <a:tc vMerge="1">
                  <a:txBody>
                    <a:bodyPr/>
                    <a:lstStyle/>
                    <a:p>
                      <a:endParaRPr lang="en-US" dirty="0"/>
                    </a:p>
                  </a:txBody>
                  <a:tcPr/>
                </a:tc>
                <a:tc>
                  <a:txBody>
                    <a:bodyPr/>
                    <a:lstStyle/>
                    <a:p>
                      <a:r>
                        <a:rPr lang="en-US" b="0" dirty="0"/>
                        <a:t>PYTD Actual</a:t>
                      </a:r>
                    </a:p>
                  </a:txBody>
                  <a:tcPr/>
                </a:tc>
                <a:tc>
                  <a:txBody>
                    <a:bodyPr/>
                    <a:lstStyle/>
                    <a:p>
                      <a:pPr algn="ctr"/>
                      <a:r>
                        <a:rPr lang="en-US" b="1" dirty="0"/>
                        <a:t>76.26</a:t>
                      </a:r>
                    </a:p>
                  </a:txBody>
                  <a:tcPr/>
                </a:tc>
                <a:extLst>
                  <a:ext uri="{0D108BD9-81ED-4DB2-BD59-A6C34878D82A}">
                    <a16:rowId xmlns:a16="http://schemas.microsoft.com/office/drawing/2014/main" val="157493217"/>
                  </a:ext>
                </a:extLst>
              </a:tr>
            </a:tbl>
          </a:graphicData>
        </a:graphic>
      </p:graphicFrame>
    </p:spTree>
    <p:extLst>
      <p:ext uri="{BB962C8B-B14F-4D97-AF65-F5344CB8AC3E}">
        <p14:creationId xmlns:p14="http://schemas.microsoft.com/office/powerpoint/2010/main" val="116815553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3C63A-CDFE-088A-9911-58E5876F11D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803A423-41AF-B4D6-9E19-7A2B81E801B7}"/>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CAF35EC-03D1-C1C7-D16C-719C59A5641B}"/>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EE690BA6-7D67-30E2-848B-E8736ED1160B}"/>
              </a:ext>
            </a:extLst>
          </p:cNvPr>
          <p:cNvGraphicFramePr>
            <a:graphicFrameLocks noGrp="1"/>
          </p:cNvGraphicFramePr>
          <p:nvPr>
            <p:ph idx="1"/>
            <p:extLst>
              <p:ext uri="{D42A27DB-BD31-4B8C-83A1-F6EECF244321}">
                <p14:modId xmlns:p14="http://schemas.microsoft.com/office/powerpoint/2010/main" val="3602498855"/>
              </p:ext>
            </p:extLst>
          </p:nvPr>
        </p:nvGraphicFramePr>
        <p:xfrm>
          <a:off x="357963" y="419200"/>
          <a:ext cx="11277600" cy="6151721"/>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t>Department: </a:t>
                      </a:r>
                      <a:r>
                        <a:rPr lang="en-US" sz="2800" b="1" dirty="0">
                          <a:solidFill>
                            <a:srgbClr val="B78739"/>
                          </a:solidFill>
                        </a:rPr>
                        <a:t>Public Works</a:t>
                      </a:r>
                    </a:p>
                  </a:txBody>
                  <a:tcPr/>
                </a:tc>
                <a:tc hMerge="1">
                  <a:txBody>
                    <a:bodyPr/>
                    <a:lstStyle/>
                    <a:p>
                      <a:endParaRPr dirty="0"/>
                    </a:p>
                  </a:txBody>
                  <a:tcPr/>
                </a:tc>
                <a:tc gridSpan="2">
                  <a:txBody>
                    <a:bodyPr/>
                    <a:lstStyle/>
                    <a:p>
                      <a:r>
                        <a:rPr lang="en-US" sz="2800" b="1" dirty="0"/>
                        <a:t>Division: </a:t>
                      </a:r>
                      <a:r>
                        <a:rPr lang="en-US" sz="2800" b="1" dirty="0">
                          <a:solidFill>
                            <a:srgbClr val="B78739"/>
                          </a:solidFill>
                        </a:rPr>
                        <a:t>Professional Services and Facilities</a:t>
                      </a:r>
                    </a:p>
                  </a:txBody>
                  <a:tcPr anchor="ctr"/>
                </a:tc>
                <a:tc hMerge="1">
                  <a:txBody>
                    <a:bodyPr/>
                    <a:lstStyle/>
                    <a:p>
                      <a:endParaRPr dirty="0"/>
                    </a:p>
                  </a:txBody>
                  <a:tcPr/>
                </a:tc>
                <a:extLst>
                  <a:ext uri="{0D108BD9-81ED-4DB2-BD59-A6C34878D82A}">
                    <a16:rowId xmlns:a16="http://schemas.microsoft.com/office/drawing/2014/main" val="2000895093"/>
                  </a:ext>
                </a:extLst>
              </a:tr>
              <a:tr h="466172">
                <a:tc>
                  <a:txBody>
                    <a:bodyPr/>
                    <a:lstStyle/>
                    <a:p>
                      <a:r>
                        <a:rPr lang="en-US" sz="2200" b="1" dirty="0"/>
                        <a:t>Funding Source(s)</a:t>
                      </a:r>
                    </a:p>
                  </a:txBody>
                  <a:tcPr anchor="ctr"/>
                </a:tc>
                <a:tc>
                  <a:txBody>
                    <a:bodyPr/>
                    <a:lstStyle/>
                    <a:p>
                      <a:r>
                        <a:rPr lang="en-US" sz="2200" b="1" dirty="0"/>
                        <a:t>General Fund</a:t>
                      </a:r>
                    </a:p>
                  </a:txBody>
                  <a:tcPr anchor="ctr"/>
                </a:tc>
                <a:tc>
                  <a:txBody>
                    <a:bodyPr/>
                    <a:lstStyle/>
                    <a:p>
                      <a:r>
                        <a:rPr lang="en-US" sz="2200" b="1" dirty="0"/>
                        <a:t># of FTEs</a:t>
                      </a:r>
                    </a:p>
                  </a:txBody>
                  <a:tcPr anchor="ctr"/>
                </a:tc>
                <a:tc>
                  <a:txBody>
                    <a:bodyPr/>
                    <a:lstStyle/>
                    <a:p>
                      <a:r>
                        <a:rPr lang="en-US" sz="2200" b="1" dirty="0"/>
                        <a:t>9 Full Time</a:t>
                      </a:r>
                    </a:p>
                  </a:txBody>
                  <a:tcPr anchor="ctr"/>
                </a:tc>
                <a:extLst>
                  <a:ext uri="{0D108BD9-81ED-4DB2-BD59-A6C34878D82A}">
                    <a16:rowId xmlns:a16="http://schemas.microsoft.com/office/drawing/2014/main" val="503865722"/>
                  </a:ext>
                </a:extLst>
              </a:tr>
              <a:tr h="526741">
                <a:tc gridSpan="4">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526741">
                <a:tc>
                  <a:txBody>
                    <a:bodyPr/>
                    <a:lstStyle/>
                    <a:p>
                      <a:endParaRPr lang="en-US" sz="2200" b="1" dirty="0"/>
                    </a:p>
                  </a:txBody>
                  <a:tcPr anchor="ctr"/>
                </a:tc>
                <a:tc>
                  <a:txBody>
                    <a:bodyPr/>
                    <a:lstStyle/>
                    <a:p>
                      <a:pPr algn="ctr"/>
                      <a:r>
                        <a:rPr lang="en-US" sz="2200" b="1" dirty="0">
                          <a:solidFill>
                            <a:srgbClr val="104862"/>
                          </a:solidFill>
                        </a:rPr>
                        <a:t>FY 2024-2025</a:t>
                      </a:r>
                    </a:p>
                  </a:txBody>
                  <a:tcPr anchor="ctr"/>
                </a:tc>
                <a:tc>
                  <a:txBody>
                    <a:bodyPr/>
                    <a:lstStyle/>
                    <a:p>
                      <a:pPr algn="ctr"/>
                      <a:r>
                        <a:rPr lang="en-US" sz="2200" b="1" dirty="0">
                          <a:solidFill>
                            <a:srgbClr val="104862"/>
                          </a:solidFill>
                        </a:rPr>
                        <a:t>FY 2025-2026</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526741">
                <a:tc>
                  <a:txBody>
                    <a:bodyPr/>
                    <a:lstStyle/>
                    <a:p>
                      <a:pPr algn="r"/>
                      <a:r>
                        <a:rPr lang="en-US" sz="2200" b="1" dirty="0"/>
                        <a:t>Personnel</a:t>
                      </a:r>
                    </a:p>
                  </a:txBody>
                  <a:tcPr anchor="ctr"/>
                </a:tc>
                <a:tc>
                  <a:txBody>
                    <a:bodyPr/>
                    <a:lstStyle/>
                    <a:p>
                      <a:pPr algn="ctr"/>
                      <a:r>
                        <a:rPr lang="en-US" sz="2200" b="1" dirty="0"/>
                        <a:t>$921,050</a:t>
                      </a:r>
                    </a:p>
                  </a:txBody>
                  <a:tcPr anchor="ctr"/>
                </a:tc>
                <a:tc>
                  <a:txBody>
                    <a:bodyPr/>
                    <a:lstStyle/>
                    <a:p>
                      <a:pPr algn="ctr"/>
                      <a:r>
                        <a:rPr lang="en-US" sz="2200" b="1" dirty="0"/>
                        <a:t>$1,074,226</a:t>
                      </a:r>
                    </a:p>
                  </a:txBody>
                  <a:tcPr anchor="ctr"/>
                </a:tc>
                <a:tc>
                  <a:txBody>
                    <a:bodyPr/>
                    <a:lstStyle/>
                    <a:p>
                      <a:pPr algn="ctr"/>
                      <a:r>
                        <a:rPr lang="en-US" sz="2200" b="1" dirty="0"/>
                        <a:t>$153,176</a:t>
                      </a:r>
                    </a:p>
                  </a:txBody>
                  <a:tcPr anchor="ctr"/>
                </a:tc>
                <a:extLst>
                  <a:ext uri="{0D108BD9-81ED-4DB2-BD59-A6C34878D82A}">
                    <a16:rowId xmlns:a16="http://schemas.microsoft.com/office/drawing/2014/main" val="673936123"/>
                  </a:ext>
                </a:extLst>
              </a:tr>
              <a:tr h="526741">
                <a:tc>
                  <a:txBody>
                    <a:bodyPr/>
                    <a:lstStyle/>
                    <a:p>
                      <a:pPr algn="r"/>
                      <a:r>
                        <a:rPr lang="en-US" sz="2200" b="1" dirty="0"/>
                        <a:t>Operating</a:t>
                      </a:r>
                    </a:p>
                  </a:txBody>
                  <a:tcPr anchor="ctr"/>
                </a:tc>
                <a:tc>
                  <a:txBody>
                    <a:bodyPr/>
                    <a:lstStyle/>
                    <a:p>
                      <a:pPr algn="ctr"/>
                      <a:r>
                        <a:rPr lang="en-US" sz="2200" b="1" dirty="0"/>
                        <a:t>$755,822</a:t>
                      </a:r>
                    </a:p>
                  </a:txBody>
                  <a:tcPr anchor="ctr"/>
                </a:tc>
                <a:tc>
                  <a:txBody>
                    <a:bodyPr/>
                    <a:lstStyle/>
                    <a:p>
                      <a:pPr algn="ctr"/>
                      <a:r>
                        <a:rPr lang="en-US" sz="2200" b="1" dirty="0"/>
                        <a:t>$516,128</a:t>
                      </a:r>
                    </a:p>
                  </a:txBody>
                  <a:tcPr anchor="ctr"/>
                </a:tc>
                <a:tc>
                  <a:txBody>
                    <a:bodyPr/>
                    <a:lstStyle/>
                    <a:p>
                      <a:pPr algn="ctr"/>
                      <a:r>
                        <a:rPr lang="en-US" sz="2200" b="1" dirty="0"/>
                        <a:t>($239,694)</a:t>
                      </a:r>
                    </a:p>
                  </a:txBody>
                  <a:tcPr anchor="ctr"/>
                </a:tc>
                <a:extLst>
                  <a:ext uri="{0D108BD9-81ED-4DB2-BD59-A6C34878D82A}">
                    <a16:rowId xmlns:a16="http://schemas.microsoft.com/office/drawing/2014/main" val="2756149601"/>
                  </a:ext>
                </a:extLst>
              </a:tr>
              <a:tr h="526741">
                <a:tc>
                  <a:txBody>
                    <a:bodyPr/>
                    <a:lstStyle/>
                    <a:p>
                      <a:pPr algn="r"/>
                      <a:r>
                        <a:rPr lang="en-US" sz="2200" b="1" dirty="0"/>
                        <a:t>Capital</a:t>
                      </a:r>
                    </a:p>
                  </a:txBody>
                  <a:tcPr anchor="ctr"/>
                </a:tc>
                <a:tc>
                  <a:txBody>
                    <a:bodyPr/>
                    <a:lstStyle/>
                    <a:p>
                      <a:pPr algn="ctr"/>
                      <a:r>
                        <a:rPr lang="en-US" sz="2200" b="1" dirty="0"/>
                        <a:t>$2,354,228</a:t>
                      </a:r>
                    </a:p>
                  </a:txBody>
                  <a:tcPr anchor="ctr"/>
                </a:tc>
                <a:tc>
                  <a:txBody>
                    <a:bodyPr/>
                    <a:lstStyle/>
                    <a:p>
                      <a:pPr algn="ctr"/>
                      <a:r>
                        <a:rPr lang="en-US" sz="2200" b="1" dirty="0"/>
                        <a:t>$491,078</a:t>
                      </a:r>
                    </a:p>
                  </a:txBody>
                  <a:tcPr anchor="ctr"/>
                </a:tc>
                <a:tc>
                  <a:txBody>
                    <a:bodyPr/>
                    <a:lstStyle/>
                    <a:p>
                      <a:pPr algn="ctr"/>
                      <a:r>
                        <a:rPr lang="en-US" sz="2200" b="1" dirty="0"/>
                        <a:t>($1,863,150)</a:t>
                      </a:r>
                    </a:p>
                  </a:txBody>
                  <a:tcPr anchor="ctr"/>
                </a:tc>
                <a:extLst>
                  <a:ext uri="{0D108BD9-81ED-4DB2-BD59-A6C34878D82A}">
                    <a16:rowId xmlns:a16="http://schemas.microsoft.com/office/drawing/2014/main" val="317650478"/>
                  </a:ext>
                </a:extLst>
              </a:tr>
              <a:tr h="526741">
                <a:tc>
                  <a:txBody>
                    <a:bodyPr/>
                    <a:lstStyle/>
                    <a:p>
                      <a:pPr algn="r"/>
                      <a:r>
                        <a:rPr lang="en-US" sz="2200" b="1" dirty="0"/>
                        <a:t>Interfund Transfers</a:t>
                      </a:r>
                    </a:p>
                  </a:txBody>
                  <a:tcPr anchor="ctr"/>
                </a:tc>
                <a:tc>
                  <a:txBody>
                    <a:bodyPr/>
                    <a:lstStyle/>
                    <a:p>
                      <a:pPr algn="ctr"/>
                      <a:r>
                        <a:rPr lang="en-US" sz="2200" b="1" dirty="0"/>
                        <a:t>$145,064</a:t>
                      </a:r>
                    </a:p>
                  </a:txBody>
                  <a:tcPr anchor="ctr"/>
                </a:tc>
                <a:tc>
                  <a:txBody>
                    <a:bodyPr/>
                    <a:lstStyle/>
                    <a:p>
                      <a:pPr algn="ctr"/>
                      <a:r>
                        <a:rPr lang="en-US" sz="2200" b="1" dirty="0"/>
                        <a:t>$62,862</a:t>
                      </a:r>
                    </a:p>
                  </a:txBody>
                  <a:tcPr anchor="ctr"/>
                </a:tc>
                <a:tc>
                  <a:txBody>
                    <a:bodyPr/>
                    <a:lstStyle/>
                    <a:p>
                      <a:pPr algn="ctr"/>
                      <a:r>
                        <a:rPr lang="en-US" sz="2200" b="1" dirty="0"/>
                        <a:t>($82,202)</a:t>
                      </a:r>
                    </a:p>
                  </a:txBody>
                  <a:tcPr anchor="ctr"/>
                </a:tc>
                <a:extLst>
                  <a:ext uri="{0D108BD9-81ED-4DB2-BD59-A6C34878D82A}">
                    <a16:rowId xmlns:a16="http://schemas.microsoft.com/office/drawing/2014/main" val="1856390602"/>
                  </a:ext>
                </a:extLst>
              </a:tr>
              <a:tr h="526741">
                <a:tc>
                  <a:txBody>
                    <a:bodyPr/>
                    <a:lstStyle/>
                    <a:p>
                      <a:pPr algn="r"/>
                      <a:r>
                        <a:rPr lang="en-US" sz="2200" b="1" dirty="0"/>
                        <a:t>TOTAL</a:t>
                      </a:r>
                    </a:p>
                  </a:txBody>
                  <a:tcPr anchor="ctr"/>
                </a:tc>
                <a:tc>
                  <a:txBody>
                    <a:bodyPr/>
                    <a:lstStyle/>
                    <a:p>
                      <a:pPr algn="ctr"/>
                      <a:r>
                        <a:rPr lang="en-US" sz="2200" b="1" dirty="0"/>
                        <a:t>$4,176,164</a:t>
                      </a:r>
                    </a:p>
                  </a:txBody>
                  <a:tcPr anchor="ctr"/>
                </a:tc>
                <a:tc>
                  <a:txBody>
                    <a:bodyPr/>
                    <a:lstStyle/>
                    <a:p>
                      <a:pPr algn="ctr"/>
                      <a:r>
                        <a:rPr lang="en-US" sz="2200" b="1" dirty="0"/>
                        <a:t>$2,144,294</a:t>
                      </a:r>
                    </a:p>
                  </a:txBody>
                  <a:tcPr anchor="ctr"/>
                </a:tc>
                <a:tc>
                  <a:txBody>
                    <a:bodyPr/>
                    <a:lstStyle/>
                    <a:p>
                      <a:pPr algn="ctr"/>
                      <a:r>
                        <a:rPr lang="en-US" sz="2200" b="1" dirty="0"/>
                        <a:t>($2,031,870)</a:t>
                      </a:r>
                    </a:p>
                  </a:txBody>
                  <a:tcPr anchor="ctr"/>
                </a:tc>
                <a:extLst>
                  <a:ext uri="{0D108BD9-81ED-4DB2-BD59-A6C34878D82A}">
                    <a16:rowId xmlns:a16="http://schemas.microsoft.com/office/drawing/2014/main" val="714096359"/>
                  </a:ext>
                </a:extLst>
              </a:tr>
              <a:tr h="526741">
                <a:tc gridSpan="4">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r>
                        <a:rPr lang="en-US" sz="2200" dirty="0"/>
                        <a:t>Prior year capital included the Public Works Administrative Building</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193584730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E5762-692F-677B-6DF0-0FFD48BA00F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160032B-55E7-8A05-5757-DE24F719719C}"/>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E8D605-650B-0DD6-7EAC-754E23D78104}"/>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Public Works</a:t>
            </a:r>
          </a:p>
        </p:txBody>
      </p:sp>
      <p:sp>
        <p:nvSpPr>
          <p:cNvPr id="3" name="Content Placeholder 2">
            <a:extLst>
              <a:ext uri="{FF2B5EF4-FFF2-40B4-BE49-F238E27FC236}">
                <a16:creationId xmlns:a16="http://schemas.microsoft.com/office/drawing/2014/main" id="{18B59C73-25D1-F66D-F40C-EBA403CCFFE9}"/>
              </a:ext>
            </a:extLst>
          </p:cNvPr>
          <p:cNvSpPr>
            <a:spLocks noGrp="1"/>
          </p:cNvSpPr>
          <p:nvPr>
            <p:ph idx="1"/>
          </p:nvPr>
        </p:nvSpPr>
        <p:spPr>
          <a:xfrm>
            <a:off x="838200" y="1483934"/>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FY24-25</a:t>
            </a:r>
          </a:p>
          <a:p>
            <a:pPr>
              <a:lnSpc>
                <a:spcPct val="100000"/>
              </a:lnSpc>
              <a:spcBef>
                <a:spcPts val="0"/>
              </a:spcBef>
              <a:spcAft>
                <a:spcPts val="1000"/>
              </a:spcAft>
            </a:pPr>
            <a:r>
              <a:rPr lang="en-US" sz="2400" b="1" dirty="0">
                <a:solidFill>
                  <a:srgbClr val="104862"/>
                </a:solidFill>
              </a:rPr>
              <a:t>CIP: </a:t>
            </a:r>
            <a:r>
              <a:rPr lang="en-US" sz="2400" dirty="0"/>
              <a:t>Roof at Fleet | Completed December 2024</a:t>
            </a:r>
          </a:p>
          <a:p>
            <a:pPr>
              <a:lnSpc>
                <a:spcPct val="100000"/>
              </a:lnSpc>
              <a:spcBef>
                <a:spcPts val="0"/>
              </a:spcBef>
              <a:spcAft>
                <a:spcPts val="1000"/>
              </a:spcAft>
            </a:pPr>
            <a:r>
              <a:rPr lang="en-US" sz="2400" b="1" dirty="0">
                <a:solidFill>
                  <a:srgbClr val="104862"/>
                </a:solidFill>
              </a:rPr>
              <a:t>CIP (Carry Forward): </a:t>
            </a:r>
            <a:r>
              <a:rPr lang="en-US" sz="2400" dirty="0"/>
              <a:t>Public Works Administration Building</a:t>
            </a:r>
          </a:p>
          <a:p>
            <a:pPr marL="0" indent="0">
              <a:lnSpc>
                <a:spcPct val="100000"/>
              </a:lnSpc>
              <a:spcBef>
                <a:spcPts val="0"/>
              </a:spcBef>
              <a:spcAft>
                <a:spcPts val="1000"/>
              </a:spcAft>
              <a:buNone/>
            </a:pPr>
            <a:r>
              <a:rPr lang="en-US" sz="2400" b="1" dirty="0">
                <a:solidFill>
                  <a:srgbClr val="275791"/>
                </a:solidFill>
              </a:rPr>
              <a:t>FY25-26</a:t>
            </a:r>
          </a:p>
          <a:p>
            <a:pPr>
              <a:lnSpc>
                <a:spcPct val="100000"/>
              </a:lnSpc>
              <a:spcBef>
                <a:spcPts val="0"/>
              </a:spcBef>
              <a:spcAft>
                <a:spcPts val="1000"/>
              </a:spcAft>
            </a:pPr>
            <a:r>
              <a:rPr lang="en-US" sz="2400" b="1" dirty="0">
                <a:solidFill>
                  <a:srgbClr val="104862"/>
                </a:solidFill>
              </a:rPr>
              <a:t>CIP R&amp;R Program: </a:t>
            </a:r>
            <a:r>
              <a:rPr lang="en-US" sz="2400" dirty="0"/>
              <a:t>City Facilities A/C Unit R&amp;R Program</a:t>
            </a:r>
          </a:p>
          <a:p>
            <a:pPr>
              <a:lnSpc>
                <a:spcPct val="100000"/>
              </a:lnSpc>
              <a:spcBef>
                <a:spcPts val="0"/>
              </a:spcBef>
              <a:spcAft>
                <a:spcPts val="1000"/>
              </a:spcAft>
            </a:pPr>
            <a:r>
              <a:rPr lang="en-US" sz="2400" b="1" dirty="0">
                <a:solidFill>
                  <a:srgbClr val="104862"/>
                </a:solidFill>
              </a:rPr>
              <a:t>CIP: </a:t>
            </a:r>
            <a:r>
              <a:rPr lang="en-US" sz="2400" dirty="0"/>
              <a:t>City Hall Remodel</a:t>
            </a:r>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spTree>
    <p:extLst>
      <p:ext uri="{BB962C8B-B14F-4D97-AF65-F5344CB8AC3E}">
        <p14:creationId xmlns:p14="http://schemas.microsoft.com/office/powerpoint/2010/main" val="13775710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09D20-A795-EE18-D531-90FF0780C7F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B4458CF-26A4-DC92-5ACF-2B923D823965}"/>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53C9D8-236D-7ED6-916F-CE5CC081826A}"/>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Public Works Administration</a:t>
            </a:r>
          </a:p>
        </p:txBody>
      </p:sp>
      <p:sp>
        <p:nvSpPr>
          <p:cNvPr id="3" name="Content Placeholder 2">
            <a:extLst>
              <a:ext uri="{FF2B5EF4-FFF2-40B4-BE49-F238E27FC236}">
                <a16:creationId xmlns:a16="http://schemas.microsoft.com/office/drawing/2014/main" id="{79534145-5343-683B-AA10-995E477880A4}"/>
              </a:ext>
            </a:extLst>
          </p:cNvPr>
          <p:cNvSpPr>
            <a:spLocks noGrp="1"/>
          </p:cNvSpPr>
          <p:nvPr>
            <p:ph idx="1"/>
          </p:nvPr>
        </p:nvSpPr>
        <p:spPr>
          <a:xfrm>
            <a:off x="937535" y="1223852"/>
            <a:ext cx="10515600" cy="5033409"/>
          </a:xfrm>
        </p:spPr>
        <p:txBody>
          <a:bodyPr>
            <a:noAutofit/>
          </a:bodyPr>
          <a:lstStyle/>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pic>
        <p:nvPicPr>
          <p:cNvPr id="7" name="Picture 6">
            <a:extLst>
              <a:ext uri="{FF2B5EF4-FFF2-40B4-BE49-F238E27FC236}">
                <a16:creationId xmlns:a16="http://schemas.microsoft.com/office/drawing/2014/main" id="{E65273FC-B4FE-DDD0-77E4-734E24977102}"/>
              </a:ext>
            </a:extLst>
          </p:cNvPr>
          <p:cNvPicPr>
            <a:picLocks noChangeAspect="1"/>
          </p:cNvPicPr>
          <p:nvPr/>
        </p:nvPicPr>
        <p:blipFill>
          <a:blip r:embed="rId2"/>
          <a:stretch>
            <a:fillRect/>
          </a:stretch>
        </p:blipFill>
        <p:spPr>
          <a:xfrm>
            <a:off x="575370" y="1614262"/>
            <a:ext cx="6816688" cy="3759804"/>
          </a:xfrm>
          <a:prstGeom prst="rect">
            <a:avLst/>
          </a:prstGeom>
        </p:spPr>
      </p:pic>
      <p:sp>
        <p:nvSpPr>
          <p:cNvPr id="8" name="TextBox 7">
            <a:extLst>
              <a:ext uri="{FF2B5EF4-FFF2-40B4-BE49-F238E27FC236}">
                <a16:creationId xmlns:a16="http://schemas.microsoft.com/office/drawing/2014/main" id="{E4DFF122-D34F-034D-3580-016D44D57C8C}"/>
              </a:ext>
            </a:extLst>
          </p:cNvPr>
          <p:cNvSpPr txBox="1"/>
          <p:nvPr/>
        </p:nvSpPr>
        <p:spPr>
          <a:xfrm>
            <a:off x="7678576" y="1954446"/>
            <a:ext cx="3774559" cy="3754874"/>
          </a:xfrm>
          <a:prstGeom prst="rect">
            <a:avLst/>
          </a:prstGeom>
          <a:noFill/>
        </p:spPr>
        <p:txBody>
          <a:bodyPr wrap="square" rtlCol="0">
            <a:spAutoFit/>
          </a:bodyPr>
          <a:lstStyle/>
          <a:p>
            <a:r>
              <a:rPr lang="en-US" sz="2800" b="1" dirty="0">
                <a:solidFill>
                  <a:srgbClr val="104862"/>
                </a:solidFill>
              </a:rPr>
              <a:t>Project Timeline</a:t>
            </a:r>
          </a:p>
          <a:p>
            <a:pPr marL="285750" lvl="0" indent="-285750">
              <a:buFont typeface="Arial" panose="020B0604020202020204" pitchFamily="34" charset="0"/>
              <a:buChar char="•"/>
            </a:pPr>
            <a:r>
              <a:rPr lang="en-US" sz="2400" b="1" dirty="0"/>
              <a:t>Professional Services Period</a:t>
            </a:r>
            <a:r>
              <a:rPr lang="en-US" sz="2400" dirty="0"/>
              <a:t> </a:t>
            </a:r>
            <a:br>
              <a:rPr lang="en-US" sz="2400" dirty="0"/>
            </a:br>
            <a:r>
              <a:rPr lang="en-US" sz="2400" dirty="0"/>
              <a:t>May 1 – May 31, 2025</a:t>
            </a:r>
          </a:p>
          <a:p>
            <a:pPr marL="285750" lvl="0" indent="-285750">
              <a:buFont typeface="Arial" panose="020B0604020202020204" pitchFamily="34" charset="0"/>
              <a:buChar char="•"/>
            </a:pPr>
            <a:r>
              <a:rPr lang="en-US" sz="2400" b="1" dirty="0"/>
              <a:t>Project Start Date (Field Work/Design)</a:t>
            </a:r>
            <a:r>
              <a:rPr lang="en-US" sz="2400" dirty="0"/>
              <a:t> </a:t>
            </a:r>
            <a:br>
              <a:rPr lang="en-US" sz="2400" dirty="0"/>
            </a:br>
            <a:r>
              <a:rPr lang="en-US" sz="2400" dirty="0"/>
              <a:t>January 2026</a:t>
            </a:r>
          </a:p>
          <a:p>
            <a:pPr marL="285750" lvl="0" indent="-285750">
              <a:buFont typeface="Arial" panose="020B0604020202020204" pitchFamily="34" charset="0"/>
              <a:buChar char="•"/>
            </a:pPr>
            <a:r>
              <a:rPr lang="en-US" sz="2400" b="1" dirty="0"/>
              <a:t>Estimated Completion</a:t>
            </a:r>
            <a:r>
              <a:rPr lang="en-US" sz="2400" dirty="0"/>
              <a:t> Late June 2026</a:t>
            </a:r>
          </a:p>
          <a:p>
            <a:endParaRPr lang="en-US" dirty="0"/>
          </a:p>
        </p:txBody>
      </p:sp>
      <p:sp>
        <p:nvSpPr>
          <p:cNvPr id="9" name="TextBox 8">
            <a:extLst>
              <a:ext uri="{FF2B5EF4-FFF2-40B4-BE49-F238E27FC236}">
                <a16:creationId xmlns:a16="http://schemas.microsoft.com/office/drawing/2014/main" id="{51B47703-F5B5-C058-830A-003027C0C164}"/>
              </a:ext>
            </a:extLst>
          </p:cNvPr>
          <p:cNvSpPr txBox="1"/>
          <p:nvPr/>
        </p:nvSpPr>
        <p:spPr>
          <a:xfrm>
            <a:off x="4789870" y="5373527"/>
            <a:ext cx="6366676" cy="707886"/>
          </a:xfrm>
          <a:prstGeom prst="rect">
            <a:avLst/>
          </a:prstGeom>
          <a:noFill/>
        </p:spPr>
        <p:txBody>
          <a:bodyPr wrap="square" rtlCol="0">
            <a:spAutoFit/>
          </a:bodyPr>
          <a:lstStyle/>
          <a:p>
            <a:r>
              <a:rPr lang="en-US" sz="2000" i="1" dirty="0"/>
              <a:t>Located at Mill Ave. Site</a:t>
            </a:r>
          </a:p>
          <a:p>
            <a:endParaRPr lang="en-US" sz="2000" dirty="0"/>
          </a:p>
        </p:txBody>
      </p:sp>
    </p:spTree>
    <p:extLst>
      <p:ext uri="{BB962C8B-B14F-4D97-AF65-F5344CB8AC3E}">
        <p14:creationId xmlns:p14="http://schemas.microsoft.com/office/powerpoint/2010/main" val="46095498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7B599-4364-B514-BC8E-488C21B1709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0F62FAD-EEE3-FBE6-6498-777A1785D2CB}"/>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581112-7606-A919-634B-7CEFC43A0F92}"/>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City Hall Remodel | Objectives</a:t>
            </a:r>
          </a:p>
        </p:txBody>
      </p:sp>
      <p:sp>
        <p:nvSpPr>
          <p:cNvPr id="3" name="Content Placeholder 2">
            <a:extLst>
              <a:ext uri="{FF2B5EF4-FFF2-40B4-BE49-F238E27FC236}">
                <a16:creationId xmlns:a16="http://schemas.microsoft.com/office/drawing/2014/main" id="{6CEF8DBC-9132-A6D1-C2B6-727CF6B3298D}"/>
              </a:ext>
            </a:extLst>
          </p:cNvPr>
          <p:cNvSpPr>
            <a:spLocks noGrp="1"/>
          </p:cNvSpPr>
          <p:nvPr>
            <p:ph idx="1"/>
          </p:nvPr>
        </p:nvSpPr>
        <p:spPr>
          <a:xfrm>
            <a:off x="838200" y="1483934"/>
            <a:ext cx="10515600" cy="5033409"/>
          </a:xfrm>
        </p:spPr>
        <p:txBody>
          <a:bodyPr>
            <a:noAutofit/>
          </a:bodyPr>
          <a:lstStyle/>
          <a:p>
            <a:r>
              <a:rPr lang="en-US" sz="2400" dirty="0"/>
              <a:t>Create a more Customer Service friendly environment</a:t>
            </a:r>
          </a:p>
          <a:p>
            <a:r>
              <a:rPr lang="en-US" sz="2400" dirty="0"/>
              <a:t>Make entrance bright and inviting for our citizens and new lighting throughout the facility</a:t>
            </a:r>
          </a:p>
          <a:p>
            <a:r>
              <a:rPr lang="en-US" sz="2400" dirty="0"/>
              <a:t>Work with our CMAR partners to re-design the interior layout to maximize the space for offices, flex spaces and dedicated meeting rooms</a:t>
            </a:r>
          </a:p>
          <a:p>
            <a:r>
              <a:rPr lang="en-US" sz="2400" dirty="0"/>
              <a:t>Re-ducting of the A/C systems</a:t>
            </a:r>
          </a:p>
          <a:p>
            <a:r>
              <a:rPr lang="en-US" sz="2400" dirty="0"/>
              <a:t>Re-piping for plumbing issues</a:t>
            </a:r>
          </a:p>
          <a:p>
            <a:r>
              <a:rPr lang="en-US" sz="2400" dirty="0"/>
              <a:t>New Flooring</a:t>
            </a:r>
          </a:p>
          <a:p>
            <a:r>
              <a:rPr lang="en-US" sz="2400" dirty="0"/>
              <a:t>Updating restroom facilities</a:t>
            </a:r>
          </a:p>
          <a:p>
            <a:r>
              <a:rPr lang="en-US" sz="2400" dirty="0"/>
              <a:t>Improving the technology and sound systems in the chambers</a:t>
            </a:r>
            <a:r>
              <a:rPr lang="en-US" dirty="0"/>
              <a:t> </a:t>
            </a:r>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spTree>
    <p:extLst>
      <p:ext uri="{BB962C8B-B14F-4D97-AF65-F5344CB8AC3E}">
        <p14:creationId xmlns:p14="http://schemas.microsoft.com/office/powerpoint/2010/main" val="268596557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50818-FC9A-F832-6C67-E950A90DE7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B55EF9-1B85-3825-950A-D5A176A90EDF}"/>
              </a:ext>
            </a:extLst>
          </p:cNvPr>
          <p:cNvSpPr>
            <a:spLocks noGrp="1"/>
          </p:cNvSpPr>
          <p:nvPr>
            <p:ph type="ctrTitle"/>
          </p:nvPr>
        </p:nvSpPr>
        <p:spPr>
          <a:xfrm>
            <a:off x="215223" y="467833"/>
            <a:ext cx="5239280" cy="2062716"/>
          </a:xfrm>
        </p:spPr>
        <p:txBody>
          <a:bodyPr>
            <a:normAutofit/>
          </a:bodyPr>
          <a:lstStyle/>
          <a:p>
            <a:r>
              <a:rPr lang="en-US" sz="5300" dirty="0">
                <a:solidFill>
                  <a:srgbClr val="275791"/>
                </a:solidFill>
              </a:rPr>
              <a:t>Enterprise Funds</a:t>
            </a:r>
            <a:br>
              <a:rPr lang="en-US" sz="4000" dirty="0">
                <a:solidFill>
                  <a:srgbClr val="275791"/>
                </a:solidFill>
              </a:rPr>
            </a:br>
            <a:r>
              <a:rPr lang="en-US" sz="3100" b="0" dirty="0">
                <a:solidFill>
                  <a:srgbClr val="B78739"/>
                </a:solidFill>
              </a:rPr>
              <a:t>Fiscal Year 2025-2026</a:t>
            </a:r>
          </a:p>
        </p:txBody>
      </p:sp>
    </p:spTree>
    <p:extLst>
      <p:ext uri="{BB962C8B-B14F-4D97-AF65-F5344CB8AC3E}">
        <p14:creationId xmlns:p14="http://schemas.microsoft.com/office/powerpoint/2010/main" val="181183032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9FDD9-176D-1D96-E531-2D80452EA70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6B2E28F-AA62-17A3-67DA-B174E9A4FE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43980"/>
            <a:ext cx="10905065" cy="3770037"/>
          </a:xfrm>
          <a:prstGeom prst="rect">
            <a:avLst/>
          </a:prstGeom>
        </p:spPr>
      </p:pic>
    </p:spTree>
    <p:extLst>
      <p:ext uri="{BB962C8B-B14F-4D97-AF65-F5344CB8AC3E}">
        <p14:creationId xmlns:p14="http://schemas.microsoft.com/office/powerpoint/2010/main" val="3700588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D4905-A513-0FF3-FF4B-BE5543AEA90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DEB621E-FB69-A033-9D6F-5700398777A5}"/>
              </a:ext>
            </a:extLst>
          </p:cNvPr>
          <p:cNvSpPr>
            <a:spLocks noGrp="1"/>
          </p:cNvSpPr>
          <p:nvPr>
            <p:ph type="title"/>
          </p:nvPr>
        </p:nvSpPr>
        <p:spPr>
          <a:xfrm>
            <a:off x="838200" y="365125"/>
            <a:ext cx="10515600" cy="1325563"/>
          </a:xfrm>
        </p:spPr>
        <p:txBody>
          <a:bodyPr anchor="ctr">
            <a:normAutofit/>
          </a:bodyPr>
          <a:lstStyle/>
          <a:p>
            <a:r>
              <a:rPr lang="en-US" b="1" dirty="0">
                <a:solidFill>
                  <a:srgbClr val="275791"/>
                </a:solidFill>
              </a:rPr>
              <a:t>City of Bartow Total Budget</a:t>
            </a:r>
          </a:p>
        </p:txBody>
      </p:sp>
      <p:sp>
        <p:nvSpPr>
          <p:cNvPr id="3" name="Text Placeholder 2">
            <a:extLst>
              <a:ext uri="{FF2B5EF4-FFF2-40B4-BE49-F238E27FC236}">
                <a16:creationId xmlns:a16="http://schemas.microsoft.com/office/drawing/2014/main" id="{6E0DC89A-785E-6972-BA30-9AC8B81D8549}"/>
              </a:ext>
            </a:extLst>
          </p:cNvPr>
          <p:cNvSpPr>
            <a:spLocks noGrp="1"/>
          </p:cNvSpPr>
          <p:nvPr>
            <p:ph sz="half" idx="2"/>
          </p:nvPr>
        </p:nvSpPr>
        <p:spPr>
          <a:xfrm>
            <a:off x="5916167" y="1825625"/>
            <a:ext cx="5694585" cy="4227703"/>
          </a:xfrm>
        </p:spPr>
        <p:txBody>
          <a:bodyPr>
            <a:normAutofit/>
          </a:bodyPr>
          <a:lstStyle/>
          <a:p>
            <a:r>
              <a:rPr lang="en-US" kern="100" dirty="0">
                <a:effectLst/>
              </a:rPr>
              <a:t>Total Fiscal Year 2025-2026 Proposed Budget | </a:t>
            </a:r>
            <a:r>
              <a:rPr lang="en-US" b="1" kern="100" dirty="0">
                <a:effectLst/>
              </a:rPr>
              <a:t>$135,934,528</a:t>
            </a:r>
          </a:p>
          <a:p>
            <a:pPr lvl="1"/>
            <a:r>
              <a:rPr lang="en-US" sz="2800" kern="100" dirty="0">
                <a:effectLst/>
              </a:rPr>
              <a:t>Reflects operating and capital expenditure budgets combined excluding transfers</a:t>
            </a:r>
          </a:p>
        </p:txBody>
      </p:sp>
      <p:pic>
        <p:nvPicPr>
          <p:cNvPr id="5" name="Picture 2" descr="Kelly Administration Releases Fiscal Year 2025-2026 Balanced Budget Proposal  - The Pulse » Chattanooga's Arts &amp; Entertainment Voice">
            <a:extLst>
              <a:ext uri="{FF2B5EF4-FFF2-40B4-BE49-F238E27FC236}">
                <a16:creationId xmlns:a16="http://schemas.microsoft.com/office/drawing/2014/main" id="{06C80A72-C923-4F98-53D0-36366C74C73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3766" y="1825625"/>
            <a:ext cx="4684148" cy="2342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86698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7AC03-DF92-9E63-8008-421E1613755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BD99301-1733-5A85-D504-349671B7180C}"/>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202F91A-50DD-9CEA-D9DF-901379EA2DC7}"/>
              </a:ext>
            </a:extLst>
          </p:cNvPr>
          <p:cNvSpPr>
            <a:spLocks noGrp="1"/>
          </p:cNvSpPr>
          <p:nvPr>
            <p:ph type="title"/>
          </p:nvPr>
        </p:nvSpPr>
        <p:spPr/>
        <p:txBody>
          <a:bodyPr/>
          <a:lstStyle/>
          <a:p>
            <a:r>
              <a:rPr lang="en-US" b="1" dirty="0">
                <a:solidFill>
                  <a:srgbClr val="104862"/>
                </a:solidFill>
              </a:rPr>
              <a:t>Electric</a:t>
            </a:r>
          </a:p>
        </p:txBody>
      </p:sp>
      <p:graphicFrame>
        <p:nvGraphicFramePr>
          <p:cNvPr id="2" name="Content Placeholder 1">
            <a:extLst>
              <a:ext uri="{FF2B5EF4-FFF2-40B4-BE49-F238E27FC236}">
                <a16:creationId xmlns:a16="http://schemas.microsoft.com/office/drawing/2014/main" id="{3CD2172A-CDE8-E19A-B9CB-B010CC5F41B5}"/>
              </a:ext>
            </a:extLst>
          </p:cNvPr>
          <p:cNvGraphicFramePr>
            <a:graphicFrameLocks noGrp="1"/>
          </p:cNvGraphicFramePr>
          <p:nvPr>
            <p:ph idx="1"/>
            <p:extLst>
              <p:ext uri="{D42A27DB-BD31-4B8C-83A1-F6EECF244321}">
                <p14:modId xmlns:p14="http://schemas.microsoft.com/office/powerpoint/2010/main" val="2680647923"/>
              </p:ext>
            </p:extLst>
          </p:nvPr>
        </p:nvGraphicFramePr>
        <p:xfrm>
          <a:off x="689344" y="1494982"/>
          <a:ext cx="10515600" cy="49987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rPr>
                        <a:t>Vision</a:t>
                      </a:r>
                    </a:p>
                  </a:txBody>
                  <a:tcPr anchor="ctr"/>
                </a:tc>
                <a:tc>
                  <a:txBody>
                    <a:bodyPr/>
                    <a:lstStyle/>
                    <a:p>
                      <a:pPr algn="ctr"/>
                      <a:r>
                        <a:rPr lang="en-US" sz="2800" b="1" dirty="0"/>
                        <a:t>Mission</a:t>
                      </a:r>
                      <a:endParaRPr lang="en-US" sz="2800" b="1" dirty="0">
                        <a:solidFill>
                          <a:srgbClr val="B78739"/>
                        </a:solidFill>
                      </a:endParaRPr>
                    </a:p>
                  </a:txBody>
                  <a:tcPr anchor="ctr"/>
                </a:tc>
                <a:extLst>
                  <a:ext uri="{0D108BD9-81ED-4DB2-BD59-A6C34878D82A}">
                    <a16:rowId xmlns:a16="http://schemas.microsoft.com/office/drawing/2014/main" val="2000895093"/>
                  </a:ext>
                </a:extLst>
              </a:tr>
              <a:tr h="344114">
                <a:tc>
                  <a:txBody>
                    <a:bodyPr/>
                    <a:lstStyle/>
                    <a:p>
                      <a:r>
                        <a:rPr lang="en-US" sz="2400" dirty="0"/>
                        <a:t>Bartow Electric Utility exceeds our customer expectations and is recognized as a great place to do business in Polk County. Our team provides cost-effective, and timely services to our new customers and is a valued resource for our community's energy needs. We give back value to the community by providing lighting for a safer city and competitive energy services. We help make Bartow the Place to Be. </a:t>
                      </a:r>
                      <a:endParaRPr lang="en-US" sz="2200" b="1" dirty="0"/>
                    </a:p>
                  </a:txBody>
                  <a:tcPr anchor="ctr"/>
                </a:tc>
                <a:tc>
                  <a:txBody>
                    <a:bodyPr/>
                    <a:lstStyle/>
                    <a:p>
                      <a:r>
                        <a:rPr lang="en-US" sz="2400" dirty="0"/>
                        <a:t>The Mission of the City of Bartow Electric Utility is to provide safe, reliable and efficient electrical services for our community. We are committed to maintaining a knowledgeable and competent work force, able to meet the challenges of a changing utility industry and expanding our utility to adapt to our hometown needs. </a:t>
                      </a:r>
                      <a:endParaRPr lang="en-US" sz="2200" b="0" dirty="0"/>
                    </a:p>
                  </a:txBody>
                  <a:tcPr/>
                </a:tc>
                <a:extLst>
                  <a:ext uri="{0D108BD9-81ED-4DB2-BD59-A6C34878D82A}">
                    <a16:rowId xmlns:a16="http://schemas.microsoft.com/office/drawing/2014/main" val="503865722"/>
                  </a:ext>
                </a:extLst>
              </a:tr>
            </a:tbl>
          </a:graphicData>
        </a:graphic>
      </p:graphicFrame>
    </p:spTree>
    <p:extLst>
      <p:ext uri="{BB962C8B-B14F-4D97-AF65-F5344CB8AC3E}">
        <p14:creationId xmlns:p14="http://schemas.microsoft.com/office/powerpoint/2010/main" val="10326685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8FF54-50FA-3641-B412-67460A58E67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7AA6E8D-0F15-E323-7AA6-3289B9880503}"/>
              </a:ext>
            </a:extLst>
          </p:cNvPr>
          <p:cNvSpPr>
            <a:spLocks noGrp="1"/>
          </p:cNvSpPr>
          <p:nvPr>
            <p:ph type="title"/>
          </p:nvPr>
        </p:nvSpPr>
        <p:spPr/>
        <p:txBody>
          <a:bodyPr/>
          <a:lstStyle/>
          <a:p>
            <a:r>
              <a:rPr lang="en-US" b="1" dirty="0">
                <a:solidFill>
                  <a:srgbClr val="104862"/>
                </a:solidFill>
              </a:rPr>
              <a:t>Electric</a:t>
            </a:r>
          </a:p>
        </p:txBody>
      </p:sp>
      <p:graphicFrame>
        <p:nvGraphicFramePr>
          <p:cNvPr id="2" name="Content Placeholder 1">
            <a:extLst>
              <a:ext uri="{FF2B5EF4-FFF2-40B4-BE49-F238E27FC236}">
                <a16:creationId xmlns:a16="http://schemas.microsoft.com/office/drawing/2014/main" id="{7C77A6B0-78CD-91A3-2476-A0612C4B93D1}"/>
              </a:ext>
            </a:extLst>
          </p:cNvPr>
          <p:cNvGraphicFramePr>
            <a:graphicFrameLocks noGrp="1"/>
          </p:cNvGraphicFramePr>
          <p:nvPr>
            <p:ph idx="1"/>
            <p:extLst>
              <p:ext uri="{D42A27DB-BD31-4B8C-83A1-F6EECF244321}">
                <p14:modId xmlns:p14="http://schemas.microsoft.com/office/powerpoint/2010/main" val="538027425"/>
              </p:ext>
            </p:extLst>
          </p:nvPr>
        </p:nvGraphicFramePr>
        <p:xfrm>
          <a:off x="689344" y="1494982"/>
          <a:ext cx="10515600" cy="417576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algn="l"/>
                      <a:r>
                        <a:rPr lang="en-US" sz="2200" b="1" dirty="0">
                          <a:solidFill>
                            <a:srgbClr val="B78739"/>
                          </a:solidFill>
                        </a:rPr>
                        <a:t>Department Goals</a:t>
                      </a:r>
                    </a:p>
                  </a:txBody>
                  <a:tcPr anchor="ctr">
                    <a:solidFill>
                      <a:schemeClr val="accent1">
                        <a:lumMod val="75000"/>
                      </a:schemeClr>
                    </a:solidFill>
                  </a:tcPr>
                </a:tc>
                <a:extLst>
                  <a:ext uri="{0D108BD9-81ED-4DB2-BD59-A6C34878D82A}">
                    <a16:rowId xmlns:a16="http://schemas.microsoft.com/office/drawing/2014/main" val="3141615551"/>
                  </a:ext>
                </a:extLst>
              </a:tr>
              <a:tr h="388824">
                <a:tc>
                  <a:txBody>
                    <a:bodyPr/>
                    <a:lstStyle/>
                    <a:p>
                      <a:pPr marL="342900" indent="-342900" algn="l">
                        <a:buFont typeface="Arial" panose="020B0604020202020204" pitchFamily="34" charset="0"/>
                        <a:buChar char="•"/>
                      </a:pPr>
                      <a:r>
                        <a:rPr lang="en-US" sz="2200" b="0" dirty="0">
                          <a:solidFill>
                            <a:srgbClr val="104862"/>
                          </a:solidFill>
                        </a:rPr>
                        <a:t>Enhanced Customer Experiences</a:t>
                      </a:r>
                    </a:p>
                    <a:p>
                      <a:pPr marL="342900" indent="-342900" algn="l">
                        <a:buFont typeface="Arial" panose="020B0604020202020204" pitchFamily="34" charset="0"/>
                        <a:buChar char="•"/>
                      </a:pPr>
                      <a:r>
                        <a:rPr lang="en-US" sz="2200" b="0" dirty="0">
                          <a:solidFill>
                            <a:srgbClr val="104862"/>
                          </a:solidFill>
                        </a:rPr>
                        <a:t>Create Efficiencies and Effectiveness in Service Delivery</a:t>
                      </a:r>
                    </a:p>
                    <a:p>
                      <a:pPr marL="342900" indent="-342900" algn="l">
                        <a:buFont typeface="Arial" panose="020B0604020202020204" pitchFamily="34" charset="0"/>
                        <a:buChar char="•"/>
                      </a:pPr>
                      <a:r>
                        <a:rPr lang="en-US" sz="2200" b="0" dirty="0">
                          <a:solidFill>
                            <a:srgbClr val="104862"/>
                          </a:solidFill>
                        </a:rPr>
                        <a:t>Improve Communication </a:t>
                      </a:r>
                    </a:p>
                    <a:p>
                      <a:pPr marL="342900" indent="-342900" algn="l">
                        <a:buFont typeface="Arial" panose="020B0604020202020204" pitchFamily="34" charset="0"/>
                        <a:buChar char="•"/>
                      </a:pPr>
                      <a:r>
                        <a:rPr lang="en-US" sz="2200" b="0" dirty="0">
                          <a:solidFill>
                            <a:srgbClr val="104862"/>
                          </a:solidFill>
                        </a:rPr>
                        <a:t>Maintain Tree Canopy</a:t>
                      </a:r>
                    </a:p>
                    <a:p>
                      <a:pPr marL="342900" indent="-342900" algn="l">
                        <a:buFont typeface="Arial" panose="020B0604020202020204" pitchFamily="34" charset="0"/>
                        <a:buChar char="•"/>
                      </a:pPr>
                      <a:r>
                        <a:rPr lang="en-US" sz="2200" b="0" dirty="0">
                          <a:solidFill>
                            <a:srgbClr val="104862"/>
                          </a:solidFill>
                        </a:rPr>
                        <a:t>Ensure Data Integrity</a:t>
                      </a:r>
                    </a:p>
                  </a:txBody>
                  <a:tcPr anchor="ctr">
                    <a:solidFill>
                      <a:srgbClr val="E7EAED"/>
                    </a:solidFill>
                  </a:tcPr>
                </a:tc>
                <a:extLst>
                  <a:ext uri="{0D108BD9-81ED-4DB2-BD59-A6C34878D82A}">
                    <a16:rowId xmlns:a16="http://schemas.microsoft.com/office/drawing/2014/main" val="2292771504"/>
                  </a:ext>
                </a:extLst>
              </a:tr>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rPr>
                        <a:t>Summary of Services</a:t>
                      </a:r>
                      <a:endParaRPr lang="en-US" sz="22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r>
                        <a:rPr lang="en-US" sz="2400" dirty="0"/>
                        <a:t>The City of Bartow Electric Department provides electric service to over 13,115 customers with its 115 square mile service territory. We provide lighting for city streets, school bus stops, and for private yards. Our tree crew's trim trees for 265 miles of overhead lines and lights our city streets, parks, and alleys. </a:t>
                      </a:r>
                      <a:endParaRPr lang="en-US" sz="2200" b="0" dirty="0"/>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204014979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BDF93-CB4A-24C0-BCDE-4838D666BEE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FEFFFAA-3608-6B95-D7DD-F4DFEC0B2A4B}"/>
              </a:ext>
            </a:extLst>
          </p:cNvPr>
          <p:cNvSpPr/>
          <p:nvPr/>
        </p:nvSpPr>
        <p:spPr>
          <a:xfrm>
            <a:off x="372140" y="1998920"/>
            <a:ext cx="11578855" cy="46038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BE54F5-FEBE-578E-77C8-D7455C28B0CA}"/>
              </a:ext>
            </a:extLst>
          </p:cNvPr>
          <p:cNvSpPr>
            <a:spLocks noGrp="1"/>
          </p:cNvSpPr>
          <p:nvPr>
            <p:ph type="title"/>
          </p:nvPr>
        </p:nvSpPr>
        <p:spPr>
          <a:xfrm>
            <a:off x="458528" y="408620"/>
            <a:ext cx="9720705" cy="999996"/>
          </a:xfrm>
        </p:spPr>
        <p:txBody>
          <a:bodyPr/>
          <a:lstStyle/>
          <a:p>
            <a:r>
              <a:rPr lang="en-US" b="1" dirty="0">
                <a:solidFill>
                  <a:srgbClr val="104862"/>
                </a:solidFill>
              </a:rPr>
              <a:t>Key Performance Measures</a:t>
            </a:r>
          </a:p>
        </p:txBody>
      </p:sp>
      <p:graphicFrame>
        <p:nvGraphicFramePr>
          <p:cNvPr id="9" name="Table 8">
            <a:extLst>
              <a:ext uri="{FF2B5EF4-FFF2-40B4-BE49-F238E27FC236}">
                <a16:creationId xmlns:a16="http://schemas.microsoft.com/office/drawing/2014/main" id="{D7A43353-407E-08A5-83DC-072144D491AC}"/>
              </a:ext>
            </a:extLst>
          </p:cNvPr>
          <p:cNvGraphicFramePr>
            <a:graphicFrameLocks noGrp="1"/>
          </p:cNvGraphicFramePr>
          <p:nvPr>
            <p:extLst>
              <p:ext uri="{D42A27DB-BD31-4B8C-83A1-F6EECF244321}">
                <p14:modId xmlns:p14="http://schemas.microsoft.com/office/powerpoint/2010/main" val="689937787"/>
              </p:ext>
            </p:extLst>
          </p:nvPr>
        </p:nvGraphicFramePr>
        <p:xfrm>
          <a:off x="458528" y="1605384"/>
          <a:ext cx="11274944" cy="4297680"/>
        </p:xfrm>
        <a:graphic>
          <a:graphicData uri="http://schemas.openxmlformats.org/drawingml/2006/table">
            <a:tbl>
              <a:tblPr firstRow="1" bandRow="1">
                <a:tableStyleId>{5C22544A-7EE6-4342-B048-85BDC9FD1C3A}</a:tableStyleId>
              </a:tblPr>
              <a:tblGrid>
                <a:gridCol w="2821017">
                  <a:extLst>
                    <a:ext uri="{9D8B030D-6E8A-4147-A177-3AD203B41FA5}">
                      <a16:colId xmlns:a16="http://schemas.microsoft.com/office/drawing/2014/main" val="2824674795"/>
                    </a:ext>
                  </a:extLst>
                </a:gridCol>
                <a:gridCol w="4728142">
                  <a:extLst>
                    <a:ext uri="{9D8B030D-6E8A-4147-A177-3AD203B41FA5}">
                      <a16:colId xmlns:a16="http://schemas.microsoft.com/office/drawing/2014/main" val="3745968927"/>
                    </a:ext>
                  </a:extLst>
                </a:gridCol>
                <a:gridCol w="1912490">
                  <a:extLst>
                    <a:ext uri="{9D8B030D-6E8A-4147-A177-3AD203B41FA5}">
                      <a16:colId xmlns:a16="http://schemas.microsoft.com/office/drawing/2014/main" val="1649215685"/>
                    </a:ext>
                  </a:extLst>
                </a:gridCol>
                <a:gridCol w="1813295">
                  <a:extLst>
                    <a:ext uri="{9D8B030D-6E8A-4147-A177-3AD203B41FA5}">
                      <a16:colId xmlns:a16="http://schemas.microsoft.com/office/drawing/2014/main" val="1075387996"/>
                    </a:ext>
                  </a:extLst>
                </a:gridCol>
              </a:tblGrid>
              <a:tr h="322325">
                <a:tc>
                  <a:txBody>
                    <a:bodyPr/>
                    <a:lstStyle/>
                    <a:p>
                      <a:r>
                        <a:rPr lang="en-US" dirty="0"/>
                        <a:t>Measures</a:t>
                      </a:r>
                    </a:p>
                  </a:txBody>
                  <a:tcPr/>
                </a:tc>
                <a:tc>
                  <a:txBody>
                    <a:bodyPr/>
                    <a:lstStyle/>
                    <a:p>
                      <a:r>
                        <a:rPr lang="en-US" dirty="0"/>
                        <a:t>Analysis</a:t>
                      </a:r>
                    </a:p>
                  </a:txBody>
                  <a:tcPr/>
                </a:tc>
                <a:tc>
                  <a:txBody>
                    <a:bodyPr/>
                    <a:lstStyle/>
                    <a:p>
                      <a:r>
                        <a:rPr lang="en-US" dirty="0"/>
                        <a:t>Series</a:t>
                      </a:r>
                    </a:p>
                  </a:txBody>
                  <a:tcPr/>
                </a:tc>
                <a:tc>
                  <a:txBody>
                    <a:bodyPr/>
                    <a:lstStyle/>
                    <a:p>
                      <a:pPr algn="ctr"/>
                      <a:r>
                        <a:rPr lang="en-US" dirty="0"/>
                        <a:t>Status</a:t>
                      </a:r>
                    </a:p>
                  </a:txBody>
                  <a:tcPr/>
                </a:tc>
                <a:extLst>
                  <a:ext uri="{0D108BD9-81ED-4DB2-BD59-A6C34878D82A}">
                    <a16:rowId xmlns:a16="http://schemas.microsoft.com/office/drawing/2014/main" val="1946517529"/>
                  </a:ext>
                </a:extLst>
              </a:tr>
              <a:tr h="370840">
                <a:tc rowSpan="2">
                  <a:txBody>
                    <a:bodyPr/>
                    <a:lstStyle/>
                    <a:p>
                      <a:r>
                        <a:rPr lang="en-US" b="1" dirty="0"/>
                        <a:t>Utility Cut-Offs for Non-Payment</a:t>
                      </a:r>
                    </a:p>
                  </a:txBody>
                  <a:tcPr/>
                </a:tc>
                <a:tc rowSpan="2">
                  <a:txBody>
                    <a:bodyPr/>
                    <a:lstStyle/>
                    <a:p>
                      <a:r>
                        <a:rPr lang="en-US" dirty="0"/>
                        <a:t>There is a total of 2,564 utility cut offs for Bartow customers that did not pay their utility bill through May 2025</a:t>
                      </a:r>
                    </a:p>
                  </a:txBody>
                  <a:tcPr/>
                </a:tc>
                <a:tc>
                  <a:txBody>
                    <a:bodyPr/>
                    <a:lstStyle/>
                    <a:p>
                      <a:r>
                        <a:rPr lang="en-US" b="0" dirty="0"/>
                        <a:t>Actual</a:t>
                      </a:r>
                    </a:p>
                  </a:txBody>
                  <a:tcPr/>
                </a:tc>
                <a:tc>
                  <a:txBody>
                    <a:bodyPr/>
                    <a:lstStyle/>
                    <a:p>
                      <a:pPr algn="ctr"/>
                      <a:r>
                        <a:rPr lang="en-US" b="1" dirty="0"/>
                        <a:t>2,564</a:t>
                      </a:r>
                    </a:p>
                  </a:txBody>
                  <a:tcPr/>
                </a:tc>
                <a:extLst>
                  <a:ext uri="{0D108BD9-81ED-4DB2-BD59-A6C34878D82A}">
                    <a16:rowId xmlns:a16="http://schemas.microsoft.com/office/drawing/2014/main" val="1191962624"/>
                  </a:ext>
                </a:extLst>
              </a:tr>
              <a:tr h="118496">
                <a:tc vMerge="1">
                  <a:txBody>
                    <a:bodyPr/>
                    <a:lstStyle/>
                    <a:p>
                      <a:endParaRPr lang="en-US" dirty="0"/>
                    </a:p>
                  </a:txBody>
                  <a:tcPr/>
                </a:tc>
                <a:tc vMerge="1">
                  <a:txBody>
                    <a:bodyPr/>
                    <a:lstStyle/>
                    <a:p>
                      <a:endParaRPr lang="en-US" dirty="0"/>
                    </a:p>
                  </a:txBody>
                  <a:tcPr/>
                </a:tc>
                <a:tc>
                  <a:txBody>
                    <a:bodyPr/>
                    <a:lstStyle/>
                    <a:p>
                      <a:r>
                        <a:rPr lang="en-US" b="0" dirty="0"/>
                        <a:t>Prior Year Actual</a:t>
                      </a:r>
                    </a:p>
                  </a:txBody>
                  <a:tcPr/>
                </a:tc>
                <a:tc>
                  <a:txBody>
                    <a:bodyPr/>
                    <a:lstStyle/>
                    <a:p>
                      <a:pPr algn="ctr"/>
                      <a:r>
                        <a:rPr lang="en-US" b="1" dirty="0"/>
                        <a:t>3,510</a:t>
                      </a:r>
                    </a:p>
                  </a:txBody>
                  <a:tcPr/>
                </a:tc>
                <a:extLst>
                  <a:ext uri="{0D108BD9-81ED-4DB2-BD59-A6C34878D82A}">
                    <a16:rowId xmlns:a16="http://schemas.microsoft.com/office/drawing/2014/main" val="1976619147"/>
                  </a:ext>
                </a:extLst>
              </a:tr>
              <a:tr h="262704">
                <a:tc rowSpan="2">
                  <a:txBody>
                    <a:bodyPr/>
                    <a:lstStyle/>
                    <a:p>
                      <a:r>
                        <a:rPr lang="en-US" b="1" dirty="0"/>
                        <a:t>Average Length of a Power Outage in Minutes</a:t>
                      </a:r>
                    </a:p>
                  </a:txBody>
                  <a:tcPr/>
                </a:tc>
                <a:tc rowSpan="2">
                  <a:txBody>
                    <a:bodyPr/>
                    <a:lstStyle/>
                    <a:p>
                      <a:r>
                        <a:rPr lang="en-US" dirty="0"/>
                        <a:t>In the current Fiscal Year the average time it takes the Electric Department to restore power after an outage is 107 minutes which is a 20.3% increase over the prior fiscal year</a:t>
                      </a:r>
                    </a:p>
                  </a:txBody>
                  <a:tcPr/>
                </a:tc>
                <a:tc>
                  <a:txBody>
                    <a:bodyPr/>
                    <a:lstStyle/>
                    <a:p>
                      <a:r>
                        <a:rPr lang="en-US" b="0" dirty="0"/>
                        <a:t>FYTD Average</a:t>
                      </a:r>
                    </a:p>
                  </a:txBody>
                  <a:tcPr/>
                </a:tc>
                <a:tc>
                  <a:txBody>
                    <a:bodyPr/>
                    <a:lstStyle/>
                    <a:p>
                      <a:pPr algn="ctr"/>
                      <a:r>
                        <a:rPr lang="en-US" b="1" dirty="0"/>
                        <a:t>107.01</a:t>
                      </a:r>
                    </a:p>
                  </a:txBody>
                  <a:tcPr/>
                </a:tc>
                <a:extLst>
                  <a:ext uri="{0D108BD9-81ED-4DB2-BD59-A6C34878D82A}">
                    <a16:rowId xmlns:a16="http://schemas.microsoft.com/office/drawing/2014/main" val="188816968"/>
                  </a:ext>
                </a:extLst>
              </a:tr>
              <a:tr h="262704">
                <a:tc vMerge="1">
                  <a:txBody>
                    <a:bodyPr/>
                    <a:lstStyle/>
                    <a:p>
                      <a:endParaRPr lang="en-US" b="1" dirty="0"/>
                    </a:p>
                  </a:txBody>
                  <a:tcPr/>
                </a:tc>
                <a:tc vMerge="1">
                  <a:txBody>
                    <a:bodyPr/>
                    <a:lstStyle/>
                    <a:p>
                      <a:endParaRPr lang="en-US" dirty="0"/>
                    </a:p>
                  </a:txBody>
                  <a:tcPr/>
                </a:tc>
                <a:tc>
                  <a:txBody>
                    <a:bodyPr/>
                    <a:lstStyle/>
                    <a:p>
                      <a:r>
                        <a:rPr lang="en-US" b="0" dirty="0"/>
                        <a:t>PYTD Average</a:t>
                      </a:r>
                    </a:p>
                  </a:txBody>
                  <a:tcPr/>
                </a:tc>
                <a:tc>
                  <a:txBody>
                    <a:bodyPr/>
                    <a:lstStyle/>
                    <a:p>
                      <a:pPr algn="ctr"/>
                      <a:r>
                        <a:rPr lang="en-US" b="1" dirty="0"/>
                        <a:t>96.60</a:t>
                      </a:r>
                    </a:p>
                  </a:txBody>
                  <a:tcPr/>
                </a:tc>
                <a:extLst>
                  <a:ext uri="{0D108BD9-81ED-4DB2-BD59-A6C34878D82A}">
                    <a16:rowId xmlns:a16="http://schemas.microsoft.com/office/drawing/2014/main" val="24383302"/>
                  </a:ext>
                </a:extLst>
              </a:tr>
              <a:tr h="308266">
                <a:tc>
                  <a:txBody>
                    <a:bodyPr/>
                    <a:lstStyle/>
                    <a:p>
                      <a:r>
                        <a:rPr lang="en-US" b="1" dirty="0"/>
                        <a:t>Administrative Service Orders Created</a:t>
                      </a:r>
                    </a:p>
                  </a:txBody>
                  <a:tcPr/>
                </a:tc>
                <a:tc>
                  <a:txBody>
                    <a:bodyPr/>
                    <a:lstStyle/>
                    <a:p>
                      <a:r>
                        <a:rPr lang="en-US" dirty="0"/>
                        <a:t>There are 354 administrative service orders created in FY25 between streetlight maintenance and trouble calls</a:t>
                      </a:r>
                    </a:p>
                  </a:txBody>
                  <a:tcPr/>
                </a:tc>
                <a:tc>
                  <a:txBody>
                    <a:bodyPr/>
                    <a:lstStyle/>
                    <a:p>
                      <a:r>
                        <a:rPr lang="en-US" b="0" dirty="0"/>
                        <a:t>FYTD Actual</a:t>
                      </a:r>
                    </a:p>
                  </a:txBody>
                  <a:tcPr/>
                </a:tc>
                <a:tc>
                  <a:txBody>
                    <a:bodyPr/>
                    <a:lstStyle/>
                    <a:p>
                      <a:pPr algn="ctr"/>
                      <a:r>
                        <a:rPr lang="en-US" b="1" dirty="0"/>
                        <a:t>354</a:t>
                      </a:r>
                    </a:p>
                  </a:txBody>
                  <a:tcPr/>
                </a:tc>
                <a:extLst>
                  <a:ext uri="{0D108BD9-81ED-4DB2-BD59-A6C34878D82A}">
                    <a16:rowId xmlns:a16="http://schemas.microsoft.com/office/drawing/2014/main" val="2409940151"/>
                  </a:ext>
                </a:extLst>
              </a:tr>
              <a:tr h="287001">
                <a:tc>
                  <a:txBody>
                    <a:bodyPr/>
                    <a:lstStyle/>
                    <a:p>
                      <a:r>
                        <a:rPr lang="en-US" b="1" dirty="0"/>
                        <a:t>Service Orders for Line Crew</a:t>
                      </a:r>
                    </a:p>
                  </a:txBody>
                  <a:tcPr/>
                </a:tc>
                <a:tc>
                  <a:txBody>
                    <a:bodyPr/>
                    <a:lstStyle/>
                    <a:p>
                      <a:r>
                        <a:rPr lang="en-US" dirty="0"/>
                        <a:t>The linemen recorded117 service orders between open and completed work in the current fiscal year</a:t>
                      </a:r>
                    </a:p>
                  </a:txBody>
                  <a:tcPr/>
                </a:tc>
                <a:tc>
                  <a:txBody>
                    <a:bodyPr/>
                    <a:lstStyle/>
                    <a:p>
                      <a:r>
                        <a:rPr lang="en-US" b="0" dirty="0"/>
                        <a:t>FYTD Actual</a:t>
                      </a:r>
                    </a:p>
                  </a:txBody>
                  <a:tcPr/>
                </a:tc>
                <a:tc>
                  <a:txBody>
                    <a:bodyPr/>
                    <a:lstStyle/>
                    <a:p>
                      <a:pPr algn="ctr"/>
                      <a:r>
                        <a:rPr lang="en-US" b="1" dirty="0"/>
                        <a:t>117</a:t>
                      </a:r>
                    </a:p>
                  </a:txBody>
                  <a:tcPr/>
                </a:tc>
                <a:extLst>
                  <a:ext uri="{0D108BD9-81ED-4DB2-BD59-A6C34878D82A}">
                    <a16:rowId xmlns:a16="http://schemas.microsoft.com/office/drawing/2014/main" val="852838903"/>
                  </a:ext>
                </a:extLst>
              </a:tr>
            </a:tbl>
          </a:graphicData>
        </a:graphic>
      </p:graphicFrame>
    </p:spTree>
    <p:extLst>
      <p:ext uri="{BB962C8B-B14F-4D97-AF65-F5344CB8AC3E}">
        <p14:creationId xmlns:p14="http://schemas.microsoft.com/office/powerpoint/2010/main" val="194879313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15AFE-BCC0-A5AB-5CD1-63D02588F69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39CDB9F-1BAB-F60B-2BDE-095DED15014A}"/>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68104407-3465-2A1B-1DB0-6E7D9B3626A2}"/>
              </a:ext>
            </a:extLst>
          </p:cNvPr>
          <p:cNvGraphicFramePr>
            <a:graphicFrameLocks noGrp="1"/>
          </p:cNvGraphicFramePr>
          <p:nvPr>
            <p:ph idx="1"/>
            <p:extLst>
              <p:ext uri="{D42A27DB-BD31-4B8C-83A1-F6EECF244321}">
                <p14:modId xmlns:p14="http://schemas.microsoft.com/office/powerpoint/2010/main" val="379921827"/>
              </p:ext>
            </p:extLst>
          </p:nvPr>
        </p:nvGraphicFramePr>
        <p:xfrm>
          <a:off x="457200" y="287079"/>
          <a:ext cx="11277600" cy="5619103"/>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t>Department: </a:t>
                      </a:r>
                      <a:r>
                        <a:rPr lang="en-US" sz="2800" b="1" dirty="0">
                          <a:solidFill>
                            <a:srgbClr val="B78739"/>
                          </a:solidFill>
                        </a:rPr>
                        <a:t>Electric</a:t>
                      </a:r>
                    </a:p>
                  </a:txBody>
                  <a:tcPr/>
                </a:tc>
                <a:tc hMerge="1">
                  <a:txBody>
                    <a:bodyPr/>
                    <a:lstStyle/>
                    <a:p>
                      <a:endParaRPr dirty="0"/>
                    </a:p>
                  </a:txBody>
                  <a:tcPr/>
                </a:tc>
                <a:tc gridSpan="2">
                  <a:txBody>
                    <a:bodyPr/>
                    <a:lstStyle/>
                    <a:p>
                      <a:r>
                        <a:rPr lang="en-US" sz="2800" b="1" dirty="0"/>
                        <a:t>Division: </a:t>
                      </a:r>
                      <a:r>
                        <a:rPr lang="en-US" sz="2800" b="1" dirty="0">
                          <a:solidFill>
                            <a:srgbClr val="B78739"/>
                          </a:solidFill>
                        </a:rPr>
                        <a:t>N/A</a:t>
                      </a:r>
                    </a:p>
                  </a:txBody>
                  <a:tcPr anchor="ctr"/>
                </a:tc>
                <a:tc hMerge="1">
                  <a:txBody>
                    <a:bodyPr/>
                    <a:lstStyle/>
                    <a:p>
                      <a:endParaRPr dirty="0"/>
                    </a:p>
                  </a:txBody>
                  <a:tcPr/>
                </a:tc>
                <a:extLst>
                  <a:ext uri="{0D108BD9-81ED-4DB2-BD59-A6C34878D82A}">
                    <a16:rowId xmlns:a16="http://schemas.microsoft.com/office/drawing/2014/main" val="2000895093"/>
                  </a:ext>
                </a:extLst>
              </a:tr>
              <a:tr h="359847">
                <a:tc>
                  <a:txBody>
                    <a:bodyPr/>
                    <a:lstStyle/>
                    <a:p>
                      <a:r>
                        <a:rPr lang="en-US" sz="2200" b="1" dirty="0"/>
                        <a:t>Funding Source(s)</a:t>
                      </a:r>
                    </a:p>
                  </a:txBody>
                  <a:tcPr anchor="ctr"/>
                </a:tc>
                <a:tc>
                  <a:txBody>
                    <a:bodyPr/>
                    <a:lstStyle/>
                    <a:p>
                      <a:r>
                        <a:rPr lang="en-US" sz="2200" b="1" dirty="0"/>
                        <a:t>Electric Fund</a:t>
                      </a:r>
                    </a:p>
                  </a:txBody>
                  <a:tcPr anchor="ctr"/>
                </a:tc>
                <a:tc>
                  <a:txBody>
                    <a:bodyPr/>
                    <a:lstStyle/>
                    <a:p>
                      <a:r>
                        <a:rPr lang="en-US" sz="2200" b="1" dirty="0"/>
                        <a:t># of FTEs</a:t>
                      </a:r>
                    </a:p>
                  </a:txBody>
                  <a:tcPr anchor="ctr"/>
                </a:tc>
                <a:tc>
                  <a:txBody>
                    <a:bodyPr/>
                    <a:lstStyle/>
                    <a:p>
                      <a:r>
                        <a:rPr lang="en-US" sz="2200" b="1" dirty="0"/>
                        <a:t>40 Full Time</a:t>
                      </a:r>
                    </a:p>
                  </a:txBody>
                  <a:tcPr anchor="ctr"/>
                </a:tc>
                <a:extLst>
                  <a:ext uri="{0D108BD9-81ED-4DB2-BD59-A6C34878D82A}">
                    <a16:rowId xmlns:a16="http://schemas.microsoft.com/office/drawing/2014/main" val="503865722"/>
                  </a:ext>
                </a:extLst>
              </a:tr>
              <a:tr h="422224">
                <a:tc gridSpan="4">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378276">
                <a:tc>
                  <a:txBody>
                    <a:bodyPr/>
                    <a:lstStyle/>
                    <a:p>
                      <a:endParaRPr lang="en-US" sz="2200" b="1" dirty="0"/>
                    </a:p>
                  </a:txBody>
                  <a:tcPr anchor="ctr"/>
                </a:tc>
                <a:tc>
                  <a:txBody>
                    <a:bodyPr/>
                    <a:lstStyle/>
                    <a:p>
                      <a:pPr algn="ctr"/>
                      <a:r>
                        <a:rPr lang="en-US" sz="2200" b="1" dirty="0">
                          <a:solidFill>
                            <a:srgbClr val="104862"/>
                          </a:solidFill>
                        </a:rPr>
                        <a:t>FY 2024-2025</a:t>
                      </a:r>
                    </a:p>
                  </a:txBody>
                  <a:tcPr anchor="ctr"/>
                </a:tc>
                <a:tc>
                  <a:txBody>
                    <a:bodyPr/>
                    <a:lstStyle/>
                    <a:p>
                      <a:pPr algn="ctr"/>
                      <a:r>
                        <a:rPr lang="en-US" sz="2200" b="1" dirty="0">
                          <a:solidFill>
                            <a:srgbClr val="104862"/>
                          </a:solidFill>
                        </a:rPr>
                        <a:t>FY 2025-2026</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493817">
                <a:tc>
                  <a:txBody>
                    <a:bodyPr/>
                    <a:lstStyle/>
                    <a:p>
                      <a:pPr algn="r"/>
                      <a:r>
                        <a:rPr lang="en-US" sz="2200" b="1" dirty="0"/>
                        <a:t>Personnel</a:t>
                      </a:r>
                    </a:p>
                  </a:txBody>
                  <a:tcPr anchor="ctr"/>
                </a:tc>
                <a:tc>
                  <a:txBody>
                    <a:bodyPr/>
                    <a:lstStyle/>
                    <a:p>
                      <a:pPr algn="ctr"/>
                      <a:r>
                        <a:rPr lang="en-US" sz="2200" b="1" dirty="0"/>
                        <a:t>$3,871,195</a:t>
                      </a:r>
                    </a:p>
                  </a:txBody>
                  <a:tcPr anchor="ctr"/>
                </a:tc>
                <a:tc>
                  <a:txBody>
                    <a:bodyPr/>
                    <a:lstStyle/>
                    <a:p>
                      <a:pPr algn="ctr"/>
                      <a:r>
                        <a:rPr lang="en-US" sz="2200" b="1" dirty="0"/>
                        <a:t>$4,835,885</a:t>
                      </a:r>
                    </a:p>
                  </a:txBody>
                  <a:tcPr anchor="ctr"/>
                </a:tc>
                <a:tc>
                  <a:txBody>
                    <a:bodyPr/>
                    <a:lstStyle/>
                    <a:p>
                      <a:pPr algn="ctr"/>
                      <a:r>
                        <a:rPr lang="en-US" sz="2200" b="1" dirty="0"/>
                        <a:t>$964,690</a:t>
                      </a:r>
                    </a:p>
                  </a:txBody>
                  <a:tcPr anchor="ctr"/>
                </a:tc>
                <a:extLst>
                  <a:ext uri="{0D108BD9-81ED-4DB2-BD59-A6C34878D82A}">
                    <a16:rowId xmlns:a16="http://schemas.microsoft.com/office/drawing/2014/main" val="673936123"/>
                  </a:ext>
                </a:extLst>
              </a:tr>
              <a:tr h="393404">
                <a:tc>
                  <a:txBody>
                    <a:bodyPr/>
                    <a:lstStyle/>
                    <a:p>
                      <a:pPr algn="r"/>
                      <a:r>
                        <a:rPr lang="en-US" sz="2200" b="1" dirty="0"/>
                        <a:t>Operating</a:t>
                      </a:r>
                    </a:p>
                  </a:txBody>
                  <a:tcPr anchor="ctr"/>
                </a:tc>
                <a:tc>
                  <a:txBody>
                    <a:bodyPr/>
                    <a:lstStyle/>
                    <a:p>
                      <a:pPr algn="ctr"/>
                      <a:r>
                        <a:rPr lang="en-US" sz="2200" b="1" dirty="0"/>
                        <a:t>$22,308,918</a:t>
                      </a:r>
                    </a:p>
                  </a:txBody>
                  <a:tcPr anchor="ctr"/>
                </a:tc>
                <a:tc>
                  <a:txBody>
                    <a:bodyPr/>
                    <a:lstStyle/>
                    <a:p>
                      <a:pPr algn="ctr"/>
                      <a:r>
                        <a:rPr lang="en-US" sz="2200" b="1" dirty="0"/>
                        <a:t>$24,284,950</a:t>
                      </a:r>
                    </a:p>
                  </a:txBody>
                  <a:tcPr anchor="ctr"/>
                </a:tc>
                <a:tc>
                  <a:txBody>
                    <a:bodyPr/>
                    <a:lstStyle/>
                    <a:p>
                      <a:pPr algn="ctr"/>
                      <a:r>
                        <a:rPr lang="en-US" sz="2200" b="1" dirty="0"/>
                        <a:t>$1,976,032</a:t>
                      </a:r>
                    </a:p>
                  </a:txBody>
                  <a:tcPr anchor="ctr"/>
                </a:tc>
                <a:extLst>
                  <a:ext uri="{0D108BD9-81ED-4DB2-BD59-A6C34878D82A}">
                    <a16:rowId xmlns:a16="http://schemas.microsoft.com/office/drawing/2014/main" val="2756149601"/>
                  </a:ext>
                </a:extLst>
              </a:tr>
              <a:tr h="445150">
                <a:tc>
                  <a:txBody>
                    <a:bodyPr/>
                    <a:lstStyle/>
                    <a:p>
                      <a:pPr algn="r"/>
                      <a:r>
                        <a:rPr lang="en-US" sz="2200" b="1" dirty="0"/>
                        <a:t>Capital</a:t>
                      </a:r>
                    </a:p>
                  </a:txBody>
                  <a:tcPr anchor="ctr"/>
                </a:tc>
                <a:tc>
                  <a:txBody>
                    <a:bodyPr/>
                    <a:lstStyle/>
                    <a:p>
                      <a:pPr algn="ctr"/>
                      <a:r>
                        <a:rPr lang="en-US" sz="2200" b="1" dirty="0"/>
                        <a:t>$12,162,336</a:t>
                      </a:r>
                    </a:p>
                  </a:txBody>
                  <a:tcPr anchor="ctr"/>
                </a:tc>
                <a:tc>
                  <a:txBody>
                    <a:bodyPr/>
                    <a:lstStyle/>
                    <a:p>
                      <a:pPr algn="ctr"/>
                      <a:r>
                        <a:rPr lang="en-US" sz="2200" b="1" dirty="0"/>
                        <a:t>$4,056,500</a:t>
                      </a:r>
                    </a:p>
                  </a:txBody>
                  <a:tcPr anchor="ctr"/>
                </a:tc>
                <a:tc>
                  <a:txBody>
                    <a:bodyPr/>
                    <a:lstStyle/>
                    <a:p>
                      <a:pPr algn="ctr"/>
                      <a:r>
                        <a:rPr lang="en-US" sz="2200" b="1" dirty="0"/>
                        <a:t>($8,105,836)</a:t>
                      </a:r>
                    </a:p>
                  </a:txBody>
                  <a:tcPr anchor="ctr"/>
                </a:tc>
                <a:extLst>
                  <a:ext uri="{0D108BD9-81ED-4DB2-BD59-A6C34878D82A}">
                    <a16:rowId xmlns:a16="http://schemas.microsoft.com/office/drawing/2014/main" val="317650478"/>
                  </a:ext>
                </a:extLst>
              </a:tr>
              <a:tr h="414669">
                <a:tc>
                  <a:txBody>
                    <a:bodyPr/>
                    <a:lstStyle/>
                    <a:p>
                      <a:pPr algn="r"/>
                      <a:r>
                        <a:rPr lang="en-US" sz="2200" b="1" dirty="0"/>
                        <a:t>Debt Service</a:t>
                      </a:r>
                    </a:p>
                  </a:txBody>
                  <a:tcPr anchor="ctr"/>
                </a:tc>
                <a:tc>
                  <a:txBody>
                    <a:bodyPr/>
                    <a:lstStyle/>
                    <a:p>
                      <a:pPr algn="ctr"/>
                      <a:r>
                        <a:rPr lang="en-US" sz="2200" b="1" dirty="0"/>
                        <a:t>$102,992</a:t>
                      </a:r>
                    </a:p>
                  </a:txBody>
                  <a:tcPr anchor="ctr"/>
                </a:tc>
                <a:tc>
                  <a:txBody>
                    <a:bodyPr/>
                    <a:lstStyle/>
                    <a:p>
                      <a:pPr algn="ctr"/>
                      <a:r>
                        <a:rPr lang="en-US" sz="2200" b="1" dirty="0"/>
                        <a:t>$0</a:t>
                      </a:r>
                    </a:p>
                  </a:txBody>
                  <a:tcPr anchor="ctr"/>
                </a:tc>
                <a:tc>
                  <a:txBody>
                    <a:bodyPr/>
                    <a:lstStyle/>
                    <a:p>
                      <a:pPr algn="ctr"/>
                      <a:r>
                        <a:rPr lang="en-US" sz="2200" b="1" dirty="0"/>
                        <a:t>($102,992)</a:t>
                      </a:r>
                    </a:p>
                  </a:txBody>
                  <a:tcPr anchor="ctr"/>
                </a:tc>
                <a:extLst>
                  <a:ext uri="{0D108BD9-81ED-4DB2-BD59-A6C34878D82A}">
                    <a16:rowId xmlns:a16="http://schemas.microsoft.com/office/drawing/2014/main" val="2726608122"/>
                  </a:ext>
                </a:extLst>
              </a:tr>
              <a:tr h="413252">
                <a:tc>
                  <a:txBody>
                    <a:bodyPr/>
                    <a:lstStyle/>
                    <a:p>
                      <a:pPr algn="r"/>
                      <a:r>
                        <a:rPr lang="en-US" sz="2200" b="1" dirty="0"/>
                        <a:t>Interfund Transfer</a:t>
                      </a:r>
                    </a:p>
                  </a:txBody>
                  <a:tcPr anchor="ctr"/>
                </a:tc>
                <a:tc>
                  <a:txBody>
                    <a:bodyPr/>
                    <a:lstStyle/>
                    <a:p>
                      <a:pPr algn="ctr"/>
                      <a:r>
                        <a:rPr lang="en-US" sz="2200" b="1" dirty="0"/>
                        <a:t>$11,682,583</a:t>
                      </a:r>
                    </a:p>
                  </a:txBody>
                  <a:tcPr anchor="ctr"/>
                </a:tc>
                <a:tc>
                  <a:txBody>
                    <a:bodyPr/>
                    <a:lstStyle/>
                    <a:p>
                      <a:pPr algn="ctr"/>
                      <a:r>
                        <a:rPr lang="en-US" sz="2200" b="1" dirty="0"/>
                        <a:t>$6,273,356</a:t>
                      </a:r>
                    </a:p>
                  </a:txBody>
                  <a:tcPr anchor="ctr"/>
                </a:tc>
                <a:tc>
                  <a:txBody>
                    <a:bodyPr/>
                    <a:lstStyle/>
                    <a:p>
                      <a:pPr algn="ctr"/>
                      <a:r>
                        <a:rPr lang="en-US" sz="2200" b="1" dirty="0"/>
                        <a:t>($5,409,227)</a:t>
                      </a:r>
                    </a:p>
                  </a:txBody>
                  <a:tcPr anchor="ctr"/>
                </a:tc>
                <a:extLst>
                  <a:ext uri="{0D108BD9-81ED-4DB2-BD59-A6C34878D82A}">
                    <a16:rowId xmlns:a16="http://schemas.microsoft.com/office/drawing/2014/main" val="1109567140"/>
                  </a:ext>
                </a:extLst>
              </a:tr>
              <a:tr h="411834">
                <a:tc>
                  <a:txBody>
                    <a:bodyPr/>
                    <a:lstStyle/>
                    <a:p>
                      <a:pPr algn="r"/>
                      <a:r>
                        <a:rPr lang="en-US" sz="2200" b="1" dirty="0"/>
                        <a:t>TOTAL</a:t>
                      </a:r>
                    </a:p>
                  </a:txBody>
                  <a:tcPr anchor="ctr"/>
                </a:tc>
                <a:tc>
                  <a:txBody>
                    <a:bodyPr/>
                    <a:lstStyle/>
                    <a:p>
                      <a:pPr algn="ctr"/>
                      <a:r>
                        <a:rPr lang="en-US" sz="2200" b="1" dirty="0"/>
                        <a:t>$50,128,024</a:t>
                      </a:r>
                    </a:p>
                  </a:txBody>
                  <a:tcPr anchor="ctr"/>
                </a:tc>
                <a:tc>
                  <a:txBody>
                    <a:bodyPr/>
                    <a:lstStyle/>
                    <a:p>
                      <a:pPr algn="ctr"/>
                      <a:r>
                        <a:rPr lang="en-US" sz="2200" b="1" dirty="0"/>
                        <a:t>$39,450,691</a:t>
                      </a:r>
                    </a:p>
                  </a:txBody>
                  <a:tcPr anchor="ctr"/>
                </a:tc>
                <a:tc>
                  <a:txBody>
                    <a:bodyPr/>
                    <a:lstStyle/>
                    <a:p>
                      <a:pPr algn="ctr"/>
                      <a:r>
                        <a:rPr lang="en-US" sz="2200" b="1" dirty="0"/>
                        <a:t>($10,677,333)</a:t>
                      </a:r>
                    </a:p>
                  </a:txBody>
                  <a:tcPr anchor="ctr"/>
                </a:tc>
                <a:extLst>
                  <a:ext uri="{0D108BD9-81ED-4DB2-BD59-A6C34878D82A}">
                    <a16:rowId xmlns:a16="http://schemas.microsoft.com/office/drawing/2014/main" val="714096359"/>
                  </a:ext>
                </a:extLst>
              </a:tr>
              <a:tr h="526741">
                <a:tc gridSpan="4">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r>
                        <a:rPr lang="en-US" sz="2200" dirty="0"/>
                        <a:t>Reduction in Capital expenditures.  Reduction of Interfund Transfer through cost allocations.  </a:t>
                      </a:r>
                      <a:endParaRPr lang="en-US" sz="2200" dirty="0">
                        <a:highlight>
                          <a:srgbClr val="FFFF00"/>
                        </a:highlight>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9543464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1A5FD-E26C-553C-3306-CB9E67ECE6A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7F675B8-81AC-C593-806C-87D65C2542C6}"/>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B9D9D0-40C7-0916-4A9F-6C4CE8CF1A9A}"/>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Electric</a:t>
            </a:r>
          </a:p>
        </p:txBody>
      </p:sp>
      <p:sp>
        <p:nvSpPr>
          <p:cNvPr id="3" name="Content Placeholder 2">
            <a:extLst>
              <a:ext uri="{FF2B5EF4-FFF2-40B4-BE49-F238E27FC236}">
                <a16:creationId xmlns:a16="http://schemas.microsoft.com/office/drawing/2014/main" id="{0661B71C-C684-3A29-F7FC-691D8338B8F7}"/>
              </a:ext>
            </a:extLst>
          </p:cNvPr>
          <p:cNvSpPr>
            <a:spLocks noGrp="1"/>
          </p:cNvSpPr>
          <p:nvPr>
            <p:ph idx="1"/>
          </p:nvPr>
        </p:nvSpPr>
        <p:spPr>
          <a:xfrm>
            <a:off x="838199" y="1389192"/>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FY24-25</a:t>
            </a:r>
          </a:p>
          <a:p>
            <a:pPr>
              <a:lnSpc>
                <a:spcPct val="100000"/>
              </a:lnSpc>
              <a:spcBef>
                <a:spcPts val="0"/>
              </a:spcBef>
              <a:spcAft>
                <a:spcPts val="1000"/>
              </a:spcAft>
            </a:pPr>
            <a:r>
              <a:rPr lang="en-US" sz="2400" b="1" dirty="0">
                <a:solidFill>
                  <a:srgbClr val="104862"/>
                </a:solidFill>
              </a:rPr>
              <a:t>CIP (Carry Forward): </a:t>
            </a:r>
            <a:r>
              <a:rPr lang="en-US" sz="2400" dirty="0"/>
              <a:t>Flamingo Townhomes | On Hold</a:t>
            </a:r>
          </a:p>
          <a:p>
            <a:pPr>
              <a:lnSpc>
                <a:spcPct val="100000"/>
              </a:lnSpc>
              <a:spcBef>
                <a:spcPts val="0"/>
              </a:spcBef>
              <a:spcAft>
                <a:spcPts val="1000"/>
              </a:spcAft>
            </a:pPr>
            <a:r>
              <a:rPr lang="en-US" sz="2400" b="1" dirty="0">
                <a:solidFill>
                  <a:srgbClr val="104862"/>
                </a:solidFill>
              </a:rPr>
              <a:t>CIP: </a:t>
            </a:r>
            <a:r>
              <a:rPr lang="en-US" sz="2400" dirty="0"/>
              <a:t>Hancock Crossing | Complete</a:t>
            </a:r>
          </a:p>
          <a:p>
            <a:pPr>
              <a:lnSpc>
                <a:spcPct val="100000"/>
              </a:lnSpc>
              <a:spcBef>
                <a:spcPts val="0"/>
              </a:spcBef>
              <a:spcAft>
                <a:spcPts val="1000"/>
              </a:spcAft>
            </a:pPr>
            <a:r>
              <a:rPr lang="en-US" sz="2400" b="1" dirty="0">
                <a:solidFill>
                  <a:srgbClr val="104862"/>
                </a:solidFill>
              </a:rPr>
              <a:t>CIP (Carry Forward): </a:t>
            </a:r>
            <a:r>
              <a:rPr lang="en-US" sz="2400" dirty="0"/>
              <a:t>Idlewood Townhomes | On Hold</a:t>
            </a:r>
          </a:p>
          <a:p>
            <a:pPr>
              <a:lnSpc>
                <a:spcPct val="100000"/>
              </a:lnSpc>
              <a:spcBef>
                <a:spcPts val="0"/>
              </a:spcBef>
              <a:spcAft>
                <a:spcPts val="1000"/>
              </a:spcAft>
            </a:pPr>
            <a:r>
              <a:rPr lang="en-US" sz="2400" b="1" dirty="0">
                <a:solidFill>
                  <a:srgbClr val="104862"/>
                </a:solidFill>
              </a:rPr>
              <a:t>CIP: </a:t>
            </a:r>
            <a:r>
              <a:rPr lang="en-US" sz="2400" dirty="0"/>
              <a:t>James Subdivision | Complete</a:t>
            </a:r>
          </a:p>
          <a:p>
            <a:pPr>
              <a:lnSpc>
                <a:spcPct val="100000"/>
              </a:lnSpc>
              <a:spcBef>
                <a:spcPts val="0"/>
              </a:spcBef>
              <a:spcAft>
                <a:spcPts val="1000"/>
              </a:spcAft>
            </a:pPr>
            <a:r>
              <a:rPr lang="en-US" sz="2400" b="1" dirty="0">
                <a:solidFill>
                  <a:srgbClr val="104862"/>
                </a:solidFill>
              </a:rPr>
              <a:t>CIP (Carry Forward): </a:t>
            </a:r>
            <a:r>
              <a:rPr lang="en-US" sz="2400" dirty="0"/>
              <a:t>Jessie Drive Mobile Home Park | Slow progress</a:t>
            </a:r>
          </a:p>
          <a:p>
            <a:pPr>
              <a:lnSpc>
                <a:spcPct val="100000"/>
              </a:lnSpc>
              <a:spcBef>
                <a:spcPts val="0"/>
              </a:spcBef>
              <a:spcAft>
                <a:spcPts val="1000"/>
              </a:spcAft>
            </a:pPr>
            <a:r>
              <a:rPr lang="en-US" sz="2400" b="1" dirty="0">
                <a:solidFill>
                  <a:srgbClr val="104862"/>
                </a:solidFill>
              </a:rPr>
              <a:t>CIP (Carry Forward): </a:t>
            </a:r>
            <a:r>
              <a:rPr lang="en-US" sz="2400" dirty="0"/>
              <a:t>Replace Control Building in Odom Substation</a:t>
            </a:r>
          </a:p>
          <a:p>
            <a:pPr>
              <a:lnSpc>
                <a:spcPct val="100000"/>
              </a:lnSpc>
              <a:spcBef>
                <a:spcPts val="0"/>
              </a:spcBef>
              <a:spcAft>
                <a:spcPts val="1000"/>
              </a:spcAft>
            </a:pPr>
            <a:r>
              <a:rPr lang="en-US" sz="2400" b="1" dirty="0">
                <a:solidFill>
                  <a:srgbClr val="104862"/>
                </a:solidFill>
              </a:rPr>
              <a:t>CIP: </a:t>
            </a:r>
            <a:r>
              <a:rPr lang="en-US" sz="2400" dirty="0"/>
              <a:t>Retreat at Stuart Crossing | Complete</a:t>
            </a:r>
          </a:p>
          <a:p>
            <a:pPr>
              <a:lnSpc>
                <a:spcPct val="100000"/>
              </a:lnSpc>
              <a:spcBef>
                <a:spcPts val="0"/>
              </a:spcBef>
              <a:spcAft>
                <a:spcPts val="1000"/>
              </a:spcAft>
            </a:pPr>
            <a:r>
              <a:rPr lang="en-US" sz="2400" b="1" dirty="0">
                <a:solidFill>
                  <a:srgbClr val="104862"/>
                </a:solidFill>
              </a:rPr>
              <a:t>CIP: </a:t>
            </a:r>
            <a:r>
              <a:rPr lang="en-US" sz="2400" dirty="0"/>
              <a:t>Sand Lake Grove | Complete</a:t>
            </a:r>
          </a:p>
          <a:p>
            <a:pPr>
              <a:lnSpc>
                <a:spcPct val="100000"/>
              </a:lnSpc>
              <a:spcBef>
                <a:spcPts val="0"/>
              </a:spcBef>
              <a:spcAft>
                <a:spcPts val="1000"/>
              </a:spcAft>
            </a:pPr>
            <a:r>
              <a:rPr lang="en-US" sz="2400" b="1" dirty="0">
                <a:solidFill>
                  <a:srgbClr val="104862"/>
                </a:solidFill>
              </a:rPr>
              <a:t>CIP (Carry Forward): </a:t>
            </a:r>
            <a:r>
              <a:rPr lang="en-US" sz="2400" dirty="0"/>
              <a:t>Stuart Crossing – 200 New Homes | 50% Complete</a:t>
            </a:r>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spTree>
    <p:extLst>
      <p:ext uri="{BB962C8B-B14F-4D97-AF65-F5344CB8AC3E}">
        <p14:creationId xmlns:p14="http://schemas.microsoft.com/office/powerpoint/2010/main" val="227453628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0016C-96DC-C45E-B148-146976AFC9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86A041F-BC01-C0D1-640B-CF3946770BB9}"/>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C93FBA-9D92-921A-FB42-26D0444D2402}"/>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Electric</a:t>
            </a:r>
          </a:p>
        </p:txBody>
      </p:sp>
      <p:sp>
        <p:nvSpPr>
          <p:cNvPr id="3" name="Content Placeholder 2">
            <a:extLst>
              <a:ext uri="{FF2B5EF4-FFF2-40B4-BE49-F238E27FC236}">
                <a16:creationId xmlns:a16="http://schemas.microsoft.com/office/drawing/2014/main" id="{0D82DFB9-64A0-6165-9A3F-2D8EE8F979AA}"/>
              </a:ext>
            </a:extLst>
          </p:cNvPr>
          <p:cNvSpPr>
            <a:spLocks noGrp="1"/>
          </p:cNvSpPr>
          <p:nvPr>
            <p:ph idx="1"/>
          </p:nvPr>
        </p:nvSpPr>
        <p:spPr>
          <a:xfrm>
            <a:off x="838200" y="1483934"/>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FY25-26</a:t>
            </a:r>
          </a:p>
          <a:p>
            <a:pPr>
              <a:lnSpc>
                <a:spcPct val="100000"/>
              </a:lnSpc>
              <a:spcBef>
                <a:spcPts val="0"/>
              </a:spcBef>
              <a:spcAft>
                <a:spcPts val="1000"/>
              </a:spcAft>
            </a:pPr>
            <a:r>
              <a:rPr lang="en-US" sz="2400" b="1" dirty="0">
                <a:solidFill>
                  <a:srgbClr val="104862"/>
                </a:solidFill>
              </a:rPr>
              <a:t>CIP: </a:t>
            </a:r>
            <a:r>
              <a:rPr lang="en-US" sz="2400" dirty="0"/>
              <a:t>New Southeast Area Substation</a:t>
            </a:r>
          </a:p>
          <a:p>
            <a:pPr>
              <a:lnSpc>
                <a:spcPct val="100000"/>
              </a:lnSpc>
              <a:spcBef>
                <a:spcPts val="0"/>
              </a:spcBef>
              <a:spcAft>
                <a:spcPts val="1000"/>
              </a:spcAft>
            </a:pPr>
            <a:r>
              <a:rPr lang="en-US" sz="2400" b="1" dirty="0">
                <a:solidFill>
                  <a:srgbClr val="104862"/>
                </a:solidFill>
              </a:rPr>
              <a:t>CIP: </a:t>
            </a:r>
            <a:r>
              <a:rPr lang="en-US" sz="2400" dirty="0"/>
              <a:t>Street Light Improvement Program</a:t>
            </a:r>
          </a:p>
          <a:p>
            <a:pPr>
              <a:lnSpc>
                <a:spcPct val="100000"/>
              </a:lnSpc>
              <a:spcBef>
                <a:spcPts val="0"/>
              </a:spcBef>
              <a:spcAft>
                <a:spcPts val="1000"/>
              </a:spcAft>
            </a:pPr>
            <a:r>
              <a:rPr lang="en-US" sz="2400" b="1" dirty="0">
                <a:solidFill>
                  <a:srgbClr val="104862"/>
                </a:solidFill>
              </a:rPr>
              <a:t>CIP</a:t>
            </a:r>
            <a:r>
              <a:rPr lang="en-US" sz="2400" b="1" dirty="0"/>
              <a:t>: </a:t>
            </a:r>
            <a:r>
              <a:rPr lang="en-US" sz="2400" dirty="0"/>
              <a:t>Improvement from CR  640 to Highway 60 East</a:t>
            </a:r>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spTree>
    <p:extLst>
      <p:ext uri="{BB962C8B-B14F-4D97-AF65-F5344CB8AC3E}">
        <p14:creationId xmlns:p14="http://schemas.microsoft.com/office/powerpoint/2010/main" val="76739628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08C610-D022-E2CC-F56B-3E53CCCA82D8}"/>
              </a:ext>
            </a:extLst>
          </p:cNvPr>
          <p:cNvSpPr>
            <a:spLocks noGrp="1"/>
          </p:cNvSpPr>
          <p:nvPr>
            <p:ph type="title"/>
          </p:nvPr>
        </p:nvSpPr>
        <p:spPr>
          <a:xfrm>
            <a:off x="1063422" y="2234882"/>
            <a:ext cx="4036334" cy="2387600"/>
          </a:xfrm>
        </p:spPr>
        <p:txBody>
          <a:bodyPr vert="horz" lIns="91440" tIns="45720" rIns="91440" bIns="45720" rtlCol="0" anchor="t">
            <a:normAutofit/>
          </a:bodyPr>
          <a:lstStyle/>
          <a:p>
            <a:r>
              <a:rPr lang="en-US" sz="5400" b="1" kern="1200" dirty="0">
                <a:solidFill>
                  <a:schemeClr val="tx1"/>
                </a:solidFill>
                <a:latin typeface="+mj-lt"/>
                <a:ea typeface="+mj-ea"/>
                <a:cs typeface="+mj-cs"/>
              </a:rPr>
              <a:t>CIP Electric Site Locations</a:t>
            </a: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AI-generated content may be incorrect.">
            <a:extLst>
              <a:ext uri="{FF2B5EF4-FFF2-40B4-BE49-F238E27FC236}">
                <a16:creationId xmlns:a16="http://schemas.microsoft.com/office/drawing/2014/main" id="{065323D6-DB83-A9BD-3D29-D3C2AD83574A}"/>
              </a:ext>
            </a:extLst>
          </p:cNvPr>
          <p:cNvPicPr>
            <a:picLocks noChangeAspect="1"/>
          </p:cNvPicPr>
          <p:nvPr/>
        </p:nvPicPr>
        <p:blipFill>
          <a:blip r:embed="rId2"/>
          <a:stretch>
            <a:fillRect/>
          </a:stretch>
        </p:blipFill>
        <p:spPr>
          <a:xfrm>
            <a:off x="6285544" y="666728"/>
            <a:ext cx="4809896" cy="5465791"/>
          </a:xfrm>
          <a:prstGeom prst="rect">
            <a:avLst/>
          </a:prstGeom>
          <a:ln>
            <a:solidFill>
              <a:schemeClr val="tx1"/>
            </a:solidFill>
          </a:ln>
        </p:spPr>
      </p:pic>
    </p:spTree>
    <p:extLst>
      <p:ext uri="{BB962C8B-B14F-4D97-AF65-F5344CB8AC3E}">
        <p14:creationId xmlns:p14="http://schemas.microsoft.com/office/powerpoint/2010/main" val="223440586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C34B73-58D3-8E09-5FB7-DF9FD5EEEB77}"/>
              </a:ext>
            </a:extLst>
          </p:cNvPr>
          <p:cNvSpPr>
            <a:spLocks noGrp="1"/>
          </p:cNvSpPr>
          <p:nvPr>
            <p:ph type="title"/>
          </p:nvPr>
        </p:nvSpPr>
        <p:spPr>
          <a:xfrm>
            <a:off x="1043631" y="873940"/>
            <a:ext cx="5052369" cy="1035781"/>
          </a:xfrm>
        </p:spPr>
        <p:txBody>
          <a:bodyPr anchor="ctr">
            <a:normAutofit/>
          </a:bodyPr>
          <a:lstStyle/>
          <a:p>
            <a:r>
              <a:rPr lang="en-US" sz="3300" b="1"/>
              <a:t>Electric: South East Substation</a:t>
            </a:r>
          </a:p>
        </p:txBody>
      </p:sp>
      <p:sp>
        <p:nvSpPr>
          <p:cNvPr id="9" name="Content Placeholder 8">
            <a:extLst>
              <a:ext uri="{FF2B5EF4-FFF2-40B4-BE49-F238E27FC236}">
                <a16:creationId xmlns:a16="http://schemas.microsoft.com/office/drawing/2014/main" id="{F4C8BB93-C406-C4EC-41B1-DF747D7ABC98}"/>
              </a:ext>
            </a:extLst>
          </p:cNvPr>
          <p:cNvSpPr>
            <a:spLocks noGrp="1"/>
          </p:cNvSpPr>
          <p:nvPr>
            <p:ph idx="1"/>
          </p:nvPr>
        </p:nvSpPr>
        <p:spPr>
          <a:xfrm>
            <a:off x="1045029" y="2524721"/>
            <a:ext cx="4991629" cy="3677123"/>
          </a:xfrm>
        </p:spPr>
        <p:txBody>
          <a:bodyPr anchor="ctr">
            <a:normAutofit/>
          </a:bodyPr>
          <a:lstStyle/>
          <a:p>
            <a:pPr marL="0" indent="0">
              <a:buNone/>
            </a:pPr>
            <a:r>
              <a:rPr lang="en-US" sz="2400" dirty="0"/>
              <a:t>This CIP Project will focus on the purchase of land for the South East Substation and the initial design work of the station.  This will increase electric capacity on the east side of Bartow and east of Peace River.</a:t>
            </a:r>
          </a:p>
        </p:txBody>
      </p:sp>
      <p:sp>
        <p:nvSpPr>
          <p:cNvPr id="21" name="Rectangle 20">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ap&#10;&#10;AI-generated content may be incorrect.">
            <a:extLst>
              <a:ext uri="{FF2B5EF4-FFF2-40B4-BE49-F238E27FC236}">
                <a16:creationId xmlns:a16="http://schemas.microsoft.com/office/drawing/2014/main" id="{84E17119-BE44-CE30-52E9-29B8D3437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5979" y="901032"/>
            <a:ext cx="3952279" cy="5116220"/>
          </a:xfrm>
          <a:prstGeom prst="rect">
            <a:avLst/>
          </a:prstGeom>
        </p:spPr>
      </p:pic>
      <p:cxnSp>
        <p:nvCxnSpPr>
          <p:cNvPr id="23" name="Straight Connector 2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45397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3F4C7-849C-9A5D-86E4-7043C26828F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2C0E84C-142F-6B7D-2681-F7F930759C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43980"/>
            <a:ext cx="10905065" cy="3770037"/>
          </a:xfrm>
          <a:prstGeom prst="rect">
            <a:avLst/>
          </a:prstGeom>
        </p:spPr>
      </p:pic>
      <p:sp>
        <p:nvSpPr>
          <p:cNvPr id="2" name="TextBox 1">
            <a:extLst>
              <a:ext uri="{FF2B5EF4-FFF2-40B4-BE49-F238E27FC236}">
                <a16:creationId xmlns:a16="http://schemas.microsoft.com/office/drawing/2014/main" id="{C177AC94-BE74-B4D2-82F2-A23A42FED761}"/>
              </a:ext>
            </a:extLst>
          </p:cNvPr>
          <p:cNvSpPr txBox="1"/>
          <p:nvPr/>
        </p:nvSpPr>
        <p:spPr>
          <a:xfrm>
            <a:off x="1149425" y="811627"/>
            <a:ext cx="4946574" cy="707886"/>
          </a:xfrm>
          <a:prstGeom prst="rect">
            <a:avLst/>
          </a:prstGeom>
          <a:noFill/>
        </p:spPr>
        <p:txBody>
          <a:bodyPr wrap="square" rtlCol="0">
            <a:spAutoFit/>
          </a:bodyPr>
          <a:lstStyle/>
          <a:p>
            <a:r>
              <a:rPr lang="en-US" sz="4000" b="1" dirty="0">
                <a:solidFill>
                  <a:srgbClr val="104862"/>
                </a:solidFill>
              </a:rPr>
              <a:t>FIBER OPTIC FUND</a:t>
            </a:r>
          </a:p>
        </p:txBody>
      </p:sp>
    </p:spTree>
    <p:extLst>
      <p:ext uri="{BB962C8B-B14F-4D97-AF65-F5344CB8AC3E}">
        <p14:creationId xmlns:p14="http://schemas.microsoft.com/office/powerpoint/2010/main" val="61030816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0AECA-F6FB-37C7-9181-1FD6FB15FF1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F8360C7-4E2C-796B-97ED-154647AEC279}"/>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C4A7C976-C30C-B09B-29B4-436F541CC641}"/>
              </a:ext>
            </a:extLst>
          </p:cNvPr>
          <p:cNvGraphicFramePr>
            <a:graphicFrameLocks noGrp="1"/>
          </p:cNvGraphicFramePr>
          <p:nvPr>
            <p:ph idx="1"/>
            <p:extLst>
              <p:ext uri="{D42A27DB-BD31-4B8C-83A1-F6EECF244321}">
                <p14:modId xmlns:p14="http://schemas.microsoft.com/office/powerpoint/2010/main" val="2470031196"/>
              </p:ext>
            </p:extLst>
          </p:nvPr>
        </p:nvGraphicFramePr>
        <p:xfrm>
          <a:off x="457200" y="520995"/>
          <a:ext cx="11277600" cy="5730945"/>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496186">
                  <a:extLst>
                    <a:ext uri="{9D8B030D-6E8A-4147-A177-3AD203B41FA5}">
                      <a16:colId xmlns:a16="http://schemas.microsoft.com/office/drawing/2014/main" val="3888219350"/>
                    </a:ext>
                  </a:extLst>
                </a:gridCol>
                <a:gridCol w="2323214">
                  <a:extLst>
                    <a:ext uri="{9D8B030D-6E8A-4147-A177-3AD203B41FA5}">
                      <a16:colId xmlns:a16="http://schemas.microsoft.com/office/drawing/2014/main" val="361873545"/>
                    </a:ext>
                  </a:extLst>
                </a:gridCol>
                <a:gridCol w="2819400">
                  <a:extLst>
                    <a:ext uri="{9D8B030D-6E8A-4147-A177-3AD203B41FA5}">
                      <a16:colId xmlns:a16="http://schemas.microsoft.com/office/drawing/2014/main" val="4090859996"/>
                    </a:ext>
                  </a:extLst>
                </a:gridCol>
              </a:tblGrid>
              <a:tr h="626977">
                <a:tc gridSpan="3">
                  <a:txBody>
                    <a:bodyPr/>
                    <a:lstStyle/>
                    <a:p>
                      <a:r>
                        <a:rPr lang="en-US" sz="2800" b="1" dirty="0"/>
                        <a:t>Department: </a:t>
                      </a:r>
                      <a:r>
                        <a:rPr lang="en-US" sz="2800" b="1" dirty="0">
                          <a:solidFill>
                            <a:srgbClr val="B78739"/>
                          </a:solidFill>
                        </a:rPr>
                        <a:t>Information Technology</a:t>
                      </a:r>
                    </a:p>
                  </a:txBody>
                  <a:tcPr/>
                </a:tc>
                <a:tc hMerge="1">
                  <a:txBody>
                    <a:bodyPr/>
                    <a:lstStyle/>
                    <a:p>
                      <a:endParaRPr dirty="0"/>
                    </a:p>
                  </a:txBody>
                  <a:tcPr/>
                </a:tc>
                <a:tc hMerge="1">
                  <a:txBody>
                    <a:bodyPr/>
                    <a:lstStyle/>
                    <a:p>
                      <a:r>
                        <a:rPr lang="en-US" sz="2800" b="1" dirty="0"/>
                        <a:t>Division: </a:t>
                      </a:r>
                      <a:r>
                        <a:rPr lang="en-US" sz="2800" b="1" dirty="0">
                          <a:solidFill>
                            <a:srgbClr val="B78739"/>
                          </a:solidFill>
                        </a:rPr>
                        <a:t>Fiber Optic</a:t>
                      </a:r>
                    </a:p>
                  </a:txBody>
                  <a:tcPr anchor="ctr"/>
                </a:tc>
                <a:tc gridSpan="2">
                  <a:txBody>
                    <a:bodyPr/>
                    <a:lstStyle/>
                    <a:p>
                      <a:r>
                        <a:rPr lang="en-US" sz="2800" b="1"/>
                        <a:t>Division: </a:t>
                      </a:r>
                      <a:r>
                        <a:rPr lang="en-US" sz="2800" b="1">
                          <a:solidFill>
                            <a:srgbClr val="B78739"/>
                          </a:solidFill>
                        </a:rPr>
                        <a:t>Fiber Optic</a:t>
                      </a:r>
                      <a:endParaRPr lang="en-US"/>
                    </a:p>
                  </a:txBody>
                  <a:tcPr anchor="ctr"/>
                </a:tc>
                <a:tc hMerge="1">
                  <a:txBody>
                    <a:bodyPr/>
                    <a:lstStyle/>
                    <a:p>
                      <a:endParaRPr dirty="0"/>
                    </a:p>
                  </a:txBody>
                  <a:tcPr/>
                </a:tc>
                <a:extLst>
                  <a:ext uri="{0D108BD9-81ED-4DB2-BD59-A6C34878D82A}">
                    <a16:rowId xmlns:a16="http://schemas.microsoft.com/office/drawing/2014/main" val="2000895093"/>
                  </a:ext>
                </a:extLst>
              </a:tr>
              <a:tr h="456962">
                <a:tc>
                  <a:txBody>
                    <a:bodyPr/>
                    <a:lstStyle/>
                    <a:p>
                      <a:r>
                        <a:rPr lang="en-US" sz="2200" b="1" dirty="0"/>
                        <a:t>Funding Source(s)</a:t>
                      </a:r>
                    </a:p>
                  </a:txBody>
                  <a:tcPr anchor="ctr"/>
                </a:tc>
                <a:tc gridSpan="2">
                  <a:txBody>
                    <a:bodyPr/>
                    <a:lstStyle/>
                    <a:p>
                      <a:r>
                        <a:rPr lang="en-US" sz="2200" b="1" dirty="0"/>
                        <a:t>Fiber Optic Fund</a:t>
                      </a:r>
                    </a:p>
                  </a:txBody>
                  <a:tcPr anchor="ctr"/>
                </a:tc>
                <a:tc hMerge="1">
                  <a:txBody>
                    <a:bodyPr/>
                    <a:lstStyle/>
                    <a:p>
                      <a:r>
                        <a:rPr lang="en-US" sz="2200" b="1" dirty="0"/>
                        <a:t># of FTEs</a:t>
                      </a:r>
                    </a:p>
                  </a:txBody>
                  <a:tcPr anchor="ctr"/>
                </a:tc>
                <a:tc>
                  <a:txBody>
                    <a:bodyPr/>
                    <a:lstStyle/>
                    <a:p>
                      <a:r>
                        <a:rPr lang="en-US" sz="2200" b="1" dirty="0"/>
                        <a:t># of FTEs</a:t>
                      </a:r>
                    </a:p>
                  </a:txBody>
                  <a:tcPr anchor="ctr"/>
                </a:tc>
                <a:tc>
                  <a:txBody>
                    <a:bodyPr/>
                    <a:lstStyle/>
                    <a:p>
                      <a:r>
                        <a:rPr lang="en-US" sz="2200" b="1" dirty="0"/>
                        <a:t>1 Full Time</a:t>
                      </a:r>
                    </a:p>
                  </a:txBody>
                  <a:tcPr anchor="ctr"/>
                </a:tc>
                <a:extLst>
                  <a:ext uri="{0D108BD9-81ED-4DB2-BD59-A6C34878D82A}">
                    <a16:rowId xmlns:a16="http://schemas.microsoft.com/office/drawing/2014/main" val="503865722"/>
                  </a:ext>
                </a:extLst>
              </a:tr>
              <a:tr h="516334">
                <a:tc gridSpan="5">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292771504"/>
                  </a:ext>
                </a:extLst>
              </a:tr>
              <a:tr h="516334">
                <a:tc>
                  <a:txBody>
                    <a:bodyPr/>
                    <a:lstStyle/>
                    <a:p>
                      <a:endParaRPr lang="en-US" sz="2200" b="1" dirty="0"/>
                    </a:p>
                  </a:txBody>
                  <a:tcPr anchor="ctr"/>
                </a:tc>
                <a:tc>
                  <a:txBody>
                    <a:bodyPr/>
                    <a:lstStyle/>
                    <a:p>
                      <a:pPr algn="ctr"/>
                      <a:r>
                        <a:rPr lang="en-US" sz="2200" b="1" dirty="0">
                          <a:solidFill>
                            <a:srgbClr val="104862"/>
                          </a:solidFill>
                        </a:rPr>
                        <a:t>FY 2024-2025</a:t>
                      </a:r>
                    </a:p>
                  </a:txBody>
                  <a:tcPr anchor="ctr"/>
                </a:tc>
                <a:tc gridSpan="2">
                  <a:txBody>
                    <a:bodyPr/>
                    <a:lstStyle/>
                    <a:p>
                      <a:pPr algn="ctr"/>
                      <a:r>
                        <a:rPr lang="en-US" sz="2200" b="1" dirty="0">
                          <a:solidFill>
                            <a:srgbClr val="104862"/>
                          </a:solidFill>
                        </a:rPr>
                        <a:t>FY 2025-2026</a:t>
                      </a:r>
                    </a:p>
                  </a:txBody>
                  <a:tcPr anchor="ctr"/>
                </a:tc>
                <a:tc hMerge="1">
                  <a:txBody>
                    <a:bodyPr/>
                    <a:lstStyle/>
                    <a:p>
                      <a:pPr algn="ctr"/>
                      <a:endParaRPr lang="en-US" sz="2200" b="1" dirty="0"/>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516334">
                <a:tc>
                  <a:txBody>
                    <a:bodyPr/>
                    <a:lstStyle/>
                    <a:p>
                      <a:pPr algn="r"/>
                      <a:r>
                        <a:rPr lang="en-US" sz="2200" b="1" dirty="0"/>
                        <a:t>Personnel</a:t>
                      </a:r>
                    </a:p>
                  </a:txBody>
                  <a:tcPr anchor="ctr"/>
                </a:tc>
                <a:tc>
                  <a:txBody>
                    <a:bodyPr/>
                    <a:lstStyle/>
                    <a:p>
                      <a:pPr algn="ctr"/>
                      <a:r>
                        <a:rPr lang="en-US" sz="2200" b="1" dirty="0"/>
                        <a:t>$88,390</a:t>
                      </a:r>
                    </a:p>
                  </a:txBody>
                  <a:tcPr anchor="ctr"/>
                </a:tc>
                <a:tc gridSpan="2">
                  <a:txBody>
                    <a:bodyPr/>
                    <a:lstStyle/>
                    <a:p>
                      <a:pPr algn="ctr"/>
                      <a:r>
                        <a:rPr lang="en-US" sz="2200" b="1" dirty="0"/>
                        <a:t>$10,251</a:t>
                      </a:r>
                    </a:p>
                  </a:txBody>
                  <a:tcPr anchor="ctr"/>
                </a:tc>
                <a:tc hMerge="1">
                  <a:txBody>
                    <a:bodyPr/>
                    <a:lstStyle/>
                    <a:p>
                      <a:endParaRPr lang="en-US" sz="2200" b="1" dirty="0"/>
                    </a:p>
                  </a:txBody>
                  <a:tcPr anchor="ctr"/>
                </a:tc>
                <a:tc>
                  <a:txBody>
                    <a:bodyPr/>
                    <a:lstStyle/>
                    <a:p>
                      <a:pPr algn="ctr"/>
                      <a:r>
                        <a:rPr lang="en-US" sz="2200" b="1" dirty="0"/>
                        <a:t>($78,139)</a:t>
                      </a:r>
                    </a:p>
                  </a:txBody>
                  <a:tcPr anchor="ctr"/>
                </a:tc>
                <a:extLst>
                  <a:ext uri="{0D108BD9-81ED-4DB2-BD59-A6C34878D82A}">
                    <a16:rowId xmlns:a16="http://schemas.microsoft.com/office/drawing/2014/main" val="673936123"/>
                  </a:ext>
                </a:extLst>
              </a:tr>
              <a:tr h="516334">
                <a:tc>
                  <a:txBody>
                    <a:bodyPr/>
                    <a:lstStyle/>
                    <a:p>
                      <a:pPr algn="r"/>
                      <a:r>
                        <a:rPr lang="en-US" sz="2200" b="1" dirty="0"/>
                        <a:t>Operating</a:t>
                      </a:r>
                    </a:p>
                  </a:txBody>
                  <a:tcPr anchor="ctr"/>
                </a:tc>
                <a:tc>
                  <a:txBody>
                    <a:bodyPr/>
                    <a:lstStyle/>
                    <a:p>
                      <a:pPr algn="ctr"/>
                      <a:r>
                        <a:rPr lang="en-US" sz="2200" b="1" dirty="0"/>
                        <a:t>$300,860</a:t>
                      </a:r>
                    </a:p>
                  </a:txBody>
                  <a:tcPr anchor="ctr"/>
                </a:tc>
                <a:tc gridSpan="2">
                  <a:txBody>
                    <a:bodyPr/>
                    <a:lstStyle/>
                    <a:p>
                      <a:pPr algn="ctr"/>
                      <a:r>
                        <a:rPr lang="en-US" sz="2200" b="1" dirty="0"/>
                        <a:t>$156,082</a:t>
                      </a:r>
                    </a:p>
                  </a:txBody>
                  <a:tcPr anchor="ctr"/>
                </a:tc>
                <a:tc hMerge="1">
                  <a:txBody>
                    <a:bodyPr/>
                    <a:lstStyle/>
                    <a:p>
                      <a:endParaRPr lang="en-US" sz="2200" b="1" dirty="0"/>
                    </a:p>
                  </a:txBody>
                  <a:tcPr anchor="ctr"/>
                </a:tc>
                <a:tc>
                  <a:txBody>
                    <a:bodyPr/>
                    <a:lstStyle/>
                    <a:p>
                      <a:pPr algn="ctr"/>
                      <a:r>
                        <a:rPr lang="en-US" sz="2200" b="1" dirty="0"/>
                        <a:t>($144,778)</a:t>
                      </a:r>
                    </a:p>
                  </a:txBody>
                  <a:tcPr anchor="ctr"/>
                </a:tc>
                <a:extLst>
                  <a:ext uri="{0D108BD9-81ED-4DB2-BD59-A6C34878D82A}">
                    <a16:rowId xmlns:a16="http://schemas.microsoft.com/office/drawing/2014/main" val="2756149601"/>
                  </a:ext>
                </a:extLst>
              </a:tr>
              <a:tr h="516334">
                <a:tc>
                  <a:txBody>
                    <a:bodyPr/>
                    <a:lstStyle/>
                    <a:p>
                      <a:pPr algn="r"/>
                      <a:r>
                        <a:rPr lang="en-US" sz="2200" b="1" dirty="0"/>
                        <a:t>Capital</a:t>
                      </a:r>
                    </a:p>
                  </a:txBody>
                  <a:tcPr anchor="ctr"/>
                </a:tc>
                <a:tc>
                  <a:txBody>
                    <a:bodyPr/>
                    <a:lstStyle/>
                    <a:p>
                      <a:pPr algn="ctr"/>
                      <a:r>
                        <a:rPr lang="en-US" sz="2200" b="1" dirty="0"/>
                        <a:t>$200,000</a:t>
                      </a:r>
                    </a:p>
                  </a:txBody>
                  <a:tcPr anchor="ctr"/>
                </a:tc>
                <a:tc gridSpan="2">
                  <a:txBody>
                    <a:bodyPr/>
                    <a:lstStyle/>
                    <a:p>
                      <a:pPr algn="ctr"/>
                      <a:r>
                        <a:rPr lang="en-US" sz="2200" b="1" dirty="0"/>
                        <a:t>$400,000</a:t>
                      </a:r>
                    </a:p>
                  </a:txBody>
                  <a:tcPr anchor="ctr"/>
                </a:tc>
                <a:tc hMerge="1">
                  <a:txBody>
                    <a:bodyPr/>
                    <a:lstStyle/>
                    <a:p>
                      <a:endParaRPr lang="en-US" sz="2200" b="1" dirty="0"/>
                    </a:p>
                  </a:txBody>
                  <a:tcPr anchor="ctr"/>
                </a:tc>
                <a:tc>
                  <a:txBody>
                    <a:bodyPr/>
                    <a:lstStyle/>
                    <a:p>
                      <a:pPr algn="ctr"/>
                      <a:r>
                        <a:rPr lang="en-US" sz="2200" b="1" dirty="0"/>
                        <a:t>$200,000</a:t>
                      </a:r>
                    </a:p>
                  </a:txBody>
                  <a:tcPr anchor="ctr"/>
                </a:tc>
                <a:extLst>
                  <a:ext uri="{0D108BD9-81ED-4DB2-BD59-A6C34878D82A}">
                    <a16:rowId xmlns:a16="http://schemas.microsoft.com/office/drawing/2014/main" val="317650478"/>
                  </a:ext>
                </a:extLst>
              </a:tr>
              <a:tr h="516334">
                <a:tc>
                  <a:txBody>
                    <a:bodyPr/>
                    <a:lstStyle/>
                    <a:p>
                      <a:pPr algn="r"/>
                      <a:r>
                        <a:rPr lang="en-US" sz="2200" b="1" dirty="0"/>
                        <a:t>Interfund Transfers</a:t>
                      </a:r>
                    </a:p>
                  </a:txBody>
                  <a:tcPr anchor="ctr"/>
                </a:tc>
                <a:tc>
                  <a:txBody>
                    <a:bodyPr/>
                    <a:lstStyle/>
                    <a:p>
                      <a:pPr algn="ctr"/>
                      <a:r>
                        <a:rPr lang="en-US" sz="2200" b="1" dirty="0"/>
                        <a:t>$110,484</a:t>
                      </a:r>
                    </a:p>
                  </a:txBody>
                  <a:tcPr anchor="ctr"/>
                </a:tc>
                <a:tc gridSpan="2">
                  <a:txBody>
                    <a:bodyPr/>
                    <a:lstStyle/>
                    <a:p>
                      <a:pPr algn="ctr"/>
                      <a:r>
                        <a:rPr lang="en-US" sz="2200" b="1" dirty="0"/>
                        <a:t>$0</a:t>
                      </a:r>
                    </a:p>
                  </a:txBody>
                  <a:tcPr anchor="ctr"/>
                </a:tc>
                <a:tc hMerge="1">
                  <a:txBody>
                    <a:bodyPr/>
                    <a:lstStyle/>
                    <a:p>
                      <a:endParaRPr lang="en-US"/>
                    </a:p>
                  </a:txBody>
                  <a:tcPr/>
                </a:tc>
                <a:tc>
                  <a:txBody>
                    <a:bodyPr/>
                    <a:lstStyle/>
                    <a:p>
                      <a:pPr algn="ctr"/>
                      <a:r>
                        <a:rPr lang="en-US" sz="2200" b="1" dirty="0"/>
                        <a:t>($110,484)</a:t>
                      </a:r>
                    </a:p>
                  </a:txBody>
                  <a:tcPr anchor="ctr"/>
                </a:tc>
                <a:extLst>
                  <a:ext uri="{0D108BD9-81ED-4DB2-BD59-A6C34878D82A}">
                    <a16:rowId xmlns:a16="http://schemas.microsoft.com/office/drawing/2014/main" val="227209152"/>
                  </a:ext>
                </a:extLst>
              </a:tr>
              <a:tr h="516334">
                <a:tc>
                  <a:txBody>
                    <a:bodyPr/>
                    <a:lstStyle/>
                    <a:p>
                      <a:pPr algn="r"/>
                      <a:r>
                        <a:rPr lang="en-US" sz="2200" b="1" dirty="0"/>
                        <a:t>TOTAL</a:t>
                      </a:r>
                    </a:p>
                  </a:txBody>
                  <a:tcPr anchor="ctr"/>
                </a:tc>
                <a:tc>
                  <a:txBody>
                    <a:bodyPr/>
                    <a:lstStyle/>
                    <a:p>
                      <a:pPr algn="ctr"/>
                      <a:r>
                        <a:rPr lang="en-US" sz="2200" b="1" dirty="0"/>
                        <a:t>$699,734</a:t>
                      </a:r>
                    </a:p>
                  </a:txBody>
                  <a:tcPr anchor="ctr"/>
                </a:tc>
                <a:tc gridSpan="2">
                  <a:txBody>
                    <a:bodyPr/>
                    <a:lstStyle/>
                    <a:p>
                      <a:pPr algn="ctr"/>
                      <a:r>
                        <a:rPr lang="en-US" sz="2200" b="1" dirty="0"/>
                        <a:t>$566,333</a:t>
                      </a:r>
                    </a:p>
                  </a:txBody>
                  <a:tcPr anchor="ctr"/>
                </a:tc>
                <a:tc hMerge="1">
                  <a:txBody>
                    <a:bodyPr/>
                    <a:lstStyle/>
                    <a:p>
                      <a:endParaRPr lang="en-US" sz="2200" b="1" dirty="0"/>
                    </a:p>
                  </a:txBody>
                  <a:tcPr anchor="ctr"/>
                </a:tc>
                <a:tc>
                  <a:txBody>
                    <a:bodyPr/>
                    <a:lstStyle/>
                    <a:p>
                      <a:pPr algn="ctr"/>
                      <a:r>
                        <a:rPr lang="en-US" sz="2200" b="1" dirty="0"/>
                        <a:t>($133,401)</a:t>
                      </a:r>
                    </a:p>
                  </a:txBody>
                  <a:tcPr anchor="ctr"/>
                </a:tc>
                <a:extLst>
                  <a:ext uri="{0D108BD9-81ED-4DB2-BD59-A6C34878D82A}">
                    <a16:rowId xmlns:a16="http://schemas.microsoft.com/office/drawing/2014/main" val="714096359"/>
                  </a:ext>
                </a:extLst>
              </a:tr>
              <a:tr h="516334">
                <a:tc gridSpan="5">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124250917"/>
                  </a:ext>
                </a:extLst>
              </a:tr>
              <a:tr h="516334">
                <a:tc gridSpan="5">
                  <a:txBody>
                    <a:bodyPr/>
                    <a:lstStyle/>
                    <a:p>
                      <a:r>
                        <a:rPr lang="en-US" sz="2200" dirty="0"/>
                        <a:t>Unfunded position and changed the cost allocation method.</a:t>
                      </a:r>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1824742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BB2A20-D306-AC4E-CFD0-8D66FAC8E2F4}"/>
              </a:ext>
            </a:extLst>
          </p:cNvPr>
          <p:cNvSpPr/>
          <p:nvPr/>
        </p:nvSpPr>
        <p:spPr>
          <a:xfrm>
            <a:off x="290994" y="265814"/>
            <a:ext cx="11610012" cy="63370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a:extLst>
              <a:ext uri="{FF2B5EF4-FFF2-40B4-BE49-F238E27FC236}">
                <a16:creationId xmlns:a16="http://schemas.microsoft.com/office/drawing/2014/main" id="{55EA202C-2ED9-BE6C-CABC-684D9257CDA7}"/>
              </a:ext>
            </a:extLst>
          </p:cNvPr>
          <p:cNvGraphicFramePr>
            <a:graphicFrameLocks/>
          </p:cNvGraphicFramePr>
          <p:nvPr>
            <p:extLst>
              <p:ext uri="{D42A27DB-BD31-4B8C-83A1-F6EECF244321}">
                <p14:modId xmlns:p14="http://schemas.microsoft.com/office/powerpoint/2010/main" val="1091407979"/>
              </p:ext>
            </p:extLst>
          </p:nvPr>
        </p:nvGraphicFramePr>
        <p:xfrm>
          <a:off x="372140" y="265814"/>
          <a:ext cx="11387469" cy="63263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0039228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69A18-BDBB-6E4B-6379-DCFF0E50FF3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3C86C63-650E-BAD3-2476-28A491033B0E}"/>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63825D-2AF3-053B-18F2-4A0DE519F6BA}"/>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Fiber Optic</a:t>
            </a:r>
          </a:p>
        </p:txBody>
      </p:sp>
      <p:sp>
        <p:nvSpPr>
          <p:cNvPr id="3" name="Content Placeholder 2">
            <a:extLst>
              <a:ext uri="{FF2B5EF4-FFF2-40B4-BE49-F238E27FC236}">
                <a16:creationId xmlns:a16="http://schemas.microsoft.com/office/drawing/2014/main" id="{45DFC113-534D-9203-C063-C81DFE2266FC}"/>
              </a:ext>
            </a:extLst>
          </p:cNvPr>
          <p:cNvSpPr>
            <a:spLocks noGrp="1"/>
          </p:cNvSpPr>
          <p:nvPr>
            <p:ph idx="1"/>
          </p:nvPr>
        </p:nvSpPr>
        <p:spPr>
          <a:xfrm>
            <a:off x="595424" y="1459465"/>
            <a:ext cx="10843436" cy="5033409"/>
          </a:xfrm>
        </p:spPr>
        <p:txBody>
          <a:bodyPr>
            <a:noAutofit/>
          </a:bodyPr>
          <a:lstStyle/>
          <a:p>
            <a:pPr marL="0" indent="0">
              <a:lnSpc>
                <a:spcPct val="100000"/>
              </a:lnSpc>
              <a:buNone/>
            </a:pPr>
            <a:r>
              <a:rPr lang="en-US" sz="2200" b="1" dirty="0">
                <a:solidFill>
                  <a:srgbClr val="275791"/>
                </a:solidFill>
              </a:rPr>
              <a:t>FY24-25</a:t>
            </a:r>
          </a:p>
          <a:p>
            <a:pPr>
              <a:lnSpc>
                <a:spcPct val="100000"/>
              </a:lnSpc>
            </a:pPr>
            <a:r>
              <a:rPr lang="en-US" sz="2200" b="1" dirty="0">
                <a:solidFill>
                  <a:srgbClr val="104862"/>
                </a:solidFill>
              </a:rPr>
              <a:t>CIP (Carry Forward): </a:t>
            </a:r>
            <a:r>
              <a:rPr lang="en-US" sz="2200" dirty="0"/>
              <a:t>Fiber Optic Master Plan</a:t>
            </a:r>
          </a:p>
          <a:p>
            <a:pPr>
              <a:lnSpc>
                <a:spcPct val="100000"/>
              </a:lnSpc>
            </a:pPr>
            <a:r>
              <a:rPr lang="en-US" sz="2200" b="1" dirty="0">
                <a:solidFill>
                  <a:srgbClr val="104862"/>
                </a:solidFill>
              </a:rPr>
              <a:t>CIP Technology Project (Carry Forward): </a:t>
            </a:r>
            <a:r>
              <a:rPr lang="en-US" sz="2200" dirty="0"/>
              <a:t>WIFI Expansion at Nye Jordan and Civic Center</a:t>
            </a:r>
          </a:p>
          <a:p>
            <a:pPr marL="0" indent="0">
              <a:lnSpc>
                <a:spcPct val="100000"/>
              </a:lnSpc>
              <a:buNone/>
            </a:pPr>
            <a:r>
              <a:rPr lang="en-US" sz="2200" b="1" dirty="0">
                <a:solidFill>
                  <a:srgbClr val="275791"/>
                </a:solidFill>
              </a:rPr>
              <a:t>FY25-26</a:t>
            </a:r>
          </a:p>
          <a:p>
            <a:pPr>
              <a:lnSpc>
                <a:spcPct val="100000"/>
              </a:lnSpc>
            </a:pPr>
            <a:r>
              <a:rPr lang="en-US" sz="2200" b="1" dirty="0">
                <a:solidFill>
                  <a:srgbClr val="104862"/>
                </a:solidFill>
              </a:rPr>
              <a:t>CIP R&amp;R Program: </a:t>
            </a:r>
            <a:r>
              <a:rPr lang="en-US" sz="2200" dirty="0"/>
              <a:t>Fiber Optic Infrastructure R&amp;R Program</a:t>
            </a:r>
          </a:p>
        </p:txBody>
      </p:sp>
    </p:spTree>
    <p:extLst>
      <p:ext uri="{BB962C8B-B14F-4D97-AF65-F5344CB8AC3E}">
        <p14:creationId xmlns:p14="http://schemas.microsoft.com/office/powerpoint/2010/main" val="417058156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04E9F6-0BBA-6B0C-8733-4D17EC68F3FF}"/>
              </a:ext>
            </a:extLst>
          </p:cNvPr>
          <p:cNvSpPr>
            <a:spLocks noGrp="1"/>
          </p:cNvSpPr>
          <p:nvPr>
            <p:ph type="title"/>
          </p:nvPr>
        </p:nvSpPr>
        <p:spPr>
          <a:xfrm>
            <a:off x="589560" y="856180"/>
            <a:ext cx="4560584" cy="1128068"/>
          </a:xfrm>
        </p:spPr>
        <p:txBody>
          <a:bodyPr anchor="ctr">
            <a:normAutofit fontScale="90000"/>
          </a:bodyPr>
          <a:lstStyle/>
          <a:p>
            <a:r>
              <a:rPr lang="en-US" sz="4000" b="1" dirty="0">
                <a:solidFill>
                  <a:srgbClr val="104862"/>
                </a:solidFill>
              </a:rPr>
              <a:t>City of Bartow Fiber Ring</a:t>
            </a:r>
          </a:p>
        </p:txBody>
      </p:sp>
      <p:grpSp>
        <p:nvGrpSpPr>
          <p:cNvPr id="16" name="Group 1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8556BDF-0DD9-FDAF-FE8C-234B98E16259}"/>
              </a:ext>
            </a:extLst>
          </p:cNvPr>
          <p:cNvSpPr>
            <a:spLocks noGrp="1"/>
          </p:cNvSpPr>
          <p:nvPr>
            <p:ph idx="1"/>
          </p:nvPr>
        </p:nvSpPr>
        <p:spPr>
          <a:xfrm>
            <a:off x="589560" y="2369830"/>
            <a:ext cx="4559425" cy="3978599"/>
          </a:xfrm>
        </p:spPr>
        <p:txBody>
          <a:bodyPr anchor="ctr">
            <a:normAutofit lnSpcReduction="10000"/>
          </a:bodyPr>
          <a:lstStyle/>
          <a:p>
            <a:r>
              <a:rPr lang="en-US" sz="2400" dirty="0"/>
              <a:t>The City of Bartow Fiber Ring is an overhead system of fiber runs on the City’s electric poles that connects all City infrastructure and Utility SCADA.  Additionally, Bartow Fiber supports our municipal partners such as the Airport Authority, Sheriff, Tax Collector and Polk County and a small amount of commercial customers.</a:t>
            </a:r>
          </a:p>
          <a:p>
            <a:endParaRPr lang="en-US" sz="2400" dirty="0"/>
          </a:p>
        </p:txBody>
      </p:sp>
      <p:sp>
        <p:nvSpPr>
          <p:cNvPr id="22" name="Rectangle 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CFCBAF1-F83F-8505-EFEE-7FD6B2E46BBD}"/>
              </a:ext>
            </a:extLst>
          </p:cNvPr>
          <p:cNvPicPr>
            <a:picLocks noChangeAspect="1"/>
          </p:cNvPicPr>
          <p:nvPr/>
        </p:nvPicPr>
        <p:blipFill>
          <a:blip r:embed="rId2"/>
          <a:srcRect t="4274" r="-2" b="-2"/>
          <a:stretch>
            <a:fillRect/>
          </a:stretch>
        </p:blipFill>
        <p:spPr>
          <a:xfrm>
            <a:off x="5977788" y="799352"/>
            <a:ext cx="5425410" cy="5259296"/>
          </a:xfrm>
          <a:prstGeom prst="rect">
            <a:avLst/>
          </a:prstGeom>
        </p:spPr>
      </p:pic>
    </p:spTree>
    <p:extLst>
      <p:ext uri="{BB962C8B-B14F-4D97-AF65-F5344CB8AC3E}">
        <p14:creationId xmlns:p14="http://schemas.microsoft.com/office/powerpoint/2010/main" val="313613370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1BD87D-2D4B-8BF1-FAE3-7BB26247F631}"/>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78AADEB-3EB8-43D3-8DAE-BEAF961940B8}"/>
              </a:ext>
            </a:extLst>
          </p:cNvPr>
          <p:cNvSpPr>
            <a:spLocks noGrp="1"/>
          </p:cNvSpPr>
          <p:nvPr>
            <p:ph type="title"/>
          </p:nvPr>
        </p:nvSpPr>
        <p:spPr>
          <a:xfrm>
            <a:off x="396608" y="365125"/>
            <a:ext cx="5834954" cy="1325563"/>
          </a:xfrm>
        </p:spPr>
        <p:txBody>
          <a:bodyPr>
            <a:normAutofit/>
          </a:bodyPr>
          <a:lstStyle/>
          <a:p>
            <a:r>
              <a:rPr lang="en-US" sz="3700" b="1" dirty="0">
                <a:solidFill>
                  <a:srgbClr val="104862"/>
                </a:solidFill>
              </a:rPr>
              <a:t>Fiber Master Plan and Smart City Initiatives</a:t>
            </a:r>
          </a:p>
        </p:txBody>
      </p:sp>
      <p:sp>
        <p:nvSpPr>
          <p:cNvPr id="9" name="Content Placeholder 8">
            <a:extLst>
              <a:ext uri="{FF2B5EF4-FFF2-40B4-BE49-F238E27FC236}">
                <a16:creationId xmlns:a16="http://schemas.microsoft.com/office/drawing/2014/main" id="{A7A5100C-6D9D-2D1A-131F-7D46B9DD369C}"/>
              </a:ext>
            </a:extLst>
          </p:cNvPr>
          <p:cNvSpPr>
            <a:spLocks noGrp="1"/>
          </p:cNvSpPr>
          <p:nvPr>
            <p:ph idx="1"/>
          </p:nvPr>
        </p:nvSpPr>
        <p:spPr>
          <a:xfrm>
            <a:off x="253387" y="1564396"/>
            <a:ext cx="6816373" cy="5034708"/>
          </a:xfrm>
        </p:spPr>
        <p:txBody>
          <a:bodyPr>
            <a:noAutofit/>
          </a:bodyPr>
          <a:lstStyle/>
          <a:p>
            <a:r>
              <a:rPr lang="en-US" sz="1800" dirty="0"/>
              <a:t>Fiber Master Planning process to uncover fiber infrastructure needs and gaps in coverage such as:</a:t>
            </a:r>
          </a:p>
          <a:p>
            <a:pPr lvl="1"/>
            <a:r>
              <a:rPr lang="en-US" sz="1600" dirty="0"/>
              <a:t>Enhanced </a:t>
            </a:r>
            <a:r>
              <a:rPr lang="en-US" sz="1600" dirty="0" err="1"/>
              <a:t>Wifi</a:t>
            </a:r>
            <a:r>
              <a:rPr lang="en-US" sz="1600" dirty="0"/>
              <a:t> for events or public areas as a perk, public engagement, or as a service</a:t>
            </a:r>
          </a:p>
          <a:p>
            <a:pPr lvl="1"/>
            <a:r>
              <a:rPr lang="en-US" sz="1600" dirty="0"/>
              <a:t>Cameras and devices to monitor traffic and intersections with capability to change traffic lights to control traffic</a:t>
            </a:r>
          </a:p>
          <a:p>
            <a:pPr lvl="1"/>
            <a:r>
              <a:rPr lang="en-US" sz="1600" dirty="0"/>
              <a:t>Parking management, identify open parking places, on-line payment for parking</a:t>
            </a:r>
          </a:p>
          <a:p>
            <a:pPr lvl="1"/>
            <a:r>
              <a:rPr lang="en-US" sz="1600" dirty="0"/>
              <a:t>Street closures for events or construction</a:t>
            </a:r>
          </a:p>
          <a:p>
            <a:pPr lvl="1"/>
            <a:r>
              <a:rPr lang="en-US" sz="1600" dirty="0"/>
              <a:t>Cameras monitoring public areas for safety</a:t>
            </a:r>
          </a:p>
          <a:p>
            <a:pPr lvl="1"/>
            <a:r>
              <a:rPr lang="en-US" sz="1600" dirty="0"/>
              <a:t>Make broadband fiber available and affordable for targeted development areas. Universities, training facilities (live video), data transfer. Maybe pull the school board back in.</a:t>
            </a:r>
          </a:p>
          <a:p>
            <a:pPr lvl="1"/>
            <a:r>
              <a:rPr lang="en-US" sz="1600" dirty="0"/>
              <a:t>Control city buildings, lights, AC, water</a:t>
            </a:r>
          </a:p>
          <a:p>
            <a:pPr lvl="1"/>
            <a:r>
              <a:rPr lang="en-US" sz="1600" dirty="0"/>
              <a:t>On-line historical or cultural tours</a:t>
            </a:r>
          </a:p>
          <a:p>
            <a:pPr lvl="1"/>
            <a:r>
              <a:rPr lang="en-US" sz="1600" dirty="0"/>
              <a:t>Connectivity to all things City. Water’s SCADA, Wastewater’s SCADA, electric SCADA, AMI collectors, streetlight management, etc. </a:t>
            </a:r>
          </a:p>
          <a:p>
            <a:pPr lvl="1"/>
            <a:r>
              <a:rPr lang="en-US" sz="1600" dirty="0"/>
              <a:t>On-line location of Squeeze or other public transportation</a:t>
            </a:r>
          </a:p>
        </p:txBody>
      </p:sp>
      <p:pic>
        <p:nvPicPr>
          <p:cNvPr id="3" name="Picture 2">
            <a:extLst>
              <a:ext uri="{FF2B5EF4-FFF2-40B4-BE49-F238E27FC236}">
                <a16:creationId xmlns:a16="http://schemas.microsoft.com/office/drawing/2014/main" id="{DE921824-14F0-C52F-832A-1E987FB3FD7F}"/>
              </a:ext>
            </a:extLst>
          </p:cNvPr>
          <p:cNvPicPr>
            <a:picLocks noChangeAspect="1"/>
          </p:cNvPicPr>
          <p:nvPr/>
        </p:nvPicPr>
        <p:blipFill>
          <a:blip r:embed="rId2"/>
          <a:srcRect t="1250" r="2" b="2"/>
          <a:stretch>
            <a:fillRect/>
          </a:stretch>
        </p:blipFill>
        <p:spPr>
          <a:xfrm>
            <a:off x="7069761" y="1106228"/>
            <a:ext cx="4645544" cy="4645544"/>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65767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20ED3-1EDB-7FED-1A3E-F2384A450EA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EAA6728-1C3D-1A1B-9973-4D02043A16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43980"/>
            <a:ext cx="10905065" cy="3770037"/>
          </a:xfrm>
          <a:prstGeom prst="rect">
            <a:avLst/>
          </a:prstGeom>
        </p:spPr>
      </p:pic>
    </p:spTree>
    <p:extLst>
      <p:ext uri="{BB962C8B-B14F-4D97-AF65-F5344CB8AC3E}">
        <p14:creationId xmlns:p14="http://schemas.microsoft.com/office/powerpoint/2010/main" val="263650773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97DB9-2607-0524-7A77-30A0C2E0FE9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AC9F0C-EB04-01AA-4587-B158F0042AEF}"/>
              </a:ext>
            </a:extLst>
          </p:cNvPr>
          <p:cNvSpPr>
            <a:spLocks noGrp="1"/>
          </p:cNvSpPr>
          <p:nvPr>
            <p:ph type="title"/>
          </p:nvPr>
        </p:nvSpPr>
        <p:spPr/>
        <p:txBody>
          <a:bodyPr/>
          <a:lstStyle/>
          <a:p>
            <a:r>
              <a:rPr lang="en-US" b="1" dirty="0">
                <a:solidFill>
                  <a:srgbClr val="104862"/>
                </a:solidFill>
              </a:rPr>
              <a:t>Solid Waste</a:t>
            </a:r>
          </a:p>
        </p:txBody>
      </p:sp>
      <p:graphicFrame>
        <p:nvGraphicFramePr>
          <p:cNvPr id="2" name="Content Placeholder 1">
            <a:extLst>
              <a:ext uri="{FF2B5EF4-FFF2-40B4-BE49-F238E27FC236}">
                <a16:creationId xmlns:a16="http://schemas.microsoft.com/office/drawing/2014/main" id="{E103D518-AA5F-C687-BC51-989BE11CB773}"/>
              </a:ext>
            </a:extLst>
          </p:cNvPr>
          <p:cNvGraphicFramePr>
            <a:graphicFrameLocks noGrp="1"/>
          </p:cNvGraphicFramePr>
          <p:nvPr>
            <p:ph idx="1"/>
            <p:extLst>
              <p:ext uri="{D42A27DB-BD31-4B8C-83A1-F6EECF244321}">
                <p14:modId xmlns:p14="http://schemas.microsoft.com/office/powerpoint/2010/main" val="2090724473"/>
              </p:ext>
            </p:extLst>
          </p:nvPr>
        </p:nvGraphicFramePr>
        <p:xfrm>
          <a:off x="838200" y="1590675"/>
          <a:ext cx="10515600" cy="28041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rPr>
                        <a:t>Vision</a:t>
                      </a:r>
                    </a:p>
                  </a:txBody>
                  <a:tcPr anchor="ctr"/>
                </a:tc>
                <a:tc>
                  <a:txBody>
                    <a:bodyPr/>
                    <a:lstStyle/>
                    <a:p>
                      <a:pPr algn="ctr"/>
                      <a:r>
                        <a:rPr lang="en-US" sz="2800" b="1" dirty="0"/>
                        <a:t>Mission</a:t>
                      </a:r>
                      <a:endParaRPr lang="en-US" sz="2800" b="1" dirty="0">
                        <a:solidFill>
                          <a:srgbClr val="B78739"/>
                        </a:solidFill>
                      </a:endParaRPr>
                    </a:p>
                  </a:txBody>
                  <a:tcPr anchor="ctr"/>
                </a:tc>
                <a:extLst>
                  <a:ext uri="{0D108BD9-81ED-4DB2-BD59-A6C34878D82A}">
                    <a16:rowId xmlns:a16="http://schemas.microsoft.com/office/drawing/2014/main" val="2000895093"/>
                  </a:ext>
                </a:extLst>
              </a:tr>
              <a:tr h="344114">
                <a:tc>
                  <a:txBody>
                    <a:bodyPr/>
                    <a:lstStyle/>
                    <a:p>
                      <a:r>
                        <a:rPr lang="en-US" sz="2400" dirty="0"/>
                        <a:t>To lead in innovative waste management by reducing landfill use, expanding recycling efforts, and fostering a cleaner, greener Bartow through community partnership and operational excellence. </a:t>
                      </a:r>
                      <a:endParaRPr lang="en-US" sz="2200" b="1" dirty="0"/>
                    </a:p>
                  </a:txBody>
                  <a:tcPr anchor="ctr"/>
                </a:tc>
                <a:tc>
                  <a:txBody>
                    <a:bodyPr/>
                    <a:lstStyle/>
                    <a:p>
                      <a:r>
                        <a:rPr lang="en-US" sz="2400" dirty="0"/>
                        <a:t>To provide timely, efficient, and environmentally responsible solid waste collection and disposal services that promote public health, cleanliness, and sustainability for the residents and businesses of Bartow. </a:t>
                      </a:r>
                      <a:endParaRPr lang="en-US" sz="2200" b="0" dirty="0"/>
                    </a:p>
                  </a:txBody>
                  <a:tcPr anchor="ctr"/>
                </a:tc>
                <a:extLst>
                  <a:ext uri="{0D108BD9-81ED-4DB2-BD59-A6C34878D82A}">
                    <a16:rowId xmlns:a16="http://schemas.microsoft.com/office/drawing/2014/main" val="503865722"/>
                  </a:ext>
                </a:extLst>
              </a:tr>
            </a:tbl>
          </a:graphicData>
        </a:graphic>
      </p:graphicFrame>
    </p:spTree>
    <p:extLst>
      <p:ext uri="{BB962C8B-B14F-4D97-AF65-F5344CB8AC3E}">
        <p14:creationId xmlns:p14="http://schemas.microsoft.com/office/powerpoint/2010/main" val="231649848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1454B-9B92-9417-17C1-C4EC99504A8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6108341-9B1B-A6DD-86C0-26440E30EF0C}"/>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6FF356-7BED-DF13-54F6-21B03B913D9E}"/>
              </a:ext>
            </a:extLst>
          </p:cNvPr>
          <p:cNvSpPr>
            <a:spLocks noGrp="1"/>
          </p:cNvSpPr>
          <p:nvPr>
            <p:ph type="title"/>
          </p:nvPr>
        </p:nvSpPr>
        <p:spPr/>
        <p:txBody>
          <a:bodyPr/>
          <a:lstStyle/>
          <a:p>
            <a:r>
              <a:rPr lang="en-US" b="1" dirty="0">
                <a:solidFill>
                  <a:srgbClr val="104862"/>
                </a:solidFill>
              </a:rPr>
              <a:t>Solid Waste</a:t>
            </a:r>
          </a:p>
        </p:txBody>
      </p:sp>
      <p:graphicFrame>
        <p:nvGraphicFramePr>
          <p:cNvPr id="2" name="Content Placeholder 1">
            <a:extLst>
              <a:ext uri="{FF2B5EF4-FFF2-40B4-BE49-F238E27FC236}">
                <a16:creationId xmlns:a16="http://schemas.microsoft.com/office/drawing/2014/main" id="{9A515176-132A-213B-00B0-92E089B659F4}"/>
              </a:ext>
            </a:extLst>
          </p:cNvPr>
          <p:cNvGraphicFramePr>
            <a:graphicFrameLocks noGrp="1"/>
          </p:cNvGraphicFramePr>
          <p:nvPr>
            <p:ph idx="1"/>
            <p:extLst>
              <p:ext uri="{D42A27DB-BD31-4B8C-83A1-F6EECF244321}">
                <p14:modId xmlns:p14="http://schemas.microsoft.com/office/powerpoint/2010/main" val="1609308153"/>
              </p:ext>
            </p:extLst>
          </p:nvPr>
        </p:nvGraphicFramePr>
        <p:xfrm>
          <a:off x="742507" y="1616074"/>
          <a:ext cx="10515600" cy="487680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algn="l"/>
                      <a:r>
                        <a:rPr lang="en-US" sz="2200" b="1" dirty="0">
                          <a:solidFill>
                            <a:srgbClr val="B78739"/>
                          </a:solidFill>
                        </a:rPr>
                        <a:t>Division Goals</a:t>
                      </a:r>
                    </a:p>
                  </a:txBody>
                  <a:tcPr anchor="ctr">
                    <a:solidFill>
                      <a:schemeClr val="accent1">
                        <a:lumMod val="75000"/>
                      </a:schemeClr>
                    </a:solidFill>
                  </a:tcPr>
                </a:tc>
                <a:extLst>
                  <a:ext uri="{0D108BD9-81ED-4DB2-BD59-A6C34878D82A}">
                    <a16:rowId xmlns:a16="http://schemas.microsoft.com/office/drawing/2014/main" val="3141615551"/>
                  </a:ext>
                </a:extLst>
              </a:tr>
              <a:tr h="388824">
                <a:tc>
                  <a:txBody>
                    <a:bodyPr/>
                    <a:lstStyle/>
                    <a:p>
                      <a:pPr marL="342900" indent="-342900" algn="l">
                        <a:buFont typeface="Arial" panose="020B0604020202020204" pitchFamily="34" charset="0"/>
                        <a:buChar char="•"/>
                      </a:pPr>
                      <a:r>
                        <a:rPr lang="en-US" sz="2200" b="0" dirty="0">
                          <a:solidFill>
                            <a:srgbClr val="104862"/>
                          </a:solidFill>
                        </a:rPr>
                        <a:t>Foster Collaboration and Teamwork</a:t>
                      </a:r>
                    </a:p>
                    <a:p>
                      <a:pPr marL="342900" indent="-342900" algn="l">
                        <a:buFont typeface="Arial" panose="020B0604020202020204" pitchFamily="34" charset="0"/>
                        <a:buChar char="•"/>
                      </a:pPr>
                      <a:r>
                        <a:rPr lang="en-US" sz="2200" b="0" dirty="0">
                          <a:solidFill>
                            <a:srgbClr val="104862"/>
                          </a:solidFill>
                        </a:rPr>
                        <a:t>Mitigate Risk and Execute Effectively in a Crisis</a:t>
                      </a:r>
                    </a:p>
                    <a:p>
                      <a:pPr marL="342900" indent="-342900" algn="l">
                        <a:buFont typeface="Arial" panose="020B0604020202020204" pitchFamily="34" charset="0"/>
                        <a:buChar char="•"/>
                      </a:pPr>
                      <a:r>
                        <a:rPr lang="en-US" sz="2200" b="0" dirty="0">
                          <a:solidFill>
                            <a:srgbClr val="104862"/>
                          </a:solidFill>
                        </a:rPr>
                        <a:t>Meet Customer Expectations</a:t>
                      </a:r>
                    </a:p>
                    <a:p>
                      <a:pPr marL="342900" indent="-342900" algn="l">
                        <a:buFont typeface="Arial" panose="020B0604020202020204" pitchFamily="34" charset="0"/>
                        <a:buChar char="•"/>
                      </a:pPr>
                      <a:r>
                        <a:rPr lang="en-US" sz="2200" b="0" dirty="0">
                          <a:solidFill>
                            <a:srgbClr val="104862"/>
                          </a:solidFill>
                        </a:rPr>
                        <a:t>Develop an Innovative Culture that Embraces Technology and Best Practices</a:t>
                      </a:r>
                    </a:p>
                    <a:p>
                      <a:pPr marL="342900" indent="-342900" algn="l">
                        <a:buFont typeface="Arial" panose="020B0604020202020204" pitchFamily="34" charset="0"/>
                        <a:buChar char="•"/>
                      </a:pPr>
                      <a:r>
                        <a:rPr lang="en-US" sz="2200" b="0" dirty="0">
                          <a:solidFill>
                            <a:srgbClr val="104862"/>
                          </a:solidFill>
                        </a:rPr>
                        <a:t>Develop and Implement Plans that are Future Focused</a:t>
                      </a:r>
                    </a:p>
                    <a:p>
                      <a:pPr marL="342900" indent="-342900" algn="l">
                        <a:buFont typeface="Arial" panose="020B0604020202020204" pitchFamily="34" charset="0"/>
                        <a:buChar char="•"/>
                      </a:pPr>
                      <a:r>
                        <a:rPr lang="en-US" sz="2200" b="0" dirty="0">
                          <a:solidFill>
                            <a:srgbClr val="104862"/>
                          </a:solidFill>
                        </a:rPr>
                        <a:t>Use Ingenuity to be Good Fiscal Stewards</a:t>
                      </a:r>
                      <a:endParaRPr lang="en-US" sz="2200" b="1" dirty="0">
                        <a:solidFill>
                          <a:schemeClr val="bg1"/>
                        </a:solidFill>
                      </a:endParaRPr>
                    </a:p>
                  </a:txBody>
                  <a:tcPr anchor="ctr">
                    <a:solidFill>
                      <a:srgbClr val="E7EAED"/>
                    </a:solidFill>
                  </a:tcPr>
                </a:tc>
                <a:extLst>
                  <a:ext uri="{0D108BD9-81ED-4DB2-BD59-A6C34878D82A}">
                    <a16:rowId xmlns:a16="http://schemas.microsoft.com/office/drawing/2014/main" val="2292771504"/>
                  </a:ext>
                </a:extLst>
              </a:tr>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rPr>
                        <a:t>Summary of Services</a:t>
                      </a:r>
                      <a:endParaRPr lang="en-US" sz="22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r>
                        <a:rPr lang="en-US" sz="2400" dirty="0"/>
                        <a:t>Provide service to over 7500 households and all commercial accounts in the city limits.</a:t>
                      </a:r>
                    </a:p>
                    <a:p>
                      <a:r>
                        <a:rPr lang="en-US" sz="2400" dirty="0"/>
                        <a:t>Residential Services - sanitation, recycle, yard waste, bulk junk, roll-off, and dumpster services</a:t>
                      </a:r>
                    </a:p>
                    <a:p>
                      <a:r>
                        <a:rPr lang="en-US" sz="2400" dirty="0"/>
                        <a:t>Commercial - roll-off, dumpster, and recycle</a:t>
                      </a:r>
                      <a:endParaRPr lang="en-US" sz="2200" b="0" dirty="0"/>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38691826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FB53B-E71D-7F53-3ED6-96DAF9FC63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EBF29-650F-99DC-5AF9-DEA6E0B67858}"/>
              </a:ext>
            </a:extLst>
          </p:cNvPr>
          <p:cNvSpPr>
            <a:spLocks noGrp="1"/>
          </p:cNvSpPr>
          <p:nvPr>
            <p:ph type="title"/>
          </p:nvPr>
        </p:nvSpPr>
        <p:spPr/>
        <p:txBody>
          <a:bodyPr/>
          <a:lstStyle/>
          <a:p>
            <a:r>
              <a:rPr lang="en-US" b="1" dirty="0">
                <a:solidFill>
                  <a:srgbClr val="104862"/>
                </a:solidFill>
              </a:rPr>
              <a:t>Key Performance Measures</a:t>
            </a:r>
          </a:p>
        </p:txBody>
      </p:sp>
      <p:pic>
        <p:nvPicPr>
          <p:cNvPr id="5" name="Picture 4">
            <a:extLst>
              <a:ext uri="{FF2B5EF4-FFF2-40B4-BE49-F238E27FC236}">
                <a16:creationId xmlns:a16="http://schemas.microsoft.com/office/drawing/2014/main" id="{CEEE21F1-25AC-935A-B5CB-BD528D5C9D7E}"/>
              </a:ext>
            </a:extLst>
          </p:cNvPr>
          <p:cNvPicPr>
            <a:picLocks noChangeAspect="1"/>
          </p:cNvPicPr>
          <p:nvPr/>
        </p:nvPicPr>
        <p:blipFill>
          <a:blip r:embed="rId2"/>
          <a:stretch>
            <a:fillRect/>
          </a:stretch>
        </p:blipFill>
        <p:spPr>
          <a:xfrm>
            <a:off x="555170" y="1789393"/>
            <a:ext cx="11255830" cy="3576693"/>
          </a:xfrm>
          <a:prstGeom prst="rect">
            <a:avLst/>
          </a:prstGeom>
        </p:spPr>
      </p:pic>
    </p:spTree>
    <p:extLst>
      <p:ext uri="{BB962C8B-B14F-4D97-AF65-F5344CB8AC3E}">
        <p14:creationId xmlns:p14="http://schemas.microsoft.com/office/powerpoint/2010/main" val="356270212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2B822-97AE-6418-8428-EE5E85D19CD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8D9D0E9-6CBB-9776-08EA-5110A0B51C57}"/>
              </a:ext>
            </a:extLst>
          </p:cNvPr>
          <p:cNvSpPr/>
          <p:nvPr/>
        </p:nvSpPr>
        <p:spPr>
          <a:xfrm>
            <a:off x="457199" y="637955"/>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71A9D02-2A03-1926-F9AC-7C15C2601119}"/>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92C269FF-8B3B-52EC-03CC-BE927736A77A}"/>
              </a:ext>
            </a:extLst>
          </p:cNvPr>
          <p:cNvGraphicFramePr>
            <a:graphicFrameLocks noGrp="1"/>
          </p:cNvGraphicFramePr>
          <p:nvPr>
            <p:ph idx="1"/>
            <p:extLst>
              <p:ext uri="{D42A27DB-BD31-4B8C-83A1-F6EECF244321}">
                <p14:modId xmlns:p14="http://schemas.microsoft.com/office/powerpoint/2010/main" val="1332868637"/>
              </p:ext>
            </p:extLst>
          </p:nvPr>
        </p:nvGraphicFramePr>
        <p:xfrm>
          <a:off x="357963" y="255180"/>
          <a:ext cx="11277600" cy="6218221"/>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t>Department: </a:t>
                      </a:r>
                      <a:r>
                        <a:rPr lang="en-US" sz="2800" b="1" dirty="0">
                          <a:solidFill>
                            <a:srgbClr val="B78739"/>
                          </a:solidFill>
                        </a:rPr>
                        <a:t>Public Works</a:t>
                      </a:r>
                    </a:p>
                  </a:txBody>
                  <a:tcPr/>
                </a:tc>
                <a:tc hMerge="1">
                  <a:txBody>
                    <a:bodyPr/>
                    <a:lstStyle/>
                    <a:p>
                      <a:endParaRPr dirty="0"/>
                    </a:p>
                  </a:txBody>
                  <a:tcPr/>
                </a:tc>
                <a:tc gridSpan="2">
                  <a:txBody>
                    <a:bodyPr/>
                    <a:lstStyle/>
                    <a:p>
                      <a:r>
                        <a:rPr lang="en-US" sz="2800" b="1" dirty="0"/>
                        <a:t>Division: </a:t>
                      </a:r>
                      <a:r>
                        <a:rPr lang="en-US" sz="2800" b="1" dirty="0">
                          <a:solidFill>
                            <a:srgbClr val="B78739"/>
                          </a:solidFill>
                        </a:rPr>
                        <a:t>Solid Waste</a:t>
                      </a:r>
                    </a:p>
                  </a:txBody>
                  <a:tcPr anchor="ctr"/>
                </a:tc>
                <a:tc hMerge="1">
                  <a:txBody>
                    <a:bodyPr/>
                    <a:lstStyle/>
                    <a:p>
                      <a:endParaRPr dirty="0"/>
                    </a:p>
                  </a:txBody>
                  <a:tcPr/>
                </a:tc>
                <a:extLst>
                  <a:ext uri="{0D108BD9-81ED-4DB2-BD59-A6C34878D82A}">
                    <a16:rowId xmlns:a16="http://schemas.microsoft.com/office/drawing/2014/main" val="2000895093"/>
                  </a:ext>
                </a:extLst>
              </a:tr>
              <a:tr h="391744">
                <a:tc>
                  <a:txBody>
                    <a:bodyPr/>
                    <a:lstStyle/>
                    <a:p>
                      <a:r>
                        <a:rPr lang="en-US" sz="2200" b="1" dirty="0"/>
                        <a:t>Funding Source(s)</a:t>
                      </a:r>
                    </a:p>
                  </a:txBody>
                  <a:tcPr anchor="ctr"/>
                </a:tc>
                <a:tc>
                  <a:txBody>
                    <a:bodyPr/>
                    <a:lstStyle/>
                    <a:p>
                      <a:r>
                        <a:rPr lang="en-US" sz="2200" b="1" dirty="0"/>
                        <a:t>Solid Waste Fund</a:t>
                      </a:r>
                    </a:p>
                  </a:txBody>
                  <a:tcPr anchor="ctr"/>
                </a:tc>
                <a:tc>
                  <a:txBody>
                    <a:bodyPr/>
                    <a:lstStyle/>
                    <a:p>
                      <a:r>
                        <a:rPr lang="en-US" sz="2200" b="1" dirty="0"/>
                        <a:t># of FTEs</a:t>
                      </a:r>
                    </a:p>
                  </a:txBody>
                  <a:tcPr anchor="ctr"/>
                </a:tc>
                <a:tc>
                  <a:txBody>
                    <a:bodyPr/>
                    <a:lstStyle/>
                    <a:p>
                      <a:r>
                        <a:rPr lang="en-US" sz="2200" b="1" dirty="0"/>
                        <a:t>22 Full Time</a:t>
                      </a:r>
                    </a:p>
                  </a:txBody>
                  <a:tcPr anchor="ctr"/>
                </a:tc>
                <a:extLst>
                  <a:ext uri="{0D108BD9-81ED-4DB2-BD59-A6C34878D82A}">
                    <a16:rowId xmlns:a16="http://schemas.microsoft.com/office/drawing/2014/main" val="503865722"/>
                  </a:ext>
                </a:extLst>
              </a:tr>
              <a:tr h="432857">
                <a:tc gridSpan="4">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467834">
                <a:tc>
                  <a:txBody>
                    <a:bodyPr/>
                    <a:lstStyle/>
                    <a:p>
                      <a:endParaRPr lang="en-US" sz="2200" b="1" dirty="0"/>
                    </a:p>
                  </a:txBody>
                  <a:tcPr anchor="ctr"/>
                </a:tc>
                <a:tc>
                  <a:txBody>
                    <a:bodyPr/>
                    <a:lstStyle/>
                    <a:p>
                      <a:pPr algn="ctr"/>
                      <a:r>
                        <a:rPr lang="en-US" sz="2200" b="1" dirty="0">
                          <a:solidFill>
                            <a:srgbClr val="104862"/>
                          </a:solidFill>
                        </a:rPr>
                        <a:t>FY 2024-2025</a:t>
                      </a:r>
                    </a:p>
                  </a:txBody>
                  <a:tcPr anchor="ctr"/>
                </a:tc>
                <a:tc>
                  <a:txBody>
                    <a:bodyPr/>
                    <a:lstStyle/>
                    <a:p>
                      <a:pPr algn="ctr"/>
                      <a:r>
                        <a:rPr lang="en-US" sz="2200" b="1" dirty="0">
                          <a:solidFill>
                            <a:srgbClr val="104862"/>
                          </a:solidFill>
                        </a:rPr>
                        <a:t>FY 2025-2026</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467832">
                <a:tc>
                  <a:txBody>
                    <a:bodyPr/>
                    <a:lstStyle/>
                    <a:p>
                      <a:pPr algn="r"/>
                      <a:r>
                        <a:rPr lang="en-US" sz="2200" b="1" dirty="0"/>
                        <a:t>Personnel</a:t>
                      </a:r>
                    </a:p>
                  </a:txBody>
                  <a:tcPr anchor="ctr"/>
                </a:tc>
                <a:tc>
                  <a:txBody>
                    <a:bodyPr/>
                    <a:lstStyle/>
                    <a:p>
                      <a:pPr algn="ctr"/>
                      <a:r>
                        <a:rPr lang="en-US" sz="2200" b="1" dirty="0"/>
                        <a:t>$1,477,563</a:t>
                      </a:r>
                    </a:p>
                  </a:txBody>
                  <a:tcPr anchor="ctr"/>
                </a:tc>
                <a:tc>
                  <a:txBody>
                    <a:bodyPr/>
                    <a:lstStyle/>
                    <a:p>
                      <a:pPr algn="ctr"/>
                      <a:r>
                        <a:rPr lang="en-US" sz="2200" b="1" dirty="0"/>
                        <a:t>$1,781,186</a:t>
                      </a:r>
                    </a:p>
                  </a:txBody>
                  <a:tcPr anchor="ctr"/>
                </a:tc>
                <a:tc>
                  <a:txBody>
                    <a:bodyPr/>
                    <a:lstStyle/>
                    <a:p>
                      <a:pPr algn="ctr"/>
                      <a:r>
                        <a:rPr lang="en-US" sz="2200" b="1" dirty="0"/>
                        <a:t>$303,623</a:t>
                      </a:r>
                    </a:p>
                  </a:txBody>
                  <a:tcPr anchor="ctr"/>
                </a:tc>
                <a:extLst>
                  <a:ext uri="{0D108BD9-81ED-4DB2-BD59-A6C34878D82A}">
                    <a16:rowId xmlns:a16="http://schemas.microsoft.com/office/drawing/2014/main" val="673936123"/>
                  </a:ext>
                </a:extLst>
              </a:tr>
              <a:tr h="446568">
                <a:tc>
                  <a:txBody>
                    <a:bodyPr/>
                    <a:lstStyle/>
                    <a:p>
                      <a:pPr algn="r"/>
                      <a:r>
                        <a:rPr lang="en-US" sz="2200" b="1" dirty="0"/>
                        <a:t>Operating</a:t>
                      </a:r>
                    </a:p>
                  </a:txBody>
                  <a:tcPr anchor="ctr"/>
                </a:tc>
                <a:tc>
                  <a:txBody>
                    <a:bodyPr/>
                    <a:lstStyle/>
                    <a:p>
                      <a:pPr algn="ctr"/>
                      <a:r>
                        <a:rPr lang="en-US" sz="2200" b="1" dirty="0"/>
                        <a:t>$2,236,106</a:t>
                      </a:r>
                    </a:p>
                  </a:txBody>
                  <a:tcPr anchor="ctr"/>
                </a:tc>
                <a:tc>
                  <a:txBody>
                    <a:bodyPr/>
                    <a:lstStyle/>
                    <a:p>
                      <a:pPr algn="ctr"/>
                      <a:r>
                        <a:rPr lang="en-US" sz="2200" b="1" dirty="0"/>
                        <a:t>$2,677,093</a:t>
                      </a:r>
                    </a:p>
                  </a:txBody>
                  <a:tcPr anchor="ctr"/>
                </a:tc>
                <a:tc>
                  <a:txBody>
                    <a:bodyPr/>
                    <a:lstStyle/>
                    <a:p>
                      <a:pPr algn="ctr"/>
                      <a:r>
                        <a:rPr lang="en-US" sz="2200" b="1" dirty="0"/>
                        <a:t>$440,987</a:t>
                      </a:r>
                    </a:p>
                  </a:txBody>
                  <a:tcPr anchor="ctr"/>
                </a:tc>
                <a:extLst>
                  <a:ext uri="{0D108BD9-81ED-4DB2-BD59-A6C34878D82A}">
                    <a16:rowId xmlns:a16="http://schemas.microsoft.com/office/drawing/2014/main" val="2756149601"/>
                  </a:ext>
                </a:extLst>
              </a:tr>
              <a:tr h="467832">
                <a:tc>
                  <a:txBody>
                    <a:bodyPr/>
                    <a:lstStyle/>
                    <a:p>
                      <a:pPr algn="r"/>
                      <a:r>
                        <a:rPr lang="en-US" sz="2200" b="1" dirty="0"/>
                        <a:t>Capital</a:t>
                      </a:r>
                    </a:p>
                  </a:txBody>
                  <a:tcPr anchor="ctr"/>
                </a:tc>
                <a:tc>
                  <a:txBody>
                    <a:bodyPr/>
                    <a:lstStyle/>
                    <a:p>
                      <a:pPr algn="ctr"/>
                      <a:r>
                        <a:rPr lang="en-US" sz="2200" b="1" dirty="0"/>
                        <a:t>$2,066,582</a:t>
                      </a:r>
                    </a:p>
                  </a:txBody>
                  <a:tcPr anchor="ctr"/>
                </a:tc>
                <a:tc>
                  <a:txBody>
                    <a:bodyPr/>
                    <a:lstStyle/>
                    <a:p>
                      <a:pPr algn="ctr"/>
                      <a:r>
                        <a:rPr lang="en-US" sz="2200" b="1" dirty="0"/>
                        <a:t>$1,071,199</a:t>
                      </a:r>
                    </a:p>
                  </a:txBody>
                  <a:tcPr anchor="ctr"/>
                </a:tc>
                <a:tc>
                  <a:txBody>
                    <a:bodyPr/>
                    <a:lstStyle/>
                    <a:p>
                      <a:pPr algn="ctr"/>
                      <a:r>
                        <a:rPr lang="en-US" sz="2200" b="1" dirty="0"/>
                        <a:t>($995,383)</a:t>
                      </a:r>
                    </a:p>
                  </a:txBody>
                  <a:tcPr anchor="ctr"/>
                </a:tc>
                <a:extLst>
                  <a:ext uri="{0D108BD9-81ED-4DB2-BD59-A6C34878D82A}">
                    <a16:rowId xmlns:a16="http://schemas.microsoft.com/office/drawing/2014/main" val="317650478"/>
                  </a:ext>
                </a:extLst>
              </a:tr>
              <a:tr h="526741">
                <a:tc>
                  <a:txBody>
                    <a:bodyPr/>
                    <a:lstStyle/>
                    <a:p>
                      <a:pPr algn="r"/>
                      <a:r>
                        <a:rPr lang="en-US" sz="2200" b="1" dirty="0"/>
                        <a:t>Debt Service</a:t>
                      </a:r>
                    </a:p>
                  </a:txBody>
                  <a:tcPr anchor="ctr"/>
                </a:tc>
                <a:tc>
                  <a:txBody>
                    <a:bodyPr/>
                    <a:lstStyle/>
                    <a:p>
                      <a:pPr algn="ctr"/>
                      <a:r>
                        <a:rPr lang="en-US" sz="2200" b="1" dirty="0"/>
                        <a:t>$280,616</a:t>
                      </a:r>
                    </a:p>
                  </a:txBody>
                  <a:tcPr anchor="ctr"/>
                </a:tc>
                <a:tc>
                  <a:txBody>
                    <a:bodyPr/>
                    <a:lstStyle/>
                    <a:p>
                      <a:pPr algn="ctr"/>
                      <a:r>
                        <a:rPr lang="en-US" sz="2200" b="1" dirty="0"/>
                        <a:t>$202,796</a:t>
                      </a:r>
                    </a:p>
                  </a:txBody>
                  <a:tcPr anchor="ctr"/>
                </a:tc>
                <a:tc>
                  <a:txBody>
                    <a:bodyPr/>
                    <a:lstStyle/>
                    <a:p>
                      <a:pPr algn="ctr"/>
                      <a:r>
                        <a:rPr lang="en-US" sz="2200" b="1" dirty="0"/>
                        <a:t>($77,820)</a:t>
                      </a:r>
                    </a:p>
                  </a:txBody>
                  <a:tcPr anchor="ctr"/>
                </a:tc>
                <a:extLst>
                  <a:ext uri="{0D108BD9-81ED-4DB2-BD59-A6C34878D82A}">
                    <a16:rowId xmlns:a16="http://schemas.microsoft.com/office/drawing/2014/main" val="220790691"/>
                  </a:ext>
                </a:extLst>
              </a:tr>
              <a:tr h="526741">
                <a:tc>
                  <a:txBody>
                    <a:bodyPr/>
                    <a:lstStyle/>
                    <a:p>
                      <a:pPr algn="r"/>
                      <a:r>
                        <a:rPr lang="en-US" sz="2200" b="1" dirty="0"/>
                        <a:t>Interfund Transfers</a:t>
                      </a:r>
                    </a:p>
                  </a:txBody>
                  <a:tcPr anchor="ctr"/>
                </a:tc>
                <a:tc>
                  <a:txBody>
                    <a:bodyPr/>
                    <a:lstStyle/>
                    <a:p>
                      <a:pPr algn="ctr"/>
                      <a:r>
                        <a:rPr lang="en-US" sz="2200" b="1" dirty="0"/>
                        <a:t>$1,391,808</a:t>
                      </a:r>
                    </a:p>
                  </a:txBody>
                  <a:tcPr anchor="ctr"/>
                </a:tc>
                <a:tc>
                  <a:txBody>
                    <a:bodyPr/>
                    <a:lstStyle/>
                    <a:p>
                      <a:pPr algn="ctr"/>
                      <a:r>
                        <a:rPr lang="en-US" sz="2200" b="1" dirty="0"/>
                        <a:t>$749,401</a:t>
                      </a:r>
                    </a:p>
                  </a:txBody>
                  <a:tcPr anchor="ctr"/>
                </a:tc>
                <a:tc>
                  <a:txBody>
                    <a:bodyPr/>
                    <a:lstStyle/>
                    <a:p>
                      <a:pPr algn="ctr"/>
                      <a:r>
                        <a:rPr lang="en-US" sz="2200" b="1" dirty="0"/>
                        <a:t>($642,407)</a:t>
                      </a:r>
                    </a:p>
                  </a:txBody>
                  <a:tcPr anchor="ctr"/>
                </a:tc>
                <a:extLst>
                  <a:ext uri="{0D108BD9-81ED-4DB2-BD59-A6C34878D82A}">
                    <a16:rowId xmlns:a16="http://schemas.microsoft.com/office/drawing/2014/main" val="1352490514"/>
                  </a:ext>
                </a:extLst>
              </a:tr>
              <a:tr h="526741">
                <a:tc>
                  <a:txBody>
                    <a:bodyPr/>
                    <a:lstStyle/>
                    <a:p>
                      <a:pPr algn="r"/>
                      <a:r>
                        <a:rPr lang="en-US" sz="2200" b="1" dirty="0"/>
                        <a:t>TOTAL</a:t>
                      </a:r>
                    </a:p>
                  </a:txBody>
                  <a:tcPr anchor="ctr"/>
                </a:tc>
                <a:tc>
                  <a:txBody>
                    <a:bodyPr/>
                    <a:lstStyle/>
                    <a:p>
                      <a:pPr algn="ctr"/>
                      <a:r>
                        <a:rPr lang="en-US" sz="2200" b="1" dirty="0"/>
                        <a:t>$7,452,685</a:t>
                      </a:r>
                    </a:p>
                  </a:txBody>
                  <a:tcPr anchor="ctr"/>
                </a:tc>
                <a:tc>
                  <a:txBody>
                    <a:bodyPr/>
                    <a:lstStyle/>
                    <a:p>
                      <a:pPr algn="ctr"/>
                      <a:r>
                        <a:rPr lang="en-US" sz="2200" b="1" dirty="0"/>
                        <a:t>$6,481,675</a:t>
                      </a:r>
                    </a:p>
                  </a:txBody>
                  <a:tcPr anchor="ctr"/>
                </a:tc>
                <a:tc>
                  <a:txBody>
                    <a:bodyPr/>
                    <a:lstStyle/>
                    <a:p>
                      <a:pPr algn="ctr"/>
                      <a:r>
                        <a:rPr lang="en-US" sz="2200" b="1" dirty="0"/>
                        <a:t>($971,010)</a:t>
                      </a:r>
                    </a:p>
                  </a:txBody>
                  <a:tcPr anchor="ctr"/>
                </a:tc>
                <a:extLst>
                  <a:ext uri="{0D108BD9-81ED-4DB2-BD59-A6C34878D82A}">
                    <a16:rowId xmlns:a16="http://schemas.microsoft.com/office/drawing/2014/main" val="714096359"/>
                  </a:ext>
                </a:extLst>
              </a:tr>
              <a:tr h="526741">
                <a:tc gridSpan="4">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r>
                        <a:rPr lang="en-US" sz="2200" dirty="0"/>
                        <a:t>Reduction in Capital Expenses.  Inclusion of one new position and Employer of Choice Initiative in Personnel. Republic Franchise Fee moved to General Fund.</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74627730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32E92-F467-53C3-D815-A54D337D499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B273F04-4B38-7B8D-F451-9EFF8AC33ABC}"/>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8F7F2F-44AA-85C6-B270-7712DE099129}"/>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Solid Waste</a:t>
            </a:r>
          </a:p>
        </p:txBody>
      </p:sp>
      <p:sp>
        <p:nvSpPr>
          <p:cNvPr id="3" name="Content Placeholder 2">
            <a:extLst>
              <a:ext uri="{FF2B5EF4-FFF2-40B4-BE49-F238E27FC236}">
                <a16:creationId xmlns:a16="http://schemas.microsoft.com/office/drawing/2014/main" id="{41097437-B38B-08BB-C7B1-8A0D83C309DF}"/>
              </a:ext>
            </a:extLst>
          </p:cNvPr>
          <p:cNvSpPr>
            <a:spLocks noGrp="1"/>
          </p:cNvSpPr>
          <p:nvPr>
            <p:ph idx="1"/>
          </p:nvPr>
        </p:nvSpPr>
        <p:spPr>
          <a:xfrm>
            <a:off x="838200" y="1483934"/>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FY24-25</a:t>
            </a:r>
          </a:p>
          <a:p>
            <a:pPr>
              <a:lnSpc>
                <a:spcPct val="100000"/>
              </a:lnSpc>
              <a:spcBef>
                <a:spcPts val="0"/>
              </a:spcBef>
              <a:spcAft>
                <a:spcPts val="1000"/>
              </a:spcAft>
            </a:pPr>
            <a:r>
              <a:rPr lang="en-US" sz="2400" b="1" dirty="0">
                <a:solidFill>
                  <a:srgbClr val="104862"/>
                </a:solidFill>
              </a:rPr>
              <a:t>CIP (Carry Forward): </a:t>
            </a:r>
            <a:r>
              <a:rPr lang="en-US" sz="2400" dirty="0"/>
              <a:t>Site Renovation Solid Waste</a:t>
            </a:r>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spTree>
    <p:extLst>
      <p:ext uri="{BB962C8B-B14F-4D97-AF65-F5344CB8AC3E}">
        <p14:creationId xmlns:p14="http://schemas.microsoft.com/office/powerpoint/2010/main" val="332926637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06DA9-3642-1972-90D9-24DEF4AF8FF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7735F28-AC87-2722-6909-89B13D71076D}"/>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D1F43A-AC5B-93E7-384F-FAABE483DB42}"/>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Solid Waste Facility</a:t>
            </a:r>
          </a:p>
        </p:txBody>
      </p:sp>
      <p:sp>
        <p:nvSpPr>
          <p:cNvPr id="3" name="Content Placeholder 2">
            <a:extLst>
              <a:ext uri="{FF2B5EF4-FFF2-40B4-BE49-F238E27FC236}">
                <a16:creationId xmlns:a16="http://schemas.microsoft.com/office/drawing/2014/main" id="{D2AF5AB7-544D-CFA8-E231-CDA51B7178BE}"/>
              </a:ext>
            </a:extLst>
          </p:cNvPr>
          <p:cNvSpPr>
            <a:spLocks noGrp="1"/>
          </p:cNvSpPr>
          <p:nvPr>
            <p:ph idx="1"/>
          </p:nvPr>
        </p:nvSpPr>
        <p:spPr>
          <a:xfrm>
            <a:off x="937535" y="1223852"/>
            <a:ext cx="10515600" cy="5033409"/>
          </a:xfrm>
        </p:spPr>
        <p:txBody>
          <a:bodyPr>
            <a:noAutofit/>
          </a:bodyPr>
          <a:lstStyle/>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sp>
        <p:nvSpPr>
          <p:cNvPr id="8" name="TextBox 7">
            <a:extLst>
              <a:ext uri="{FF2B5EF4-FFF2-40B4-BE49-F238E27FC236}">
                <a16:creationId xmlns:a16="http://schemas.microsoft.com/office/drawing/2014/main" id="{94796ED7-4729-EAA6-C231-CCBFD36310E0}"/>
              </a:ext>
            </a:extLst>
          </p:cNvPr>
          <p:cNvSpPr txBox="1"/>
          <p:nvPr/>
        </p:nvSpPr>
        <p:spPr>
          <a:xfrm>
            <a:off x="7129067" y="1480198"/>
            <a:ext cx="4652550" cy="4955203"/>
          </a:xfrm>
          <a:prstGeom prst="rect">
            <a:avLst/>
          </a:prstGeom>
          <a:noFill/>
        </p:spPr>
        <p:txBody>
          <a:bodyPr wrap="square" rtlCol="0">
            <a:spAutoFit/>
          </a:bodyPr>
          <a:lstStyle/>
          <a:p>
            <a:r>
              <a:rPr lang="en-US" sz="2800" b="1" dirty="0">
                <a:solidFill>
                  <a:srgbClr val="104862"/>
                </a:solidFill>
              </a:rPr>
              <a:t>Project Timeline</a:t>
            </a:r>
          </a:p>
          <a:p>
            <a:pPr marL="285750" lvl="0" indent="-285750">
              <a:buFont typeface="Arial" panose="020B0604020202020204" pitchFamily="34" charset="0"/>
              <a:buChar char="•"/>
            </a:pPr>
            <a:r>
              <a:rPr lang="en-US" dirty="0"/>
              <a:t>June 2025 Update</a:t>
            </a:r>
          </a:p>
          <a:p>
            <a:pPr marL="742950" lvl="1" indent="-285750">
              <a:buFont typeface="Arial" panose="020B0604020202020204" pitchFamily="34" charset="0"/>
              <a:buChar char="•"/>
            </a:pPr>
            <a:r>
              <a:rPr lang="en-US" dirty="0"/>
              <a:t>Site plan completed</a:t>
            </a:r>
          </a:p>
          <a:p>
            <a:pPr marL="742950" lvl="1" indent="-285750">
              <a:buFont typeface="Arial" panose="020B0604020202020204" pitchFamily="34" charset="0"/>
              <a:buChar char="•"/>
            </a:pPr>
            <a:r>
              <a:rPr lang="en-US" dirty="0"/>
              <a:t>Civil Engineering plans completed</a:t>
            </a:r>
          </a:p>
          <a:p>
            <a:pPr marL="742950" lvl="1" indent="-285750">
              <a:buFont typeface="Arial" panose="020B0604020202020204" pitchFamily="34" charset="0"/>
              <a:buChar char="•"/>
            </a:pPr>
            <a:r>
              <a:rPr lang="en-US" dirty="0"/>
              <a:t>SWFMD Permit approved</a:t>
            </a:r>
          </a:p>
          <a:p>
            <a:pPr marL="285750" lvl="0" indent="-285750">
              <a:buFont typeface="Arial" panose="020B0604020202020204" pitchFamily="34" charset="0"/>
              <a:buChar char="•"/>
            </a:pPr>
            <a:r>
              <a:rPr lang="en-US" dirty="0"/>
              <a:t>FDOT site meet 7/16 /25</a:t>
            </a:r>
          </a:p>
          <a:p>
            <a:pPr marL="285750" lvl="0" indent="-285750">
              <a:buFont typeface="Arial" panose="020B0604020202020204" pitchFamily="34" charset="0"/>
              <a:buChar char="•"/>
            </a:pPr>
            <a:r>
              <a:rPr lang="en-US" dirty="0"/>
              <a:t>Construction/Site work will begin in November</a:t>
            </a:r>
          </a:p>
          <a:p>
            <a:pPr marL="742950" lvl="1" indent="-285750">
              <a:buFont typeface="Arial" panose="020B0604020202020204" pitchFamily="34" charset="0"/>
              <a:buChar char="•"/>
            </a:pPr>
            <a:r>
              <a:rPr lang="en-US" dirty="0"/>
              <a:t>Approximately one month for Planning</a:t>
            </a:r>
          </a:p>
          <a:p>
            <a:pPr marL="742950" lvl="1" indent="-285750">
              <a:buFont typeface="Arial" panose="020B0604020202020204" pitchFamily="34" charset="0"/>
              <a:buChar char="•"/>
            </a:pPr>
            <a:r>
              <a:rPr lang="en-US" dirty="0"/>
              <a:t>Approximately one month for Design</a:t>
            </a:r>
          </a:p>
          <a:p>
            <a:pPr marL="742950" lvl="1" indent="-285750">
              <a:buFont typeface="Arial" panose="020B0604020202020204" pitchFamily="34" charset="0"/>
              <a:buChar char="•"/>
            </a:pPr>
            <a:r>
              <a:rPr lang="en-US" dirty="0"/>
              <a:t>Approximately one month for Building Construction </a:t>
            </a:r>
          </a:p>
          <a:p>
            <a:pPr marL="742950" lvl="1" indent="-285750">
              <a:buFont typeface="Arial" panose="020B0604020202020204" pitchFamily="34" charset="0"/>
              <a:buChar char="•"/>
            </a:pPr>
            <a:r>
              <a:rPr lang="en-US" dirty="0"/>
              <a:t>Approximately one month for Interior completion </a:t>
            </a:r>
          </a:p>
          <a:p>
            <a:pPr marL="285750" lvl="0" indent="-285750">
              <a:buFont typeface="Arial" panose="020B0604020202020204" pitchFamily="34" charset="0"/>
              <a:buChar char="•"/>
            </a:pPr>
            <a:r>
              <a:rPr lang="en-US" b="1" dirty="0"/>
              <a:t>Estimated completion date is April 2026</a:t>
            </a:r>
          </a:p>
          <a:p>
            <a:endParaRPr lang="en-US" dirty="0"/>
          </a:p>
        </p:txBody>
      </p:sp>
      <p:sp>
        <p:nvSpPr>
          <p:cNvPr id="9" name="TextBox 8">
            <a:extLst>
              <a:ext uri="{FF2B5EF4-FFF2-40B4-BE49-F238E27FC236}">
                <a16:creationId xmlns:a16="http://schemas.microsoft.com/office/drawing/2014/main" id="{8D26D56F-2CF6-38D3-B0D9-5959FF05CDA6}"/>
              </a:ext>
            </a:extLst>
          </p:cNvPr>
          <p:cNvSpPr txBox="1"/>
          <p:nvPr/>
        </p:nvSpPr>
        <p:spPr>
          <a:xfrm>
            <a:off x="2525320" y="5678872"/>
            <a:ext cx="4935086" cy="707886"/>
          </a:xfrm>
          <a:prstGeom prst="rect">
            <a:avLst/>
          </a:prstGeom>
          <a:noFill/>
        </p:spPr>
        <p:txBody>
          <a:bodyPr wrap="square" rtlCol="0">
            <a:spAutoFit/>
          </a:bodyPr>
          <a:lstStyle/>
          <a:p>
            <a:r>
              <a:rPr lang="en-US" sz="2000" i="1" dirty="0"/>
              <a:t>Located at Current Solid Waste Facility</a:t>
            </a:r>
          </a:p>
          <a:p>
            <a:endParaRPr lang="en-US" sz="2000" dirty="0"/>
          </a:p>
        </p:txBody>
      </p:sp>
      <p:pic>
        <p:nvPicPr>
          <p:cNvPr id="6" name="Picture 5">
            <a:extLst>
              <a:ext uri="{FF2B5EF4-FFF2-40B4-BE49-F238E27FC236}">
                <a16:creationId xmlns:a16="http://schemas.microsoft.com/office/drawing/2014/main" id="{A0F2BD3C-EB79-4501-472A-572AB381F053}"/>
              </a:ext>
            </a:extLst>
          </p:cNvPr>
          <p:cNvPicPr>
            <a:picLocks noChangeAspect="1"/>
          </p:cNvPicPr>
          <p:nvPr/>
        </p:nvPicPr>
        <p:blipFill>
          <a:blip r:embed="rId2"/>
          <a:stretch>
            <a:fillRect/>
          </a:stretch>
        </p:blipFill>
        <p:spPr>
          <a:xfrm>
            <a:off x="838200" y="1575153"/>
            <a:ext cx="6159442" cy="4103719"/>
          </a:xfrm>
          <a:prstGeom prst="rect">
            <a:avLst/>
          </a:prstGeom>
        </p:spPr>
      </p:pic>
    </p:spTree>
    <p:extLst>
      <p:ext uri="{BB962C8B-B14F-4D97-AF65-F5344CB8AC3E}">
        <p14:creationId xmlns:p14="http://schemas.microsoft.com/office/powerpoint/2010/main" val="3633430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B2C7D1-AEED-828C-BF36-3E40C4026BCC}"/>
              </a:ext>
            </a:extLst>
          </p:cNvPr>
          <p:cNvSpPr/>
          <p:nvPr/>
        </p:nvSpPr>
        <p:spPr>
          <a:xfrm>
            <a:off x="290994" y="276447"/>
            <a:ext cx="11610012" cy="63370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a:extLst>
              <a:ext uri="{FF2B5EF4-FFF2-40B4-BE49-F238E27FC236}">
                <a16:creationId xmlns:a16="http://schemas.microsoft.com/office/drawing/2014/main" id="{814FC116-C029-638E-EC7E-17918FB2D5AD}"/>
              </a:ext>
            </a:extLst>
          </p:cNvPr>
          <p:cNvGraphicFramePr>
            <a:graphicFrameLocks/>
          </p:cNvGraphicFramePr>
          <p:nvPr>
            <p:extLst>
              <p:ext uri="{D42A27DB-BD31-4B8C-83A1-F6EECF244321}">
                <p14:modId xmlns:p14="http://schemas.microsoft.com/office/powerpoint/2010/main" val="799079837"/>
              </p:ext>
            </p:extLst>
          </p:nvPr>
        </p:nvGraphicFramePr>
        <p:xfrm>
          <a:off x="425302" y="265814"/>
          <a:ext cx="11334307" cy="63263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8329075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4DCC6-C366-E7C3-1801-0CEE70234E8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0AC116B-0658-B0B0-2F5C-9B22CC5902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43980"/>
            <a:ext cx="10905065" cy="3770037"/>
          </a:xfrm>
          <a:prstGeom prst="rect">
            <a:avLst/>
          </a:prstGeom>
        </p:spPr>
      </p:pic>
    </p:spTree>
    <p:extLst>
      <p:ext uri="{BB962C8B-B14F-4D97-AF65-F5344CB8AC3E}">
        <p14:creationId xmlns:p14="http://schemas.microsoft.com/office/powerpoint/2010/main" val="264713032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1C851-3F13-F6BE-D52E-F76E90515C7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02CB3B2-DD50-28C6-6A86-57AA6572A6C9}"/>
              </a:ext>
            </a:extLst>
          </p:cNvPr>
          <p:cNvSpPr>
            <a:spLocks noGrp="1"/>
          </p:cNvSpPr>
          <p:nvPr>
            <p:ph type="title"/>
          </p:nvPr>
        </p:nvSpPr>
        <p:spPr/>
        <p:txBody>
          <a:bodyPr/>
          <a:lstStyle/>
          <a:p>
            <a:r>
              <a:rPr lang="en-US" b="1" dirty="0">
                <a:solidFill>
                  <a:srgbClr val="104862"/>
                </a:solidFill>
              </a:rPr>
              <a:t>Stormwater</a:t>
            </a:r>
          </a:p>
        </p:txBody>
      </p:sp>
      <p:graphicFrame>
        <p:nvGraphicFramePr>
          <p:cNvPr id="2" name="Content Placeholder 1">
            <a:extLst>
              <a:ext uri="{FF2B5EF4-FFF2-40B4-BE49-F238E27FC236}">
                <a16:creationId xmlns:a16="http://schemas.microsoft.com/office/drawing/2014/main" id="{34C1F893-CFD1-8531-C54F-B2F4FA5BD0C6}"/>
              </a:ext>
            </a:extLst>
          </p:cNvPr>
          <p:cNvGraphicFramePr>
            <a:graphicFrameLocks noGrp="1"/>
          </p:cNvGraphicFramePr>
          <p:nvPr>
            <p:ph idx="1"/>
            <p:extLst>
              <p:ext uri="{D42A27DB-BD31-4B8C-83A1-F6EECF244321}">
                <p14:modId xmlns:p14="http://schemas.microsoft.com/office/powerpoint/2010/main" val="3365972290"/>
              </p:ext>
            </p:extLst>
          </p:nvPr>
        </p:nvGraphicFramePr>
        <p:xfrm>
          <a:off x="838200" y="1558017"/>
          <a:ext cx="10515600" cy="46024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rPr>
                        <a:t>Vision</a:t>
                      </a:r>
                    </a:p>
                  </a:txBody>
                  <a:tcPr anchor="ctr"/>
                </a:tc>
                <a:tc>
                  <a:txBody>
                    <a:bodyPr/>
                    <a:lstStyle/>
                    <a:p>
                      <a:pPr algn="ctr"/>
                      <a:r>
                        <a:rPr lang="en-US" sz="2800" b="1" dirty="0"/>
                        <a:t>Mission</a:t>
                      </a:r>
                      <a:endParaRPr lang="en-US" sz="2800" b="1" dirty="0">
                        <a:solidFill>
                          <a:srgbClr val="B78739"/>
                        </a:solidFill>
                      </a:endParaRPr>
                    </a:p>
                  </a:txBody>
                  <a:tcPr anchor="ctr"/>
                </a:tc>
                <a:extLst>
                  <a:ext uri="{0D108BD9-81ED-4DB2-BD59-A6C34878D82A}">
                    <a16:rowId xmlns:a16="http://schemas.microsoft.com/office/drawing/2014/main" val="2000895093"/>
                  </a:ext>
                </a:extLst>
              </a:tr>
              <a:tr h="344114">
                <a:tc>
                  <a:txBody>
                    <a:bodyPr/>
                    <a:lstStyle/>
                    <a:p>
                      <a:r>
                        <a:rPr lang="en-US" sz="2400" dirty="0"/>
                        <a:t>The City of Bartow benefits from a vibrant and healthy community infrastructure system for today and tomorrow.</a:t>
                      </a:r>
                      <a:endParaRPr lang="en-US" sz="2200" b="1" dirty="0"/>
                    </a:p>
                  </a:txBody>
                  <a:tcPr anchor="ctr"/>
                </a:tc>
                <a:tc>
                  <a:txBody>
                    <a:bodyPr/>
                    <a:lstStyle/>
                    <a:p>
                      <a:r>
                        <a:rPr lang="en-US" sz="2400" dirty="0"/>
                        <a:t>Our team works together to innovatively plan, build, and maintain safe and efficient infrastructure and assets.</a:t>
                      </a:r>
                      <a:endParaRPr lang="en-US" sz="2200" b="0" dirty="0"/>
                    </a:p>
                  </a:txBody>
                  <a:tcPr anchor="ctr"/>
                </a:tc>
                <a:extLst>
                  <a:ext uri="{0D108BD9-81ED-4DB2-BD59-A6C34878D82A}">
                    <a16:rowId xmlns:a16="http://schemas.microsoft.com/office/drawing/2014/main" val="503865722"/>
                  </a:ext>
                </a:extLst>
              </a:tr>
              <a:tr h="388824">
                <a:tc gridSpan="2">
                  <a:txBody>
                    <a:bodyPr/>
                    <a:lstStyle/>
                    <a:p>
                      <a:pPr algn="l"/>
                      <a:r>
                        <a:rPr lang="en-US" sz="2200" b="1" dirty="0">
                          <a:solidFill>
                            <a:srgbClr val="B78739"/>
                          </a:solidFill>
                        </a:rPr>
                        <a:t>Division Goals</a:t>
                      </a:r>
                    </a:p>
                  </a:txBody>
                  <a:tcPr anchor="ctr">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3141615551"/>
                  </a:ext>
                </a:extLst>
              </a:tr>
              <a:tr h="388824">
                <a:tc gridSpan="2">
                  <a:txBody>
                    <a:bodyPr/>
                    <a:lstStyle/>
                    <a:p>
                      <a:pPr marL="342900" indent="-342900" algn="l">
                        <a:buFont typeface="Arial" panose="020B0604020202020204" pitchFamily="34" charset="0"/>
                        <a:buChar char="•"/>
                      </a:pPr>
                      <a:r>
                        <a:rPr lang="en-US" sz="2200" b="0" dirty="0">
                          <a:solidFill>
                            <a:srgbClr val="104862"/>
                          </a:solidFill>
                        </a:rPr>
                        <a:t>Foster Collaboration and Teamwork</a:t>
                      </a:r>
                    </a:p>
                    <a:p>
                      <a:pPr marL="342900" indent="-342900" algn="l">
                        <a:buFont typeface="Arial" panose="020B0604020202020204" pitchFamily="34" charset="0"/>
                        <a:buChar char="•"/>
                      </a:pPr>
                      <a:r>
                        <a:rPr lang="en-US" sz="2200" b="0" dirty="0">
                          <a:solidFill>
                            <a:srgbClr val="104862"/>
                          </a:solidFill>
                        </a:rPr>
                        <a:t>Mitigate Risk and Execute Effectively in a Crisis</a:t>
                      </a:r>
                    </a:p>
                    <a:p>
                      <a:pPr marL="342900" indent="-342900" algn="l">
                        <a:buFont typeface="Arial" panose="020B0604020202020204" pitchFamily="34" charset="0"/>
                        <a:buChar char="•"/>
                      </a:pPr>
                      <a:r>
                        <a:rPr lang="en-US" sz="2200" b="0" dirty="0">
                          <a:solidFill>
                            <a:srgbClr val="104862"/>
                          </a:solidFill>
                        </a:rPr>
                        <a:t>Meet Customer Expectations</a:t>
                      </a:r>
                    </a:p>
                    <a:p>
                      <a:pPr marL="342900" indent="-342900" algn="l">
                        <a:buFont typeface="Arial" panose="020B0604020202020204" pitchFamily="34" charset="0"/>
                        <a:buChar char="•"/>
                      </a:pPr>
                      <a:r>
                        <a:rPr lang="en-US" sz="2200" b="0" dirty="0">
                          <a:solidFill>
                            <a:srgbClr val="104862"/>
                          </a:solidFill>
                        </a:rPr>
                        <a:t>Develop an Innovative Culture that Embraces Technology and Best Practices</a:t>
                      </a:r>
                    </a:p>
                    <a:p>
                      <a:pPr marL="342900" indent="-342900" algn="l">
                        <a:buFont typeface="Arial" panose="020B0604020202020204" pitchFamily="34" charset="0"/>
                        <a:buChar char="•"/>
                      </a:pPr>
                      <a:r>
                        <a:rPr lang="en-US" sz="2200" b="0" dirty="0">
                          <a:solidFill>
                            <a:srgbClr val="104862"/>
                          </a:solidFill>
                        </a:rPr>
                        <a:t>Develop and Implement Plans that are Future Focused</a:t>
                      </a:r>
                    </a:p>
                    <a:p>
                      <a:pPr marL="342900" indent="-342900" algn="l">
                        <a:buFont typeface="Arial" panose="020B0604020202020204" pitchFamily="34" charset="0"/>
                        <a:buChar char="•"/>
                      </a:pPr>
                      <a:r>
                        <a:rPr lang="en-US" sz="2200" b="0" dirty="0">
                          <a:solidFill>
                            <a:srgbClr val="104862"/>
                          </a:solidFill>
                        </a:rPr>
                        <a:t>Use Ingenuity to be Good Fiscal Stewards</a:t>
                      </a:r>
                      <a:endParaRPr lang="en-US" sz="2200" b="1" dirty="0">
                        <a:solidFill>
                          <a:schemeClr val="bg1"/>
                        </a:solidFill>
                      </a:endParaRPr>
                    </a:p>
                  </a:txBody>
                  <a:tcPr anchor="ctr">
                    <a:solidFill>
                      <a:srgbClr val="E7EAED"/>
                    </a:solidFill>
                  </a:tcPr>
                </a:tc>
                <a:tc hMerge="1">
                  <a:txBody>
                    <a:bodyPr/>
                    <a:lstStyle/>
                    <a:p>
                      <a:endParaRPr lang="en-US" dirty="0"/>
                    </a:p>
                  </a:txBody>
                  <a:tcPr/>
                </a:tc>
                <a:extLst>
                  <a:ext uri="{0D108BD9-81ED-4DB2-BD59-A6C34878D82A}">
                    <a16:rowId xmlns:a16="http://schemas.microsoft.com/office/drawing/2014/main" val="2292771504"/>
                  </a:ext>
                </a:extLst>
              </a:tr>
            </a:tbl>
          </a:graphicData>
        </a:graphic>
      </p:graphicFrame>
    </p:spTree>
    <p:extLst>
      <p:ext uri="{BB962C8B-B14F-4D97-AF65-F5344CB8AC3E}">
        <p14:creationId xmlns:p14="http://schemas.microsoft.com/office/powerpoint/2010/main" val="193154497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A87D5-B051-5FE3-735F-F0AE03FCFA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C18D991-9942-CA08-DDFC-E35BB9C2E4D6}"/>
              </a:ext>
            </a:extLst>
          </p:cNvPr>
          <p:cNvSpPr>
            <a:spLocks noGrp="1"/>
          </p:cNvSpPr>
          <p:nvPr>
            <p:ph type="title"/>
          </p:nvPr>
        </p:nvSpPr>
        <p:spPr/>
        <p:txBody>
          <a:bodyPr/>
          <a:lstStyle/>
          <a:p>
            <a:r>
              <a:rPr lang="en-US" b="1" dirty="0">
                <a:solidFill>
                  <a:srgbClr val="104862"/>
                </a:solidFill>
              </a:rPr>
              <a:t>Stormwater</a:t>
            </a:r>
          </a:p>
        </p:txBody>
      </p:sp>
      <p:graphicFrame>
        <p:nvGraphicFramePr>
          <p:cNvPr id="2" name="Content Placeholder 1">
            <a:extLst>
              <a:ext uri="{FF2B5EF4-FFF2-40B4-BE49-F238E27FC236}">
                <a16:creationId xmlns:a16="http://schemas.microsoft.com/office/drawing/2014/main" id="{F6DD83C4-CB8B-379A-FE7D-9EE6C06397F7}"/>
              </a:ext>
            </a:extLst>
          </p:cNvPr>
          <p:cNvGraphicFramePr>
            <a:graphicFrameLocks noGrp="1"/>
          </p:cNvGraphicFramePr>
          <p:nvPr>
            <p:ph idx="1"/>
            <p:extLst>
              <p:ext uri="{D42A27DB-BD31-4B8C-83A1-F6EECF244321}">
                <p14:modId xmlns:p14="http://schemas.microsoft.com/office/powerpoint/2010/main" val="3609898172"/>
              </p:ext>
            </p:extLst>
          </p:nvPr>
        </p:nvGraphicFramePr>
        <p:xfrm>
          <a:off x="838200" y="1590675"/>
          <a:ext cx="10515600" cy="231648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rPr>
                        <a:t>Summary of Services</a:t>
                      </a:r>
                      <a:endParaRPr lang="en-US" sz="22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pPr marL="342900" indent="-342900">
                        <a:buFont typeface="Arial" panose="020B0604020202020204" pitchFamily="34" charset="0"/>
                        <a:buChar char="•"/>
                      </a:pPr>
                      <a:r>
                        <a:rPr lang="en-US" sz="2400" dirty="0"/>
                        <a:t>Cleaning and maintaining drainage ditches</a:t>
                      </a:r>
                    </a:p>
                    <a:p>
                      <a:pPr marL="342900" indent="-342900">
                        <a:buFont typeface="Arial" panose="020B0604020202020204" pitchFamily="34" charset="0"/>
                        <a:buChar char="•"/>
                      </a:pPr>
                      <a:r>
                        <a:rPr lang="en-US" sz="2400" dirty="0"/>
                        <a:t>Cleaning and maintaining stormwater ponds</a:t>
                      </a:r>
                    </a:p>
                    <a:p>
                      <a:pPr marL="342900" indent="-342900">
                        <a:buFont typeface="Arial" panose="020B0604020202020204" pitchFamily="34" charset="0"/>
                        <a:buChar char="•"/>
                      </a:pPr>
                      <a:r>
                        <a:rPr lang="en-US" sz="2400" dirty="0"/>
                        <a:t>Cleaning stormwater inlets, outlets, and pipes</a:t>
                      </a:r>
                    </a:p>
                    <a:p>
                      <a:pPr marL="342900" indent="-342900">
                        <a:buFont typeface="Arial" panose="020B0604020202020204" pitchFamily="34" charset="0"/>
                        <a:buChar char="•"/>
                      </a:pPr>
                      <a:r>
                        <a:rPr lang="en-US" sz="2400" dirty="0"/>
                        <a:t>Street sweeping services</a:t>
                      </a:r>
                    </a:p>
                    <a:p>
                      <a:endParaRPr lang="en-US" sz="2200" b="0" dirty="0"/>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383880955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99BFD-1CB0-806F-1CA5-804951F9C1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1C00D0-113D-FC8E-7288-ED08141D8886}"/>
              </a:ext>
            </a:extLst>
          </p:cNvPr>
          <p:cNvSpPr>
            <a:spLocks noGrp="1"/>
          </p:cNvSpPr>
          <p:nvPr>
            <p:ph type="title"/>
          </p:nvPr>
        </p:nvSpPr>
        <p:spPr/>
        <p:txBody>
          <a:bodyPr>
            <a:noAutofit/>
          </a:bodyPr>
          <a:lstStyle/>
          <a:p>
            <a:r>
              <a:rPr lang="en-US" sz="3600" b="1" dirty="0">
                <a:solidFill>
                  <a:srgbClr val="104862"/>
                </a:solidFill>
              </a:rPr>
              <a:t>What does the consumer get for their Stormwater Assessment fee?</a:t>
            </a:r>
          </a:p>
        </p:txBody>
      </p:sp>
      <p:graphicFrame>
        <p:nvGraphicFramePr>
          <p:cNvPr id="2" name="Content Placeholder 1">
            <a:extLst>
              <a:ext uri="{FF2B5EF4-FFF2-40B4-BE49-F238E27FC236}">
                <a16:creationId xmlns:a16="http://schemas.microsoft.com/office/drawing/2014/main" id="{B8D80987-E00F-4C92-77DD-3069A8E989EF}"/>
              </a:ext>
            </a:extLst>
          </p:cNvPr>
          <p:cNvGraphicFramePr>
            <a:graphicFrameLocks noGrp="1"/>
          </p:cNvGraphicFramePr>
          <p:nvPr>
            <p:ph idx="1"/>
            <p:extLst>
              <p:ext uri="{D42A27DB-BD31-4B8C-83A1-F6EECF244321}">
                <p14:modId xmlns:p14="http://schemas.microsoft.com/office/powerpoint/2010/main" val="1009625718"/>
              </p:ext>
            </p:extLst>
          </p:nvPr>
        </p:nvGraphicFramePr>
        <p:xfrm>
          <a:off x="838200" y="1590675"/>
          <a:ext cx="10515600" cy="408432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rPr>
                        <a:t>Stormwater Assessment Overview</a:t>
                      </a:r>
                      <a:endParaRPr lang="en-US" sz="22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r>
                        <a:rPr lang="en-US" sz="1800" kern="1200" dirty="0">
                          <a:solidFill>
                            <a:schemeClr val="dk1"/>
                          </a:solidFill>
                          <a:effectLst/>
                          <a:latin typeface="+mn-lt"/>
                          <a:ea typeface="+mn-ea"/>
                          <a:cs typeface="+mn-cs"/>
                        </a:rPr>
                        <a:t> The Stormwater Assessment fee pays for the following:</a:t>
                      </a:r>
                      <a:br>
                        <a:rPr lang="en-US" sz="1800" kern="1200" dirty="0">
                          <a:solidFill>
                            <a:schemeClr val="dk1"/>
                          </a:solidFill>
                          <a:effectLst/>
                          <a:latin typeface="+mn-lt"/>
                          <a:ea typeface="+mn-ea"/>
                          <a:cs typeface="+mn-cs"/>
                        </a:rPr>
                      </a:br>
                      <a:endParaRPr lang="en-US" sz="1800"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b="1" kern="1200" dirty="0">
                          <a:solidFill>
                            <a:schemeClr val="dk1"/>
                          </a:solidFill>
                          <a:effectLst/>
                          <a:latin typeface="+mn-lt"/>
                          <a:ea typeface="+mn-ea"/>
                          <a:cs typeface="+mn-cs"/>
                        </a:rPr>
                        <a:t>Operating Expenses</a:t>
                      </a:r>
                    </a:p>
                    <a:p>
                      <a:pPr marL="742950" lvl="1" indent="-285750">
                        <a:buFont typeface="Arial" panose="020B0604020202020204" pitchFamily="34" charset="0"/>
                        <a:buChar char="•"/>
                      </a:pPr>
                      <a:r>
                        <a:rPr lang="en-US" sz="1800" kern="1200" dirty="0">
                          <a:solidFill>
                            <a:schemeClr val="dk1"/>
                          </a:solidFill>
                          <a:effectLst/>
                          <a:latin typeface="+mn-lt"/>
                          <a:ea typeface="+mn-ea"/>
                          <a:cs typeface="+mn-cs"/>
                        </a:rPr>
                        <a:t>NPDES regulatory inspections and maintenance of the stormwater system such as spraying of weeds, cleaning catch basins, cleaning lines, etc.</a:t>
                      </a:r>
                    </a:p>
                    <a:p>
                      <a:pPr marL="742950" lvl="1" indent="-285750">
                        <a:buFont typeface="Arial" panose="020B0604020202020204" pitchFamily="34" charset="0"/>
                        <a:buChar char="•"/>
                      </a:pPr>
                      <a:r>
                        <a:rPr lang="en-US" sz="1800" kern="1200" dirty="0">
                          <a:solidFill>
                            <a:schemeClr val="dk1"/>
                          </a:solidFill>
                          <a:effectLst/>
                          <a:latin typeface="+mn-lt"/>
                          <a:ea typeface="+mn-ea"/>
                          <a:cs typeface="+mn-cs"/>
                        </a:rPr>
                        <a:t>Street Sweeping program including landfill fee’s</a:t>
                      </a:r>
                    </a:p>
                    <a:p>
                      <a:pPr marL="742950" lvl="1" indent="-285750">
                        <a:buFont typeface="Arial" panose="020B0604020202020204" pitchFamily="34" charset="0"/>
                        <a:buChar char="•"/>
                      </a:pPr>
                      <a:r>
                        <a:rPr lang="en-US" sz="1800" kern="1200" dirty="0">
                          <a:solidFill>
                            <a:schemeClr val="dk1"/>
                          </a:solidFill>
                          <a:effectLst/>
                          <a:latin typeface="+mn-lt"/>
                          <a:ea typeface="+mn-ea"/>
                          <a:cs typeface="+mn-cs"/>
                        </a:rPr>
                        <a:t>Mowing of Stormwater locations</a:t>
                      </a:r>
                    </a:p>
                    <a:p>
                      <a:pPr marL="0" indent="0">
                        <a:buFont typeface="Arial" panose="020B0604020202020204" pitchFamily="34" charset="0"/>
                        <a:buNone/>
                      </a:pPr>
                      <a:r>
                        <a:rPr lang="en-US" sz="1800" b="1" kern="1200" dirty="0">
                          <a:solidFill>
                            <a:schemeClr val="dk1"/>
                          </a:solidFill>
                          <a:effectLst/>
                          <a:latin typeface="+mn-lt"/>
                          <a:ea typeface="+mn-ea"/>
                          <a:cs typeface="+mn-cs"/>
                        </a:rPr>
                        <a:t>Capital Improvements</a:t>
                      </a:r>
                    </a:p>
                    <a:p>
                      <a:pPr marL="742950" lvl="1" indent="-285750">
                        <a:buFont typeface="Arial" panose="020B0604020202020204" pitchFamily="34" charset="0"/>
                        <a:buChar char="•"/>
                      </a:pPr>
                      <a:r>
                        <a:rPr lang="en-US" sz="1800" kern="1200" dirty="0">
                          <a:solidFill>
                            <a:schemeClr val="dk1"/>
                          </a:solidFill>
                          <a:effectLst/>
                          <a:latin typeface="+mn-lt"/>
                          <a:ea typeface="+mn-ea"/>
                          <a:cs typeface="+mn-cs"/>
                        </a:rPr>
                        <a:t>Large scale projects that improve the flow of stormwater in the City limits </a:t>
                      </a:r>
                    </a:p>
                    <a:p>
                      <a:pPr marL="742950" lvl="1" indent="-285750">
                        <a:buFont typeface="Arial" panose="020B0604020202020204" pitchFamily="34" charset="0"/>
                        <a:buChar char="•"/>
                      </a:pPr>
                      <a:r>
                        <a:rPr lang="en-US" sz="1800" kern="1200" dirty="0">
                          <a:solidFill>
                            <a:schemeClr val="dk1"/>
                          </a:solidFill>
                          <a:effectLst/>
                          <a:latin typeface="+mn-lt"/>
                          <a:ea typeface="+mn-ea"/>
                          <a:cs typeface="+mn-cs"/>
                        </a:rPr>
                        <a:t>Annual catch basin refurbishing CIP R&amp;R program which improves high risk locations making the neighborhoods safer and more attractive for residents</a:t>
                      </a:r>
                    </a:p>
                    <a:p>
                      <a:pPr marL="742950" lvl="1" indent="-285750">
                        <a:buFont typeface="Arial" panose="020B0604020202020204" pitchFamily="34" charset="0"/>
                        <a:buChar char="•"/>
                      </a:pPr>
                      <a:r>
                        <a:rPr lang="en-US" sz="1800" kern="1200" dirty="0">
                          <a:solidFill>
                            <a:schemeClr val="dk1"/>
                          </a:solidFill>
                          <a:effectLst/>
                          <a:latin typeface="+mn-lt"/>
                          <a:ea typeface="+mn-ea"/>
                          <a:cs typeface="+mn-cs"/>
                        </a:rPr>
                        <a:t>Increase stormwater pond inventory by designing and building or purchasing of high risk private ponds that the City of Bartow determine will improve water quality and flows</a:t>
                      </a:r>
                      <a:endParaRPr lang="en-US" sz="2200" b="0" dirty="0"/>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23705982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C995A9-40FC-D91C-AE36-85CB4FF5FB5A}"/>
              </a:ext>
            </a:extLst>
          </p:cNvPr>
          <p:cNvSpPr>
            <a:spLocks noGrp="1"/>
          </p:cNvSpPr>
          <p:nvPr>
            <p:ph type="title"/>
          </p:nvPr>
        </p:nvSpPr>
        <p:spPr>
          <a:xfrm>
            <a:off x="793661" y="386930"/>
            <a:ext cx="10983369" cy="1298448"/>
          </a:xfrm>
        </p:spPr>
        <p:txBody>
          <a:bodyPr anchor="b">
            <a:normAutofit/>
          </a:bodyPr>
          <a:lstStyle/>
          <a:p>
            <a:r>
              <a:rPr lang="en-US" b="1" dirty="0">
                <a:solidFill>
                  <a:srgbClr val="104862"/>
                </a:solidFill>
              </a:rPr>
              <a:t>Key Performance Measure - Stormwater</a:t>
            </a:r>
          </a:p>
        </p:txBody>
      </p:sp>
      <p:sp>
        <p:nvSpPr>
          <p:cNvPr id="25" name="Rectangle 24">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Chart, bar chart&#10;&#10;AI-generated content may be incorrect.">
            <a:extLst>
              <a:ext uri="{FF2B5EF4-FFF2-40B4-BE49-F238E27FC236}">
                <a16:creationId xmlns:a16="http://schemas.microsoft.com/office/drawing/2014/main" id="{7CA96515-C1B5-3AF8-C416-4DF73AB44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1532" y="3053808"/>
            <a:ext cx="5150277" cy="2575138"/>
          </a:xfrm>
          <a:prstGeom prst="rect">
            <a:avLst/>
          </a:prstGeom>
        </p:spPr>
      </p:pic>
      <p:sp>
        <p:nvSpPr>
          <p:cNvPr id="28" name="Rectangle 2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6">
            <a:extLst>
              <a:ext uri="{FF2B5EF4-FFF2-40B4-BE49-F238E27FC236}">
                <a16:creationId xmlns:a16="http://schemas.microsoft.com/office/drawing/2014/main" id="{7BDDC8FE-BB97-7330-F00F-BC049A8814FA}"/>
              </a:ext>
            </a:extLst>
          </p:cNvPr>
          <p:cNvSpPr txBox="1">
            <a:spLocks noGrp="1"/>
          </p:cNvSpPr>
          <p:nvPr>
            <p:ph idx="1"/>
          </p:nvPr>
        </p:nvSpPr>
        <p:spPr>
          <a:xfrm>
            <a:off x="174198" y="2598738"/>
            <a:ext cx="5790171" cy="2675604"/>
          </a:xfrm>
          <a:prstGeom prst="rect">
            <a:avLst/>
          </a:prstGeom>
          <a:noFill/>
        </p:spPr>
        <p:txBody>
          <a:bodyPr wrap="square" rtlCol="0">
            <a:spAutoFit/>
          </a:bodyPr>
          <a:lstStyle/>
          <a:p>
            <a:pPr marL="0" indent="0">
              <a:buNone/>
            </a:pPr>
            <a:r>
              <a:rPr lang="en-US" sz="2400" b="1" dirty="0"/>
              <a:t>FYTD Actual: </a:t>
            </a:r>
            <a:r>
              <a:rPr lang="en-US" sz="2400" b="1" u="sng" dirty="0"/>
              <a:t>2,000</a:t>
            </a:r>
            <a:r>
              <a:rPr lang="en-US" sz="2400" b="1" dirty="0"/>
              <a:t>  </a:t>
            </a:r>
            <a:br>
              <a:rPr lang="en-US" sz="2400" b="1" dirty="0"/>
            </a:br>
            <a:br>
              <a:rPr lang="en-US" sz="2400" b="1" dirty="0"/>
            </a:br>
            <a:r>
              <a:rPr lang="en-US" sz="2400" b="1" dirty="0"/>
              <a:t>PYTD TOTAL: </a:t>
            </a:r>
            <a:r>
              <a:rPr lang="en-US" sz="2400" b="1" u="sng" dirty="0"/>
              <a:t>1,036</a:t>
            </a:r>
          </a:p>
          <a:p>
            <a:pPr algn="ctr"/>
            <a:endParaRPr lang="en-US" sz="2400" dirty="0"/>
          </a:p>
          <a:p>
            <a:pPr marL="0" indent="0">
              <a:buNone/>
            </a:pPr>
            <a:r>
              <a:rPr lang="en-US" sz="2400" b="1" dirty="0"/>
              <a:t>Analysis:</a:t>
            </a:r>
            <a:r>
              <a:rPr lang="en-US" sz="2400" dirty="0"/>
              <a:t> Stormwater measured 2,000 street sweeping tons in 2025 which has almost doubled the tons in FY24.</a:t>
            </a:r>
          </a:p>
        </p:txBody>
      </p:sp>
      <p:sp>
        <p:nvSpPr>
          <p:cNvPr id="9" name="TextBox 8">
            <a:extLst>
              <a:ext uri="{FF2B5EF4-FFF2-40B4-BE49-F238E27FC236}">
                <a16:creationId xmlns:a16="http://schemas.microsoft.com/office/drawing/2014/main" id="{74C4427C-6218-5133-25F6-A187A99F83C0}"/>
              </a:ext>
            </a:extLst>
          </p:cNvPr>
          <p:cNvSpPr txBox="1"/>
          <p:nvPr/>
        </p:nvSpPr>
        <p:spPr>
          <a:xfrm>
            <a:off x="7077891" y="2482847"/>
            <a:ext cx="3083441" cy="369332"/>
          </a:xfrm>
          <a:prstGeom prst="rect">
            <a:avLst/>
          </a:prstGeom>
          <a:noFill/>
        </p:spPr>
        <p:txBody>
          <a:bodyPr wrap="square" rtlCol="0">
            <a:spAutoFit/>
          </a:bodyPr>
          <a:lstStyle/>
          <a:p>
            <a:pPr algn="ctr"/>
            <a:r>
              <a:rPr lang="en-US" b="1" dirty="0">
                <a:solidFill>
                  <a:srgbClr val="104862"/>
                </a:solidFill>
              </a:rPr>
              <a:t>Street Sweeping Tons</a:t>
            </a:r>
          </a:p>
        </p:txBody>
      </p:sp>
    </p:spTree>
    <p:extLst>
      <p:ext uri="{BB962C8B-B14F-4D97-AF65-F5344CB8AC3E}">
        <p14:creationId xmlns:p14="http://schemas.microsoft.com/office/powerpoint/2010/main" val="213103307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05BC04-4CA2-76D3-5B56-B892DE139435}"/>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4665F0D-49A9-DC98-FB5B-0665B8617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A1096B-7083-330A-BF46-B9FED104FCA4}"/>
              </a:ext>
            </a:extLst>
          </p:cNvPr>
          <p:cNvSpPr>
            <a:spLocks noGrp="1"/>
          </p:cNvSpPr>
          <p:nvPr>
            <p:ph type="title"/>
          </p:nvPr>
        </p:nvSpPr>
        <p:spPr>
          <a:xfrm>
            <a:off x="793661" y="386930"/>
            <a:ext cx="10983369" cy="1298448"/>
          </a:xfrm>
        </p:spPr>
        <p:txBody>
          <a:bodyPr anchor="b">
            <a:normAutofit/>
          </a:bodyPr>
          <a:lstStyle/>
          <a:p>
            <a:r>
              <a:rPr lang="en-US" b="1" dirty="0">
                <a:solidFill>
                  <a:srgbClr val="104862"/>
                </a:solidFill>
              </a:rPr>
              <a:t>Key Performance Measure - Stormwater</a:t>
            </a:r>
          </a:p>
        </p:txBody>
      </p:sp>
      <p:sp>
        <p:nvSpPr>
          <p:cNvPr id="25" name="Rectangle 24">
            <a:extLst>
              <a:ext uri="{FF2B5EF4-FFF2-40B4-BE49-F238E27FC236}">
                <a16:creationId xmlns:a16="http://schemas.microsoft.com/office/drawing/2014/main" id="{D16A2291-3EA4-F900-D393-E20BF4A05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D49E753-47BA-EE8F-4BDD-29D6287F7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37EEF1C-EEE1-3CCB-C5E4-CE10B4148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6">
            <a:extLst>
              <a:ext uri="{FF2B5EF4-FFF2-40B4-BE49-F238E27FC236}">
                <a16:creationId xmlns:a16="http://schemas.microsoft.com/office/drawing/2014/main" id="{3940F6B7-5594-F36D-6215-1F60934DD1E1}"/>
              </a:ext>
            </a:extLst>
          </p:cNvPr>
          <p:cNvSpPr txBox="1">
            <a:spLocks noGrp="1"/>
          </p:cNvSpPr>
          <p:nvPr>
            <p:ph idx="1"/>
          </p:nvPr>
        </p:nvSpPr>
        <p:spPr>
          <a:xfrm>
            <a:off x="143201" y="2381178"/>
            <a:ext cx="5790171" cy="3008003"/>
          </a:xfrm>
          <a:prstGeom prst="rect">
            <a:avLst/>
          </a:prstGeom>
          <a:noFill/>
        </p:spPr>
        <p:txBody>
          <a:bodyPr wrap="square" rtlCol="0">
            <a:spAutoFit/>
          </a:bodyPr>
          <a:lstStyle/>
          <a:p>
            <a:pPr marL="0" indent="0">
              <a:buNone/>
            </a:pPr>
            <a:r>
              <a:rPr lang="en-US" sz="2400" b="1" dirty="0"/>
              <a:t>FYTD Actual: </a:t>
            </a:r>
            <a:r>
              <a:rPr lang="en-US" sz="2400" b="1" u="sng" dirty="0"/>
              <a:t>300</a:t>
            </a:r>
            <a:r>
              <a:rPr lang="en-US" sz="2400" b="1" dirty="0"/>
              <a:t>  </a:t>
            </a:r>
            <a:br>
              <a:rPr lang="en-US" sz="2400" b="1" dirty="0"/>
            </a:br>
            <a:br>
              <a:rPr lang="en-US" sz="2400" b="1" dirty="0"/>
            </a:br>
            <a:r>
              <a:rPr lang="en-US" sz="2400" b="1" dirty="0"/>
              <a:t>PYTD TOTAL: </a:t>
            </a:r>
            <a:r>
              <a:rPr lang="en-US" sz="2400" b="1" u="sng" dirty="0"/>
              <a:t>224</a:t>
            </a:r>
          </a:p>
          <a:p>
            <a:pPr algn="ctr"/>
            <a:endParaRPr lang="en-US" sz="2400" dirty="0"/>
          </a:p>
          <a:p>
            <a:pPr marL="0" indent="0">
              <a:buNone/>
            </a:pPr>
            <a:r>
              <a:rPr lang="en-US" sz="2400" b="1" dirty="0"/>
              <a:t>Analysis:</a:t>
            </a:r>
            <a:r>
              <a:rPr lang="en-US" sz="2400" dirty="0"/>
              <a:t> The Stormwater Division cleaned 300 catch basins in FY25 which is on target when comparing the previous fiscal year.</a:t>
            </a:r>
          </a:p>
        </p:txBody>
      </p:sp>
      <p:sp>
        <p:nvSpPr>
          <p:cNvPr id="9" name="TextBox 8">
            <a:extLst>
              <a:ext uri="{FF2B5EF4-FFF2-40B4-BE49-F238E27FC236}">
                <a16:creationId xmlns:a16="http://schemas.microsoft.com/office/drawing/2014/main" id="{4D775C0D-33CE-2D64-2470-A0C50093D9A5}"/>
              </a:ext>
            </a:extLst>
          </p:cNvPr>
          <p:cNvSpPr txBox="1"/>
          <p:nvPr/>
        </p:nvSpPr>
        <p:spPr>
          <a:xfrm>
            <a:off x="7077891" y="2482847"/>
            <a:ext cx="3083441" cy="369332"/>
          </a:xfrm>
          <a:prstGeom prst="rect">
            <a:avLst/>
          </a:prstGeom>
          <a:noFill/>
        </p:spPr>
        <p:txBody>
          <a:bodyPr wrap="square" rtlCol="0">
            <a:spAutoFit/>
          </a:bodyPr>
          <a:lstStyle/>
          <a:p>
            <a:pPr algn="ctr"/>
            <a:r>
              <a:rPr lang="en-US" b="1" dirty="0">
                <a:solidFill>
                  <a:srgbClr val="104862"/>
                </a:solidFill>
              </a:rPr>
              <a:t>Catch Basins Cleaned</a:t>
            </a:r>
          </a:p>
        </p:txBody>
      </p:sp>
      <p:pic>
        <p:nvPicPr>
          <p:cNvPr id="4" name="Picture 3" descr="Chart, bar chart&#10;&#10;AI-generated content may be incorrect.">
            <a:extLst>
              <a:ext uri="{FF2B5EF4-FFF2-40B4-BE49-F238E27FC236}">
                <a16:creationId xmlns:a16="http://schemas.microsoft.com/office/drawing/2014/main" id="{F670FEA9-D355-3DC7-F26B-6004905DB7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3373" y="3048239"/>
            <a:ext cx="5351210" cy="2675605"/>
          </a:xfrm>
          <a:prstGeom prst="rect">
            <a:avLst/>
          </a:prstGeom>
        </p:spPr>
      </p:pic>
    </p:spTree>
    <p:extLst>
      <p:ext uri="{BB962C8B-B14F-4D97-AF65-F5344CB8AC3E}">
        <p14:creationId xmlns:p14="http://schemas.microsoft.com/office/powerpoint/2010/main" val="100500434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A6291-74ED-9432-8556-D3F1B74BB4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22EF0C5-6B95-D1EA-33D5-78881AEE5E69}"/>
              </a:ext>
            </a:extLst>
          </p:cNvPr>
          <p:cNvSpPr/>
          <p:nvPr/>
        </p:nvSpPr>
        <p:spPr>
          <a:xfrm>
            <a:off x="418209" y="641504"/>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91467FD-BEF8-FCF1-5F54-4690ECAF1458}"/>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F9CE22F6-9C84-9DF0-0383-3CAACF3AC1E5}"/>
              </a:ext>
            </a:extLst>
          </p:cNvPr>
          <p:cNvGraphicFramePr>
            <a:graphicFrameLocks noGrp="1"/>
          </p:cNvGraphicFramePr>
          <p:nvPr>
            <p:ph idx="1"/>
            <p:extLst>
              <p:ext uri="{D42A27DB-BD31-4B8C-83A1-F6EECF244321}">
                <p14:modId xmlns:p14="http://schemas.microsoft.com/office/powerpoint/2010/main" val="2806616238"/>
              </p:ext>
            </p:extLst>
          </p:nvPr>
        </p:nvGraphicFramePr>
        <p:xfrm>
          <a:off x="457200" y="357858"/>
          <a:ext cx="11277600" cy="6142283"/>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t>Department: </a:t>
                      </a:r>
                      <a:r>
                        <a:rPr lang="en-US" sz="2800" b="1" dirty="0">
                          <a:solidFill>
                            <a:srgbClr val="B78739"/>
                          </a:solidFill>
                        </a:rPr>
                        <a:t>Public Works</a:t>
                      </a:r>
                    </a:p>
                  </a:txBody>
                  <a:tcPr/>
                </a:tc>
                <a:tc hMerge="1">
                  <a:txBody>
                    <a:bodyPr/>
                    <a:lstStyle/>
                    <a:p>
                      <a:endParaRPr dirty="0"/>
                    </a:p>
                  </a:txBody>
                  <a:tcPr/>
                </a:tc>
                <a:tc gridSpan="2">
                  <a:txBody>
                    <a:bodyPr/>
                    <a:lstStyle/>
                    <a:p>
                      <a:r>
                        <a:rPr lang="en-US" sz="2800" b="1" dirty="0"/>
                        <a:t>Division: </a:t>
                      </a:r>
                      <a:r>
                        <a:rPr lang="en-US" sz="2800" b="1" dirty="0">
                          <a:solidFill>
                            <a:srgbClr val="B78739"/>
                          </a:solidFill>
                        </a:rPr>
                        <a:t>Stormwater</a:t>
                      </a:r>
                    </a:p>
                  </a:txBody>
                  <a:tcPr anchor="ctr"/>
                </a:tc>
                <a:tc hMerge="1">
                  <a:txBody>
                    <a:bodyPr/>
                    <a:lstStyle/>
                    <a:p>
                      <a:endParaRPr dirty="0"/>
                    </a:p>
                  </a:txBody>
                  <a:tcPr/>
                </a:tc>
                <a:extLst>
                  <a:ext uri="{0D108BD9-81ED-4DB2-BD59-A6C34878D82A}">
                    <a16:rowId xmlns:a16="http://schemas.microsoft.com/office/drawing/2014/main" val="2000895093"/>
                  </a:ext>
                </a:extLst>
              </a:tr>
              <a:tr h="466172">
                <a:tc>
                  <a:txBody>
                    <a:bodyPr/>
                    <a:lstStyle/>
                    <a:p>
                      <a:r>
                        <a:rPr lang="en-US" sz="2200" b="1" dirty="0"/>
                        <a:t>Funding Source(s)</a:t>
                      </a:r>
                    </a:p>
                  </a:txBody>
                  <a:tcPr anchor="ctr"/>
                </a:tc>
                <a:tc>
                  <a:txBody>
                    <a:bodyPr/>
                    <a:lstStyle/>
                    <a:p>
                      <a:r>
                        <a:rPr lang="en-US" sz="2200" b="1" dirty="0"/>
                        <a:t>Stormwater Assessment</a:t>
                      </a:r>
                    </a:p>
                  </a:txBody>
                  <a:tcPr anchor="ctr"/>
                </a:tc>
                <a:tc>
                  <a:txBody>
                    <a:bodyPr/>
                    <a:lstStyle/>
                    <a:p>
                      <a:r>
                        <a:rPr lang="en-US" sz="2200" b="1" dirty="0"/>
                        <a:t># of FTEs</a:t>
                      </a:r>
                    </a:p>
                  </a:txBody>
                  <a:tcPr anchor="ctr"/>
                </a:tc>
                <a:tc>
                  <a:txBody>
                    <a:bodyPr/>
                    <a:lstStyle/>
                    <a:p>
                      <a:r>
                        <a:rPr lang="en-US" sz="2200" b="1" dirty="0"/>
                        <a:t>4 Full Time</a:t>
                      </a:r>
                    </a:p>
                  </a:txBody>
                  <a:tcPr anchor="ctr"/>
                </a:tc>
                <a:extLst>
                  <a:ext uri="{0D108BD9-81ED-4DB2-BD59-A6C34878D82A}">
                    <a16:rowId xmlns:a16="http://schemas.microsoft.com/office/drawing/2014/main" val="503865722"/>
                  </a:ext>
                </a:extLst>
              </a:tr>
              <a:tr h="526741">
                <a:tc gridSpan="4">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526741">
                <a:tc>
                  <a:txBody>
                    <a:bodyPr/>
                    <a:lstStyle/>
                    <a:p>
                      <a:endParaRPr lang="en-US" sz="2200" b="1" dirty="0"/>
                    </a:p>
                  </a:txBody>
                  <a:tcPr anchor="ctr"/>
                </a:tc>
                <a:tc>
                  <a:txBody>
                    <a:bodyPr/>
                    <a:lstStyle/>
                    <a:p>
                      <a:pPr algn="ctr"/>
                      <a:r>
                        <a:rPr lang="en-US" sz="2200" b="1" dirty="0">
                          <a:solidFill>
                            <a:srgbClr val="104862"/>
                          </a:solidFill>
                        </a:rPr>
                        <a:t>FY 2024-2025</a:t>
                      </a:r>
                    </a:p>
                  </a:txBody>
                  <a:tcPr anchor="ctr"/>
                </a:tc>
                <a:tc>
                  <a:txBody>
                    <a:bodyPr/>
                    <a:lstStyle/>
                    <a:p>
                      <a:pPr algn="ctr"/>
                      <a:r>
                        <a:rPr lang="en-US" sz="2200" b="1" dirty="0">
                          <a:solidFill>
                            <a:srgbClr val="104862"/>
                          </a:solidFill>
                        </a:rPr>
                        <a:t>FY 2025-2026</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526741">
                <a:tc>
                  <a:txBody>
                    <a:bodyPr/>
                    <a:lstStyle/>
                    <a:p>
                      <a:pPr algn="r"/>
                      <a:r>
                        <a:rPr lang="en-US" sz="2200" b="1" dirty="0"/>
                        <a:t>Personnel</a:t>
                      </a:r>
                    </a:p>
                  </a:txBody>
                  <a:tcPr anchor="ctr"/>
                </a:tc>
                <a:tc>
                  <a:txBody>
                    <a:bodyPr/>
                    <a:lstStyle/>
                    <a:p>
                      <a:pPr algn="ctr"/>
                      <a:r>
                        <a:rPr lang="en-US" sz="2200" b="1" dirty="0"/>
                        <a:t>$296,528</a:t>
                      </a:r>
                    </a:p>
                  </a:txBody>
                  <a:tcPr anchor="ctr"/>
                </a:tc>
                <a:tc>
                  <a:txBody>
                    <a:bodyPr/>
                    <a:lstStyle/>
                    <a:p>
                      <a:pPr algn="ctr"/>
                      <a:r>
                        <a:rPr lang="en-US" sz="2200" b="1" dirty="0"/>
                        <a:t>$409,584</a:t>
                      </a:r>
                    </a:p>
                  </a:txBody>
                  <a:tcPr anchor="ctr"/>
                </a:tc>
                <a:tc>
                  <a:txBody>
                    <a:bodyPr/>
                    <a:lstStyle/>
                    <a:p>
                      <a:pPr algn="ctr"/>
                      <a:r>
                        <a:rPr lang="en-US" sz="2200" b="1" dirty="0"/>
                        <a:t>$113,056</a:t>
                      </a:r>
                    </a:p>
                  </a:txBody>
                  <a:tcPr anchor="ctr"/>
                </a:tc>
                <a:extLst>
                  <a:ext uri="{0D108BD9-81ED-4DB2-BD59-A6C34878D82A}">
                    <a16:rowId xmlns:a16="http://schemas.microsoft.com/office/drawing/2014/main" val="673936123"/>
                  </a:ext>
                </a:extLst>
              </a:tr>
              <a:tr h="526741">
                <a:tc>
                  <a:txBody>
                    <a:bodyPr/>
                    <a:lstStyle/>
                    <a:p>
                      <a:pPr algn="r"/>
                      <a:r>
                        <a:rPr lang="en-US" sz="2200" b="1" dirty="0"/>
                        <a:t>Operating</a:t>
                      </a:r>
                    </a:p>
                  </a:txBody>
                  <a:tcPr anchor="ctr"/>
                </a:tc>
                <a:tc>
                  <a:txBody>
                    <a:bodyPr/>
                    <a:lstStyle/>
                    <a:p>
                      <a:pPr algn="ctr"/>
                      <a:r>
                        <a:rPr lang="en-US" sz="2200" b="1" dirty="0"/>
                        <a:t>$759,028</a:t>
                      </a:r>
                    </a:p>
                  </a:txBody>
                  <a:tcPr anchor="ctr"/>
                </a:tc>
                <a:tc>
                  <a:txBody>
                    <a:bodyPr/>
                    <a:lstStyle/>
                    <a:p>
                      <a:pPr algn="ctr"/>
                      <a:r>
                        <a:rPr lang="en-US" sz="2200" b="1" dirty="0"/>
                        <a:t>$777,506</a:t>
                      </a:r>
                    </a:p>
                  </a:txBody>
                  <a:tcPr anchor="ctr"/>
                </a:tc>
                <a:tc>
                  <a:txBody>
                    <a:bodyPr/>
                    <a:lstStyle/>
                    <a:p>
                      <a:pPr algn="ctr"/>
                      <a:r>
                        <a:rPr lang="en-US" sz="2200" b="1" dirty="0"/>
                        <a:t>$18,478</a:t>
                      </a:r>
                    </a:p>
                  </a:txBody>
                  <a:tcPr anchor="ctr"/>
                </a:tc>
                <a:extLst>
                  <a:ext uri="{0D108BD9-81ED-4DB2-BD59-A6C34878D82A}">
                    <a16:rowId xmlns:a16="http://schemas.microsoft.com/office/drawing/2014/main" val="2756149601"/>
                  </a:ext>
                </a:extLst>
              </a:tr>
              <a:tr h="526741">
                <a:tc>
                  <a:txBody>
                    <a:bodyPr/>
                    <a:lstStyle/>
                    <a:p>
                      <a:pPr algn="r"/>
                      <a:r>
                        <a:rPr lang="en-US" sz="2200" b="1" dirty="0"/>
                        <a:t>Capital</a:t>
                      </a:r>
                    </a:p>
                  </a:txBody>
                  <a:tcPr anchor="ctr"/>
                </a:tc>
                <a:tc>
                  <a:txBody>
                    <a:bodyPr/>
                    <a:lstStyle/>
                    <a:p>
                      <a:pPr algn="ctr"/>
                      <a:r>
                        <a:rPr lang="en-US" sz="2200" b="1" dirty="0"/>
                        <a:t>$3,127,462</a:t>
                      </a:r>
                    </a:p>
                  </a:txBody>
                  <a:tcPr anchor="ctr"/>
                </a:tc>
                <a:tc>
                  <a:txBody>
                    <a:bodyPr/>
                    <a:lstStyle/>
                    <a:p>
                      <a:pPr algn="ctr"/>
                      <a:r>
                        <a:rPr lang="en-US" sz="2200" b="1" dirty="0"/>
                        <a:t>$738,538</a:t>
                      </a:r>
                    </a:p>
                  </a:txBody>
                  <a:tcPr anchor="ctr"/>
                </a:tc>
                <a:tc>
                  <a:txBody>
                    <a:bodyPr/>
                    <a:lstStyle/>
                    <a:p>
                      <a:pPr algn="ctr"/>
                      <a:r>
                        <a:rPr lang="en-US" sz="2200" b="1" dirty="0"/>
                        <a:t>($2,388,924)</a:t>
                      </a:r>
                    </a:p>
                  </a:txBody>
                  <a:tcPr anchor="ctr"/>
                </a:tc>
                <a:extLst>
                  <a:ext uri="{0D108BD9-81ED-4DB2-BD59-A6C34878D82A}">
                    <a16:rowId xmlns:a16="http://schemas.microsoft.com/office/drawing/2014/main" val="317650478"/>
                  </a:ext>
                </a:extLst>
              </a:tr>
              <a:tr h="526741">
                <a:tc>
                  <a:txBody>
                    <a:bodyPr/>
                    <a:lstStyle/>
                    <a:p>
                      <a:pPr algn="r"/>
                      <a:r>
                        <a:rPr lang="en-US" sz="2200" b="1" dirty="0"/>
                        <a:t>Interfund Transfers</a:t>
                      </a:r>
                    </a:p>
                  </a:txBody>
                  <a:tcPr anchor="ctr"/>
                </a:tc>
                <a:tc>
                  <a:txBody>
                    <a:bodyPr/>
                    <a:lstStyle/>
                    <a:p>
                      <a:pPr algn="ctr"/>
                      <a:r>
                        <a:rPr lang="en-US" sz="2200" b="1" dirty="0"/>
                        <a:t>$112,651</a:t>
                      </a:r>
                    </a:p>
                  </a:txBody>
                  <a:tcPr anchor="ctr"/>
                </a:tc>
                <a:tc>
                  <a:txBody>
                    <a:bodyPr/>
                    <a:lstStyle/>
                    <a:p>
                      <a:pPr algn="ctr"/>
                      <a:r>
                        <a:rPr lang="en-US" sz="2200" b="1" dirty="0"/>
                        <a:t>$360,582</a:t>
                      </a:r>
                    </a:p>
                  </a:txBody>
                  <a:tcPr anchor="ctr"/>
                </a:tc>
                <a:tc>
                  <a:txBody>
                    <a:bodyPr/>
                    <a:lstStyle/>
                    <a:p>
                      <a:pPr algn="ctr"/>
                      <a:r>
                        <a:rPr lang="en-US" sz="2200" b="1" dirty="0"/>
                        <a:t>$247,931</a:t>
                      </a:r>
                    </a:p>
                  </a:txBody>
                  <a:tcPr anchor="ctr"/>
                </a:tc>
                <a:extLst>
                  <a:ext uri="{0D108BD9-81ED-4DB2-BD59-A6C34878D82A}">
                    <a16:rowId xmlns:a16="http://schemas.microsoft.com/office/drawing/2014/main" val="356257151"/>
                  </a:ext>
                </a:extLst>
              </a:tr>
              <a:tr h="526741">
                <a:tc>
                  <a:txBody>
                    <a:bodyPr/>
                    <a:lstStyle/>
                    <a:p>
                      <a:pPr algn="r"/>
                      <a:r>
                        <a:rPr lang="en-US" sz="2200" b="1" dirty="0"/>
                        <a:t>TOTAL</a:t>
                      </a:r>
                    </a:p>
                  </a:txBody>
                  <a:tcPr anchor="ctr"/>
                </a:tc>
                <a:tc>
                  <a:txBody>
                    <a:bodyPr/>
                    <a:lstStyle/>
                    <a:p>
                      <a:pPr algn="ctr"/>
                      <a:r>
                        <a:rPr lang="en-US" sz="2200" b="1" dirty="0"/>
                        <a:t>$4,295,669</a:t>
                      </a:r>
                    </a:p>
                  </a:txBody>
                  <a:tcPr anchor="ctr"/>
                </a:tc>
                <a:tc>
                  <a:txBody>
                    <a:bodyPr/>
                    <a:lstStyle/>
                    <a:p>
                      <a:pPr algn="ctr"/>
                      <a:r>
                        <a:rPr lang="en-US" sz="2200" b="1" dirty="0"/>
                        <a:t>$2,286,210</a:t>
                      </a:r>
                    </a:p>
                  </a:txBody>
                  <a:tcPr anchor="ctr"/>
                </a:tc>
                <a:tc>
                  <a:txBody>
                    <a:bodyPr/>
                    <a:lstStyle/>
                    <a:p>
                      <a:pPr algn="ctr"/>
                      <a:r>
                        <a:rPr lang="en-US" sz="2200" b="1" dirty="0"/>
                        <a:t>($2,009,459)</a:t>
                      </a:r>
                    </a:p>
                  </a:txBody>
                  <a:tcPr anchor="ctr"/>
                </a:tc>
                <a:extLst>
                  <a:ext uri="{0D108BD9-81ED-4DB2-BD59-A6C34878D82A}">
                    <a16:rowId xmlns:a16="http://schemas.microsoft.com/office/drawing/2014/main" val="714096359"/>
                  </a:ext>
                </a:extLst>
              </a:tr>
              <a:tr h="526741">
                <a:tc gridSpan="4">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r>
                        <a:rPr lang="en-US" sz="2200" dirty="0"/>
                        <a:t>Reduction in Capital Expenditures. </a:t>
                      </a:r>
                      <a:endParaRPr lang="en-US" sz="2200" dirty="0">
                        <a:highlight>
                          <a:srgbClr val="FFFF00"/>
                        </a:highlight>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400028998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47FD1-D3F4-EE59-8D27-2DCED4FCA5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A266ECC-0ACA-AD3F-7837-28838FF13966}"/>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B50EF8-DF46-F0FB-6C0D-969765CAA107}"/>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Stormwater</a:t>
            </a:r>
          </a:p>
        </p:txBody>
      </p:sp>
      <p:sp>
        <p:nvSpPr>
          <p:cNvPr id="3" name="Content Placeholder 2">
            <a:extLst>
              <a:ext uri="{FF2B5EF4-FFF2-40B4-BE49-F238E27FC236}">
                <a16:creationId xmlns:a16="http://schemas.microsoft.com/office/drawing/2014/main" id="{165F59C9-3359-BD95-901C-EABF45C63447}"/>
              </a:ext>
            </a:extLst>
          </p:cNvPr>
          <p:cNvSpPr>
            <a:spLocks noGrp="1"/>
          </p:cNvSpPr>
          <p:nvPr>
            <p:ph idx="1"/>
          </p:nvPr>
        </p:nvSpPr>
        <p:spPr>
          <a:xfrm>
            <a:off x="838200" y="1483934"/>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FY24-25</a:t>
            </a:r>
          </a:p>
          <a:p>
            <a:pPr>
              <a:lnSpc>
                <a:spcPct val="100000"/>
              </a:lnSpc>
              <a:spcBef>
                <a:spcPts val="0"/>
              </a:spcBef>
              <a:spcAft>
                <a:spcPts val="1000"/>
              </a:spcAft>
            </a:pPr>
            <a:r>
              <a:rPr lang="en-US" sz="2400" b="1" dirty="0">
                <a:solidFill>
                  <a:srgbClr val="104862"/>
                </a:solidFill>
              </a:rPr>
              <a:t>Capital Equipment Purchase: </a:t>
            </a:r>
            <a:r>
              <a:rPr lang="en-US" sz="2400" dirty="0"/>
              <a:t>Street Sweeper| Delivered July 2025</a:t>
            </a:r>
          </a:p>
          <a:p>
            <a:pPr marL="0" indent="0">
              <a:lnSpc>
                <a:spcPct val="100000"/>
              </a:lnSpc>
              <a:spcBef>
                <a:spcPts val="0"/>
              </a:spcBef>
              <a:spcAft>
                <a:spcPts val="1000"/>
              </a:spcAft>
              <a:buNone/>
            </a:pPr>
            <a:r>
              <a:rPr lang="en-US" sz="2400" b="1" dirty="0">
                <a:solidFill>
                  <a:srgbClr val="275791"/>
                </a:solidFill>
              </a:rPr>
              <a:t>FY25-26</a:t>
            </a:r>
          </a:p>
          <a:p>
            <a:pPr>
              <a:lnSpc>
                <a:spcPct val="100000"/>
              </a:lnSpc>
              <a:spcBef>
                <a:spcPts val="0"/>
              </a:spcBef>
              <a:spcAft>
                <a:spcPts val="1000"/>
              </a:spcAft>
            </a:pPr>
            <a:r>
              <a:rPr lang="en-US" sz="2400" b="1" dirty="0">
                <a:solidFill>
                  <a:srgbClr val="104862"/>
                </a:solidFill>
              </a:rPr>
              <a:t>CIP: </a:t>
            </a:r>
            <a:r>
              <a:rPr lang="en-US" sz="2400" dirty="0"/>
              <a:t>Closed Circuit and Televising of Stormwater Infrastructure</a:t>
            </a:r>
          </a:p>
          <a:p>
            <a:pPr>
              <a:lnSpc>
                <a:spcPct val="100000"/>
              </a:lnSpc>
              <a:spcBef>
                <a:spcPts val="0"/>
              </a:spcBef>
              <a:spcAft>
                <a:spcPts val="1000"/>
              </a:spcAft>
            </a:pPr>
            <a:r>
              <a:rPr lang="en-US" sz="2400" b="1" dirty="0">
                <a:solidFill>
                  <a:srgbClr val="104862"/>
                </a:solidFill>
              </a:rPr>
              <a:t>CIP:</a:t>
            </a:r>
            <a:r>
              <a:rPr lang="en-US" sz="2400" dirty="0"/>
              <a:t> Floral Avenue Stormwater Pipe Replacement</a:t>
            </a:r>
          </a:p>
          <a:p>
            <a:pPr>
              <a:lnSpc>
                <a:spcPct val="100000"/>
              </a:lnSpc>
              <a:spcBef>
                <a:spcPts val="0"/>
              </a:spcBef>
              <a:spcAft>
                <a:spcPts val="1000"/>
              </a:spcAft>
            </a:pPr>
            <a:r>
              <a:rPr lang="en-US" sz="2400" b="1" dirty="0">
                <a:solidFill>
                  <a:srgbClr val="104862"/>
                </a:solidFill>
              </a:rPr>
              <a:t>CIP R&amp;R Program: </a:t>
            </a:r>
            <a:r>
              <a:rPr lang="en-US" sz="2400" dirty="0"/>
              <a:t>Inlet Replacement R&amp;R Program</a:t>
            </a:r>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spTree>
    <p:extLst>
      <p:ext uri="{BB962C8B-B14F-4D97-AF65-F5344CB8AC3E}">
        <p14:creationId xmlns:p14="http://schemas.microsoft.com/office/powerpoint/2010/main" val="44831589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C51DCC-4177-D8CC-F62E-D52D77ED1B1D}"/>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A292CA-8EF9-34BE-1E65-61A6BB45F93D}"/>
              </a:ext>
            </a:extLst>
          </p:cNvPr>
          <p:cNvSpPr>
            <a:spLocks noGrp="1"/>
          </p:cNvSpPr>
          <p:nvPr>
            <p:ph type="title"/>
          </p:nvPr>
        </p:nvSpPr>
        <p:spPr>
          <a:xfrm>
            <a:off x="1113810" y="2464652"/>
            <a:ext cx="4036334" cy="2387600"/>
          </a:xfrm>
        </p:spPr>
        <p:txBody>
          <a:bodyPr vert="horz" lIns="91440" tIns="45720" rIns="91440" bIns="45720" rtlCol="0" anchor="t">
            <a:normAutofit fontScale="90000"/>
          </a:bodyPr>
          <a:lstStyle/>
          <a:p>
            <a:r>
              <a:rPr lang="en-US" sz="5400" b="1" kern="1200" dirty="0">
                <a:solidFill>
                  <a:schemeClr val="tx1"/>
                </a:solidFill>
                <a:latin typeface="+mj-lt"/>
                <a:ea typeface="+mj-ea"/>
                <a:cs typeface="+mj-cs"/>
              </a:rPr>
              <a:t>In-house Street Sweeping</a:t>
            </a:r>
            <a:br>
              <a:rPr lang="en-US" sz="5400" b="1" kern="1200" dirty="0">
                <a:solidFill>
                  <a:schemeClr val="tx1"/>
                </a:solidFill>
                <a:latin typeface="+mj-lt"/>
                <a:ea typeface="+mj-ea"/>
                <a:cs typeface="+mj-cs"/>
              </a:rPr>
            </a:br>
            <a:r>
              <a:rPr lang="en-US" sz="4000" i="1" kern="1200" dirty="0">
                <a:solidFill>
                  <a:schemeClr val="tx1"/>
                </a:solidFill>
                <a:latin typeface="+mj-lt"/>
                <a:ea typeface="+mj-ea"/>
                <a:cs typeface="+mj-cs"/>
              </a:rPr>
              <a:t>Improving Service Delivery</a:t>
            </a:r>
            <a:br>
              <a:rPr lang="en-US" sz="5400" b="1" kern="1200" dirty="0">
                <a:solidFill>
                  <a:schemeClr val="tx1"/>
                </a:solidFill>
                <a:latin typeface="+mj-lt"/>
                <a:ea typeface="+mj-ea"/>
                <a:cs typeface="+mj-cs"/>
              </a:rPr>
            </a:br>
            <a:endParaRPr lang="en-US" sz="5400" b="1" kern="1200" dirty="0">
              <a:solidFill>
                <a:schemeClr val="tx1"/>
              </a:solidFill>
              <a:highlight>
                <a:srgbClr val="00FFFF"/>
              </a:highlight>
              <a:latin typeface="+mj-lt"/>
              <a:ea typeface="+mj-ea"/>
              <a:cs typeface="+mj-cs"/>
            </a:endParaRPr>
          </a:p>
        </p:txBody>
      </p:sp>
      <p:grpSp>
        <p:nvGrpSpPr>
          <p:cNvPr id="47" name="Group 4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48" name="Rectangle 4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5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y, truck, outdoor, parked&#10;&#10;AI-generated content may be incorrect.">
            <a:extLst>
              <a:ext uri="{FF2B5EF4-FFF2-40B4-BE49-F238E27FC236}">
                <a16:creationId xmlns:a16="http://schemas.microsoft.com/office/drawing/2014/main" id="{08F1AB6D-544C-FAA3-C0CA-FF72BB6D5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492" y="1323623"/>
            <a:ext cx="5536001" cy="4152000"/>
          </a:xfrm>
          <a:prstGeom prst="rect">
            <a:avLst/>
          </a:prstGeom>
        </p:spPr>
      </p:pic>
    </p:spTree>
    <p:extLst>
      <p:ext uri="{BB962C8B-B14F-4D97-AF65-F5344CB8AC3E}">
        <p14:creationId xmlns:p14="http://schemas.microsoft.com/office/powerpoint/2010/main" val="406224753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F3929D-F688-D1FC-4B3F-DFF7FCF09BFC}"/>
              </a:ext>
            </a:extLst>
          </p:cNvPr>
          <p:cNvSpPr>
            <a:spLocks noGrp="1"/>
          </p:cNvSpPr>
          <p:nvPr>
            <p:ph type="title"/>
          </p:nvPr>
        </p:nvSpPr>
        <p:spPr>
          <a:xfrm>
            <a:off x="793662" y="386930"/>
            <a:ext cx="10589700" cy="1298448"/>
          </a:xfrm>
        </p:spPr>
        <p:txBody>
          <a:bodyPr anchor="b">
            <a:normAutofit fontScale="90000"/>
          </a:bodyPr>
          <a:lstStyle/>
          <a:p>
            <a:r>
              <a:rPr lang="en-US" sz="4800" b="1" dirty="0">
                <a:solidFill>
                  <a:srgbClr val="104862"/>
                </a:solidFill>
              </a:rPr>
              <a:t>FY 25-26 Major Initiatives - Stormwater</a:t>
            </a:r>
          </a:p>
        </p:txBody>
      </p:sp>
      <p:sp>
        <p:nvSpPr>
          <p:cNvPr id="2057" name="Rectangle 205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2D61A8-7D54-7607-48F2-F6136071F6FD}"/>
              </a:ext>
            </a:extLst>
          </p:cNvPr>
          <p:cNvSpPr>
            <a:spLocks noGrp="1"/>
          </p:cNvSpPr>
          <p:nvPr>
            <p:ph idx="1"/>
          </p:nvPr>
        </p:nvSpPr>
        <p:spPr>
          <a:xfrm>
            <a:off x="733146" y="2315844"/>
            <a:ext cx="5178385" cy="4257856"/>
          </a:xfrm>
        </p:spPr>
        <p:txBody>
          <a:bodyPr anchor="ctr">
            <a:normAutofit/>
          </a:bodyPr>
          <a:lstStyle/>
          <a:p>
            <a:r>
              <a:rPr lang="en-US" sz="2600" dirty="0"/>
              <a:t>City Stormwater system has a few areas with points of failure due to tree roots</a:t>
            </a:r>
          </a:p>
          <a:p>
            <a:r>
              <a:rPr lang="en-US" sz="2600" dirty="0"/>
              <a:t>The City will CCTV pipes and determine if we can clear the roots and line the pipe or a dig and replace with in house crews</a:t>
            </a:r>
          </a:p>
          <a:p>
            <a:r>
              <a:rPr lang="en-US" sz="2600" dirty="0"/>
              <a:t>Floral Avenue is a high priority area for 2025-2026</a:t>
            </a:r>
          </a:p>
          <a:p>
            <a:endParaRPr lang="en-US" sz="2000" dirty="0"/>
          </a:p>
        </p:txBody>
      </p:sp>
      <p:pic>
        <p:nvPicPr>
          <p:cNvPr id="2050" name="Picture 2" descr="CCTV INSPECTION PROCEDURE — Pipe Tec Inc.">
            <a:extLst>
              <a:ext uri="{FF2B5EF4-FFF2-40B4-BE49-F238E27FC236}">
                <a16:creationId xmlns:a16="http://schemas.microsoft.com/office/drawing/2014/main" id="{921B9194-F84D-8637-09C2-92151183234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1532" y="2500153"/>
            <a:ext cx="5150277" cy="3682448"/>
          </a:xfrm>
          <a:prstGeom prst="rect">
            <a:avLst/>
          </a:prstGeom>
          <a:noFill/>
          <a:extLst>
            <a:ext uri="{909E8E84-426E-40DD-AFC4-6F175D3DCCD1}">
              <a14:hiddenFill xmlns:a14="http://schemas.microsoft.com/office/drawing/2010/main">
                <a:solidFill>
                  <a:srgbClr val="FFFFFF"/>
                </a:solidFill>
              </a14:hiddenFill>
            </a:ext>
          </a:extLst>
        </p:spPr>
      </p:pic>
      <p:sp>
        <p:nvSpPr>
          <p:cNvPr id="2061" name="Rectangle 206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3837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C5046-E59D-61BE-7608-08881AE96A0D}"/>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D8AC992D-F953-A4AD-D39D-D28C7935F53C}"/>
              </a:ext>
            </a:extLst>
          </p:cNvPr>
          <p:cNvSpPr/>
          <p:nvPr/>
        </p:nvSpPr>
        <p:spPr>
          <a:xfrm>
            <a:off x="340242" y="212649"/>
            <a:ext cx="11557591" cy="6400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C22207-2E8A-75BE-935E-35584CD9760E}"/>
              </a:ext>
            </a:extLst>
          </p:cNvPr>
          <p:cNvSpPr>
            <a:spLocks noGrp="1"/>
          </p:cNvSpPr>
          <p:nvPr>
            <p:ph type="title"/>
          </p:nvPr>
        </p:nvSpPr>
        <p:spPr>
          <a:xfrm>
            <a:off x="340242" y="348015"/>
            <a:ext cx="3108252" cy="1520456"/>
          </a:xfrm>
        </p:spPr>
        <p:txBody>
          <a:bodyPr/>
          <a:lstStyle/>
          <a:p>
            <a:r>
              <a:rPr lang="en-US" b="1" dirty="0">
                <a:solidFill>
                  <a:srgbClr val="275791"/>
                </a:solidFill>
              </a:rPr>
              <a:t>Agenda</a:t>
            </a:r>
            <a:br>
              <a:rPr lang="en-US" dirty="0"/>
            </a:br>
            <a:r>
              <a:rPr lang="en-US" sz="3600" dirty="0">
                <a:solidFill>
                  <a:srgbClr val="B78739"/>
                </a:solidFill>
              </a:rPr>
              <a:t>July 17, 2025</a:t>
            </a:r>
          </a:p>
        </p:txBody>
      </p:sp>
      <p:graphicFrame>
        <p:nvGraphicFramePr>
          <p:cNvPr id="15" name="Diagram 14">
            <a:extLst>
              <a:ext uri="{FF2B5EF4-FFF2-40B4-BE49-F238E27FC236}">
                <a16:creationId xmlns:a16="http://schemas.microsoft.com/office/drawing/2014/main" id="{6D72273A-284A-50B7-B4D2-D6B01D70A7EB}"/>
              </a:ext>
            </a:extLst>
          </p:cNvPr>
          <p:cNvGraphicFramePr/>
          <p:nvPr>
            <p:extLst>
              <p:ext uri="{D42A27DB-BD31-4B8C-83A1-F6EECF244321}">
                <p14:modId xmlns:p14="http://schemas.microsoft.com/office/powerpoint/2010/main" val="2539459829"/>
              </p:ext>
            </p:extLst>
          </p:nvPr>
        </p:nvGraphicFramePr>
        <p:xfrm>
          <a:off x="3723758" y="212649"/>
          <a:ext cx="8128000" cy="4855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extBox 20">
            <a:extLst>
              <a:ext uri="{FF2B5EF4-FFF2-40B4-BE49-F238E27FC236}">
                <a16:creationId xmlns:a16="http://schemas.microsoft.com/office/drawing/2014/main" id="{68E165EB-F870-36CE-AF5C-C5E5C859B017}"/>
              </a:ext>
            </a:extLst>
          </p:cNvPr>
          <p:cNvSpPr txBox="1"/>
          <p:nvPr/>
        </p:nvSpPr>
        <p:spPr>
          <a:xfrm>
            <a:off x="294167" y="5555878"/>
            <a:ext cx="3381029" cy="954107"/>
          </a:xfrm>
          <a:prstGeom prst="rect">
            <a:avLst/>
          </a:prstGeom>
          <a:noFill/>
        </p:spPr>
        <p:txBody>
          <a:bodyPr wrap="square" rtlCol="0">
            <a:spAutoFit/>
          </a:bodyPr>
          <a:lstStyle/>
          <a:p>
            <a:r>
              <a:rPr lang="en-US" sz="2800" b="0" cap="none" spc="0" dirty="0">
                <a:ln w="0"/>
                <a:solidFill>
                  <a:schemeClr val="tx2">
                    <a:lumMod val="90000"/>
                    <a:lumOff val="10000"/>
                  </a:schemeClr>
                </a:solidFill>
                <a:effectLst>
                  <a:outerShdw blurRad="38100" dist="25400" dir="5400000" algn="ctr" rotWithShape="0">
                    <a:srgbClr val="6E747A">
                      <a:alpha val="43000"/>
                    </a:srgbClr>
                  </a:outerShdw>
                </a:effectLst>
                <a:latin typeface="Bahnschrift Light Condensed" panose="020B0502040204020203" pitchFamily="34" charset="0"/>
              </a:rPr>
              <a:t>Investing Today for Bartow’s Tomorrow</a:t>
            </a:r>
          </a:p>
        </p:txBody>
      </p:sp>
      <p:sp>
        <p:nvSpPr>
          <p:cNvPr id="3" name="TextBox 2">
            <a:extLst>
              <a:ext uri="{FF2B5EF4-FFF2-40B4-BE49-F238E27FC236}">
                <a16:creationId xmlns:a16="http://schemas.microsoft.com/office/drawing/2014/main" id="{57493E75-56F0-01D0-8DCB-3E3286ECE803}"/>
              </a:ext>
            </a:extLst>
          </p:cNvPr>
          <p:cNvSpPr txBox="1"/>
          <p:nvPr/>
        </p:nvSpPr>
        <p:spPr>
          <a:xfrm>
            <a:off x="363280" y="1743740"/>
            <a:ext cx="3360478" cy="3139321"/>
          </a:xfrm>
          <a:prstGeom prst="rect">
            <a:avLst/>
          </a:prstGeom>
          <a:noFill/>
        </p:spPr>
        <p:txBody>
          <a:bodyPr wrap="square" rtlCol="0">
            <a:spAutoFit/>
          </a:bodyPr>
          <a:lstStyle/>
          <a:p>
            <a:r>
              <a:rPr lang="en-US" b="1" dirty="0">
                <a:solidFill>
                  <a:schemeClr val="tx2">
                    <a:lumMod val="90000"/>
                    <a:lumOff val="10000"/>
                  </a:schemeClr>
                </a:solidFill>
              </a:rPr>
              <a:t>FY 2025-2026 Proposed </a:t>
            </a:r>
          </a:p>
          <a:p>
            <a:r>
              <a:rPr lang="en-US" b="1" dirty="0">
                <a:solidFill>
                  <a:schemeClr val="tx2">
                    <a:lumMod val="90000"/>
                    <a:lumOff val="10000"/>
                  </a:schemeClr>
                </a:solidFill>
              </a:rPr>
              <a:t>Budget Introduction</a:t>
            </a:r>
          </a:p>
          <a:p>
            <a:endParaRPr lang="en-US" dirty="0"/>
          </a:p>
          <a:p>
            <a:r>
              <a:rPr lang="en-US" b="1" dirty="0"/>
              <a:t>Welcome</a:t>
            </a:r>
            <a:r>
              <a:rPr lang="en-US" dirty="0"/>
              <a:t>    </a:t>
            </a:r>
          </a:p>
          <a:p>
            <a:r>
              <a:rPr lang="en-US" dirty="0"/>
              <a:t>	Mike Herr </a:t>
            </a:r>
            <a:br>
              <a:rPr lang="en-US" dirty="0"/>
            </a:br>
            <a:r>
              <a:rPr lang="en-US" dirty="0"/>
              <a:t>	City Manager</a:t>
            </a:r>
          </a:p>
          <a:p>
            <a:endParaRPr lang="en-US" dirty="0"/>
          </a:p>
          <a:p>
            <a:r>
              <a:rPr lang="en-US" b="1" dirty="0"/>
              <a:t>About the FY25-26 Budget Process</a:t>
            </a:r>
            <a:br>
              <a:rPr lang="en-US" b="1" dirty="0"/>
            </a:br>
            <a:r>
              <a:rPr lang="en-US" b="1" dirty="0"/>
              <a:t>	</a:t>
            </a:r>
            <a:r>
              <a:rPr lang="en-US" dirty="0"/>
              <a:t>Tracy Miller</a:t>
            </a:r>
          </a:p>
          <a:p>
            <a:r>
              <a:rPr lang="en-US" dirty="0"/>
              <a:t>	Assistant City Manager</a:t>
            </a:r>
          </a:p>
        </p:txBody>
      </p:sp>
    </p:spTree>
    <p:extLst>
      <p:ext uri="{BB962C8B-B14F-4D97-AF65-F5344CB8AC3E}">
        <p14:creationId xmlns:p14="http://schemas.microsoft.com/office/powerpoint/2010/main" val="2730441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F548D8-8850-2933-6A11-35623B277B32}"/>
              </a:ext>
            </a:extLst>
          </p:cNvPr>
          <p:cNvSpPr/>
          <p:nvPr/>
        </p:nvSpPr>
        <p:spPr>
          <a:xfrm>
            <a:off x="302003" y="5481670"/>
            <a:ext cx="11612905" cy="11268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FC41CD-4298-709E-7E59-298B54956D94}"/>
              </a:ext>
            </a:extLst>
          </p:cNvPr>
          <p:cNvSpPr>
            <a:spLocks noGrp="1"/>
          </p:cNvSpPr>
          <p:nvPr>
            <p:ph type="title"/>
          </p:nvPr>
        </p:nvSpPr>
        <p:spPr/>
        <p:txBody>
          <a:bodyPr>
            <a:normAutofit/>
          </a:bodyPr>
          <a:lstStyle/>
          <a:p>
            <a:r>
              <a:rPr lang="en-US" b="1" dirty="0">
                <a:solidFill>
                  <a:srgbClr val="104862"/>
                </a:solidFill>
              </a:rPr>
              <a:t>Major Funds Budget Projections</a:t>
            </a:r>
          </a:p>
        </p:txBody>
      </p:sp>
      <p:graphicFrame>
        <p:nvGraphicFramePr>
          <p:cNvPr id="4" name="Table 4">
            <a:extLst>
              <a:ext uri="{FF2B5EF4-FFF2-40B4-BE49-F238E27FC236}">
                <a16:creationId xmlns:a16="http://schemas.microsoft.com/office/drawing/2014/main" id="{6533D986-DB80-56D0-4512-8DAEB8510F24}"/>
              </a:ext>
            </a:extLst>
          </p:cNvPr>
          <p:cNvGraphicFramePr>
            <a:graphicFrameLocks noGrp="1"/>
          </p:cNvGraphicFramePr>
          <p:nvPr>
            <p:ph idx="1"/>
            <p:extLst>
              <p:ext uri="{D42A27DB-BD31-4B8C-83A1-F6EECF244321}">
                <p14:modId xmlns:p14="http://schemas.microsoft.com/office/powerpoint/2010/main" val="193590065"/>
              </p:ext>
            </p:extLst>
          </p:nvPr>
        </p:nvGraphicFramePr>
        <p:xfrm>
          <a:off x="829340" y="1671955"/>
          <a:ext cx="10524460" cy="4820920"/>
        </p:xfrm>
        <a:graphic>
          <a:graphicData uri="http://schemas.openxmlformats.org/drawingml/2006/table">
            <a:tbl>
              <a:tblPr firstRow="1" bandRow="1">
                <a:tableStyleId>{74C1A8A3-306A-4EB7-A6B1-4F7E0EB9C5D6}</a:tableStyleId>
              </a:tblPr>
              <a:tblGrid>
                <a:gridCol w="2637760">
                  <a:extLst>
                    <a:ext uri="{9D8B030D-6E8A-4147-A177-3AD203B41FA5}">
                      <a16:colId xmlns:a16="http://schemas.microsoft.com/office/drawing/2014/main" val="2899362283"/>
                    </a:ext>
                  </a:extLst>
                </a:gridCol>
                <a:gridCol w="2628900">
                  <a:extLst>
                    <a:ext uri="{9D8B030D-6E8A-4147-A177-3AD203B41FA5}">
                      <a16:colId xmlns:a16="http://schemas.microsoft.com/office/drawing/2014/main" val="640021399"/>
                    </a:ext>
                  </a:extLst>
                </a:gridCol>
                <a:gridCol w="2628900">
                  <a:extLst>
                    <a:ext uri="{9D8B030D-6E8A-4147-A177-3AD203B41FA5}">
                      <a16:colId xmlns:a16="http://schemas.microsoft.com/office/drawing/2014/main" val="94428457"/>
                    </a:ext>
                  </a:extLst>
                </a:gridCol>
                <a:gridCol w="2628900">
                  <a:extLst>
                    <a:ext uri="{9D8B030D-6E8A-4147-A177-3AD203B41FA5}">
                      <a16:colId xmlns:a16="http://schemas.microsoft.com/office/drawing/2014/main" val="1139418207"/>
                    </a:ext>
                  </a:extLst>
                </a:gridCol>
              </a:tblGrid>
              <a:tr h="370840">
                <a:tc>
                  <a:txBody>
                    <a:bodyPr/>
                    <a:lstStyle/>
                    <a:p>
                      <a:pPr algn="ctr"/>
                      <a:r>
                        <a:rPr lang="en-US" dirty="0"/>
                        <a:t>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FY 2024-2025 Adopted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FY 2025-2026 Proposed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algn="ctr"/>
                      <a:r>
                        <a:rPr lang="en-US" dirty="0"/>
                        <a:t>Difference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extLst>
                  <a:ext uri="{0D108BD9-81ED-4DB2-BD59-A6C34878D82A}">
                    <a16:rowId xmlns:a16="http://schemas.microsoft.com/office/drawing/2014/main" val="3101460434"/>
                  </a:ext>
                </a:extLst>
              </a:tr>
              <a:tr h="370840">
                <a:tc gridSpan="4">
                  <a:txBody>
                    <a:bodyPr/>
                    <a:lstStyle/>
                    <a:p>
                      <a:r>
                        <a:rPr lang="en-US" b="1" dirty="0"/>
                        <a:t>General 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565656977"/>
                  </a:ext>
                </a:extLst>
              </a:tr>
              <a:tr h="370840">
                <a:tc>
                  <a:txBody>
                    <a:bodyPr/>
                    <a:lstStyle/>
                    <a:p>
                      <a:r>
                        <a:rPr lang="en-US" dirty="0"/>
                        <a:t>Revenues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$28,967,426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$38,341,575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$9,699,985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5896384"/>
                  </a:ext>
                </a:extLst>
              </a:tr>
              <a:tr h="370840">
                <a:tc>
                  <a:txBody>
                    <a:bodyPr/>
                    <a:lstStyle/>
                    <a:p>
                      <a:r>
                        <a:rPr lang="en-US" dirty="0"/>
                        <a:t>Expenditures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$40,078,143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$40,203,112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$124,969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569567"/>
                  </a:ext>
                </a:extLst>
              </a:tr>
              <a:tr h="370840">
                <a:tc gridSpan="4">
                  <a:txBody>
                    <a:bodyPr/>
                    <a:lstStyle/>
                    <a:p>
                      <a:r>
                        <a:rPr lang="en-US" b="1" dirty="0"/>
                        <a:t>Electric Department Enterprise 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7234485"/>
                  </a:ext>
                </a:extLst>
              </a:tr>
              <a:tr h="370840">
                <a:tc>
                  <a:txBody>
                    <a:bodyPr/>
                    <a:lstStyle/>
                    <a:p>
                      <a:r>
                        <a:rPr lang="en-US" dirty="0"/>
                        <a:t>Revenues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$38,752,486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$39,450,691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$698,205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3271349"/>
                  </a:ext>
                </a:extLst>
              </a:tr>
              <a:tr h="370840">
                <a:tc>
                  <a:txBody>
                    <a:bodyPr/>
                    <a:lstStyle/>
                    <a:p>
                      <a:r>
                        <a:rPr lang="en-US" dirty="0"/>
                        <a:t>Expenditures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$47,525,413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$39,450,691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($8,074,722)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2384428"/>
                  </a:ext>
                </a:extLst>
              </a:tr>
              <a:tr h="370840">
                <a:tc gridSpan="4">
                  <a:txBody>
                    <a:bodyPr/>
                    <a:lstStyle/>
                    <a:p>
                      <a:r>
                        <a:rPr lang="en-US" b="1" dirty="0"/>
                        <a:t>Fiber Optic Enterprise 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6467012"/>
                  </a:ext>
                </a:extLst>
              </a:tr>
              <a:tr h="370840">
                <a:tc>
                  <a:txBody>
                    <a:bodyPr/>
                    <a:lstStyle/>
                    <a:p>
                      <a:r>
                        <a:rPr lang="en-US" dirty="0"/>
                        <a:t>Revenues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$136,643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$566,333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$429,690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6906194"/>
                  </a:ext>
                </a:extLst>
              </a:tr>
              <a:tr h="370840">
                <a:tc>
                  <a:txBody>
                    <a:bodyPr/>
                    <a:lstStyle/>
                    <a:p>
                      <a:r>
                        <a:rPr lang="en-US" dirty="0"/>
                        <a:t>Expenditures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$653,734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$566,333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($87,401)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5721304"/>
                  </a:ext>
                </a:extLst>
              </a:tr>
              <a:tr h="370840">
                <a:tc gridSpan="4">
                  <a:txBody>
                    <a:bodyPr/>
                    <a:lstStyle/>
                    <a:p>
                      <a:r>
                        <a:rPr lang="en-US" b="1" dirty="0"/>
                        <a:t>Solid Waste Enterprise Fund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0467415"/>
                  </a:ext>
                </a:extLst>
              </a:tr>
              <a:tr h="370840">
                <a:tc>
                  <a:txBody>
                    <a:bodyPr/>
                    <a:lstStyle/>
                    <a:p>
                      <a:r>
                        <a:rPr lang="en-US" dirty="0"/>
                        <a:t>Revenues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$6,632,128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$6,481,675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($150,453)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3820323"/>
                  </a:ext>
                </a:extLst>
              </a:tr>
              <a:tr h="370840">
                <a:tc>
                  <a:txBody>
                    <a:bodyPr/>
                    <a:lstStyle/>
                    <a:p>
                      <a:r>
                        <a:rPr lang="en-US" dirty="0"/>
                        <a:t>Expenditures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$7,396,391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$6,481,675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($914,716)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1249864"/>
                  </a:ext>
                </a:extLst>
              </a:tr>
            </a:tbl>
          </a:graphicData>
        </a:graphic>
      </p:graphicFrame>
    </p:spTree>
    <p:extLst>
      <p:ext uri="{BB962C8B-B14F-4D97-AF65-F5344CB8AC3E}">
        <p14:creationId xmlns:p14="http://schemas.microsoft.com/office/powerpoint/2010/main" val="226802061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906AA1-6541-026F-911F-B04EAB808C60}"/>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2900" b="1" kern="1200">
                <a:solidFill>
                  <a:schemeClr val="tx1"/>
                </a:solidFill>
                <a:latin typeface="+mj-lt"/>
                <a:ea typeface="+mj-ea"/>
                <a:cs typeface="+mj-cs"/>
              </a:rPr>
              <a:t>FY 25-26 – Stormwater Improvements</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4625B75-E996-1690-56D1-A04FFEEFC8BA}"/>
              </a:ext>
            </a:extLst>
          </p:cNvPr>
          <p:cNvPicPr>
            <a:picLocks noGrp="1" noChangeAspect="1"/>
          </p:cNvPicPr>
          <p:nvPr>
            <p:ph idx="1"/>
          </p:nvPr>
        </p:nvPicPr>
        <p:blipFill>
          <a:blip r:embed="rId2"/>
          <a:stretch>
            <a:fillRect/>
          </a:stretch>
        </p:blipFill>
        <p:spPr>
          <a:xfrm>
            <a:off x="545238" y="1010800"/>
            <a:ext cx="7608304" cy="4907355"/>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522187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FDE29-1174-99F9-465E-E5C23AF4FD9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B8B3EC2-B23E-1199-F55B-764E5A65E26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43980"/>
            <a:ext cx="10905065" cy="3770037"/>
          </a:xfrm>
          <a:prstGeom prst="rect">
            <a:avLst/>
          </a:prstGeom>
        </p:spPr>
      </p:pic>
    </p:spTree>
    <p:extLst>
      <p:ext uri="{BB962C8B-B14F-4D97-AF65-F5344CB8AC3E}">
        <p14:creationId xmlns:p14="http://schemas.microsoft.com/office/powerpoint/2010/main" val="335564462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E4637-AF63-BDB6-F987-0521F530121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224FBA-A2C0-2018-2279-E2BE46A4FF48}"/>
              </a:ext>
            </a:extLst>
          </p:cNvPr>
          <p:cNvSpPr>
            <a:spLocks noGrp="1"/>
          </p:cNvSpPr>
          <p:nvPr>
            <p:ph type="title"/>
          </p:nvPr>
        </p:nvSpPr>
        <p:spPr/>
        <p:txBody>
          <a:bodyPr/>
          <a:lstStyle/>
          <a:p>
            <a:r>
              <a:rPr lang="en-US" b="1" dirty="0">
                <a:solidFill>
                  <a:srgbClr val="104862"/>
                </a:solidFill>
              </a:rPr>
              <a:t>Underground Utilities (TCS)</a:t>
            </a:r>
          </a:p>
        </p:txBody>
      </p:sp>
      <p:graphicFrame>
        <p:nvGraphicFramePr>
          <p:cNvPr id="2" name="Content Placeholder 1">
            <a:extLst>
              <a:ext uri="{FF2B5EF4-FFF2-40B4-BE49-F238E27FC236}">
                <a16:creationId xmlns:a16="http://schemas.microsoft.com/office/drawing/2014/main" id="{8412407F-9118-FA8B-71A1-791E8F7F09AD}"/>
              </a:ext>
            </a:extLst>
          </p:cNvPr>
          <p:cNvGraphicFramePr>
            <a:graphicFrameLocks noGrp="1"/>
          </p:cNvGraphicFramePr>
          <p:nvPr>
            <p:ph idx="1"/>
          </p:nvPr>
        </p:nvGraphicFramePr>
        <p:xfrm>
          <a:off x="838200" y="1558017"/>
          <a:ext cx="10515600" cy="46024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rPr>
                        <a:t>Vision</a:t>
                      </a:r>
                    </a:p>
                  </a:txBody>
                  <a:tcPr anchor="ctr"/>
                </a:tc>
                <a:tc>
                  <a:txBody>
                    <a:bodyPr/>
                    <a:lstStyle/>
                    <a:p>
                      <a:pPr algn="ctr"/>
                      <a:r>
                        <a:rPr lang="en-US" sz="2800" b="1" dirty="0"/>
                        <a:t>Mission</a:t>
                      </a:r>
                      <a:endParaRPr lang="en-US" sz="2800" b="1" dirty="0">
                        <a:solidFill>
                          <a:srgbClr val="B78739"/>
                        </a:solidFill>
                      </a:endParaRPr>
                    </a:p>
                  </a:txBody>
                  <a:tcPr anchor="ctr"/>
                </a:tc>
                <a:extLst>
                  <a:ext uri="{0D108BD9-81ED-4DB2-BD59-A6C34878D82A}">
                    <a16:rowId xmlns:a16="http://schemas.microsoft.com/office/drawing/2014/main" val="2000895093"/>
                  </a:ext>
                </a:extLst>
              </a:tr>
              <a:tr h="344114">
                <a:tc>
                  <a:txBody>
                    <a:bodyPr/>
                    <a:lstStyle/>
                    <a:p>
                      <a:r>
                        <a:rPr lang="en-US" sz="2400" dirty="0"/>
                        <a:t>The City of Bartow benefits from a vibrant and healthy community infrastructure system for today and tomorrow.</a:t>
                      </a:r>
                      <a:endParaRPr lang="en-US" sz="2200" b="1" dirty="0"/>
                    </a:p>
                  </a:txBody>
                  <a:tcPr anchor="ctr"/>
                </a:tc>
                <a:tc>
                  <a:txBody>
                    <a:bodyPr/>
                    <a:lstStyle/>
                    <a:p>
                      <a:r>
                        <a:rPr lang="en-US" sz="2400" dirty="0"/>
                        <a:t>Our team works together to innovatively plan, build, and maintain safe and efficient infrastructure and assets.</a:t>
                      </a:r>
                      <a:endParaRPr lang="en-US" sz="2200" b="0" dirty="0"/>
                    </a:p>
                  </a:txBody>
                  <a:tcPr anchor="ctr"/>
                </a:tc>
                <a:extLst>
                  <a:ext uri="{0D108BD9-81ED-4DB2-BD59-A6C34878D82A}">
                    <a16:rowId xmlns:a16="http://schemas.microsoft.com/office/drawing/2014/main" val="503865722"/>
                  </a:ext>
                </a:extLst>
              </a:tr>
              <a:tr h="388824">
                <a:tc gridSpan="2">
                  <a:txBody>
                    <a:bodyPr/>
                    <a:lstStyle/>
                    <a:p>
                      <a:pPr algn="l"/>
                      <a:r>
                        <a:rPr lang="en-US" sz="2200" b="1" dirty="0">
                          <a:solidFill>
                            <a:srgbClr val="B78739"/>
                          </a:solidFill>
                        </a:rPr>
                        <a:t>Division Goals</a:t>
                      </a:r>
                    </a:p>
                  </a:txBody>
                  <a:tcPr anchor="ctr">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3141615551"/>
                  </a:ext>
                </a:extLst>
              </a:tr>
              <a:tr h="388824">
                <a:tc gridSpan="2">
                  <a:txBody>
                    <a:bodyPr/>
                    <a:lstStyle/>
                    <a:p>
                      <a:pPr marL="342900" indent="-342900" algn="l">
                        <a:buFont typeface="Arial" panose="020B0604020202020204" pitchFamily="34" charset="0"/>
                        <a:buChar char="•"/>
                      </a:pPr>
                      <a:r>
                        <a:rPr lang="en-US" sz="2200" b="0" dirty="0">
                          <a:solidFill>
                            <a:srgbClr val="104862"/>
                          </a:solidFill>
                        </a:rPr>
                        <a:t>Foster Collaboration and Teamwork</a:t>
                      </a:r>
                    </a:p>
                    <a:p>
                      <a:pPr marL="342900" indent="-342900" algn="l">
                        <a:buFont typeface="Arial" panose="020B0604020202020204" pitchFamily="34" charset="0"/>
                        <a:buChar char="•"/>
                      </a:pPr>
                      <a:r>
                        <a:rPr lang="en-US" sz="2200" b="0" dirty="0">
                          <a:solidFill>
                            <a:srgbClr val="104862"/>
                          </a:solidFill>
                        </a:rPr>
                        <a:t>Mitigate Risk and Execute Effectively in a Crisis</a:t>
                      </a:r>
                    </a:p>
                    <a:p>
                      <a:pPr marL="342900" indent="-342900" algn="l">
                        <a:buFont typeface="Arial" panose="020B0604020202020204" pitchFamily="34" charset="0"/>
                        <a:buChar char="•"/>
                      </a:pPr>
                      <a:r>
                        <a:rPr lang="en-US" sz="2200" b="0" dirty="0">
                          <a:solidFill>
                            <a:srgbClr val="104862"/>
                          </a:solidFill>
                        </a:rPr>
                        <a:t>Meet Customer Expectations</a:t>
                      </a:r>
                    </a:p>
                    <a:p>
                      <a:pPr marL="342900" indent="-342900" algn="l">
                        <a:buFont typeface="Arial" panose="020B0604020202020204" pitchFamily="34" charset="0"/>
                        <a:buChar char="•"/>
                      </a:pPr>
                      <a:r>
                        <a:rPr lang="en-US" sz="2200" b="0" dirty="0">
                          <a:solidFill>
                            <a:srgbClr val="104862"/>
                          </a:solidFill>
                        </a:rPr>
                        <a:t>Develop an Innovative Culture that Embraces Technology and Best Practices</a:t>
                      </a:r>
                    </a:p>
                    <a:p>
                      <a:pPr marL="342900" indent="-342900" algn="l">
                        <a:buFont typeface="Arial" panose="020B0604020202020204" pitchFamily="34" charset="0"/>
                        <a:buChar char="•"/>
                      </a:pPr>
                      <a:r>
                        <a:rPr lang="en-US" sz="2200" b="0" dirty="0">
                          <a:solidFill>
                            <a:srgbClr val="104862"/>
                          </a:solidFill>
                        </a:rPr>
                        <a:t>Develop and Implement Plans that are Future Focused</a:t>
                      </a:r>
                    </a:p>
                    <a:p>
                      <a:pPr marL="342900" indent="-342900" algn="l">
                        <a:buFont typeface="Arial" panose="020B0604020202020204" pitchFamily="34" charset="0"/>
                        <a:buChar char="•"/>
                      </a:pPr>
                      <a:r>
                        <a:rPr lang="en-US" sz="2200" b="0" dirty="0">
                          <a:solidFill>
                            <a:srgbClr val="104862"/>
                          </a:solidFill>
                        </a:rPr>
                        <a:t>Use Ingenuity to be Good Fiscal Stewards</a:t>
                      </a:r>
                      <a:endParaRPr lang="en-US" sz="2200" b="1" dirty="0">
                        <a:solidFill>
                          <a:schemeClr val="bg1"/>
                        </a:solidFill>
                      </a:endParaRPr>
                    </a:p>
                  </a:txBody>
                  <a:tcPr anchor="ctr">
                    <a:solidFill>
                      <a:srgbClr val="E7EAED"/>
                    </a:solidFill>
                  </a:tcPr>
                </a:tc>
                <a:tc hMerge="1">
                  <a:txBody>
                    <a:bodyPr/>
                    <a:lstStyle/>
                    <a:p>
                      <a:endParaRPr lang="en-US" dirty="0"/>
                    </a:p>
                  </a:txBody>
                  <a:tcPr/>
                </a:tc>
                <a:extLst>
                  <a:ext uri="{0D108BD9-81ED-4DB2-BD59-A6C34878D82A}">
                    <a16:rowId xmlns:a16="http://schemas.microsoft.com/office/drawing/2014/main" val="2292771504"/>
                  </a:ext>
                </a:extLst>
              </a:tr>
            </a:tbl>
          </a:graphicData>
        </a:graphic>
      </p:graphicFrame>
    </p:spTree>
    <p:extLst>
      <p:ext uri="{BB962C8B-B14F-4D97-AF65-F5344CB8AC3E}">
        <p14:creationId xmlns:p14="http://schemas.microsoft.com/office/powerpoint/2010/main" val="413836362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61B960-0B92-0F97-6F58-5B7F8189030D}"/>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B6A5EBC-F32A-45DE-F17B-BEACC7CA4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85FB05-B687-0D57-3E1F-3A025F951FC2}"/>
              </a:ext>
            </a:extLst>
          </p:cNvPr>
          <p:cNvSpPr>
            <a:spLocks noGrp="1"/>
          </p:cNvSpPr>
          <p:nvPr>
            <p:ph type="title"/>
          </p:nvPr>
        </p:nvSpPr>
        <p:spPr>
          <a:xfrm>
            <a:off x="322435" y="386930"/>
            <a:ext cx="11454595" cy="1298448"/>
          </a:xfrm>
        </p:spPr>
        <p:txBody>
          <a:bodyPr anchor="b">
            <a:normAutofit/>
          </a:bodyPr>
          <a:lstStyle/>
          <a:p>
            <a:r>
              <a:rPr lang="en-US" sz="3600" b="1" dirty="0">
                <a:solidFill>
                  <a:srgbClr val="104862"/>
                </a:solidFill>
              </a:rPr>
              <a:t>Key Performance Measure – Underground Utilities (TCS)</a:t>
            </a:r>
          </a:p>
        </p:txBody>
      </p:sp>
      <p:sp>
        <p:nvSpPr>
          <p:cNvPr id="25" name="Rectangle 24">
            <a:extLst>
              <a:ext uri="{FF2B5EF4-FFF2-40B4-BE49-F238E27FC236}">
                <a16:creationId xmlns:a16="http://schemas.microsoft.com/office/drawing/2014/main" id="{DB475A7A-169C-3A28-812E-0EDD2225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7CF8A49-A547-6992-3079-775BB79BC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76F8D89-19B1-73D9-93EE-C3AF65880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6">
            <a:extLst>
              <a:ext uri="{FF2B5EF4-FFF2-40B4-BE49-F238E27FC236}">
                <a16:creationId xmlns:a16="http://schemas.microsoft.com/office/drawing/2014/main" id="{4E6C6F0C-EE05-BF52-DDE2-BF7D8D535423}"/>
              </a:ext>
            </a:extLst>
          </p:cNvPr>
          <p:cNvSpPr txBox="1">
            <a:spLocks noGrp="1"/>
          </p:cNvSpPr>
          <p:nvPr>
            <p:ph idx="1"/>
          </p:nvPr>
        </p:nvSpPr>
        <p:spPr>
          <a:xfrm>
            <a:off x="259561" y="2381178"/>
            <a:ext cx="5790171" cy="3008003"/>
          </a:xfrm>
          <a:prstGeom prst="rect">
            <a:avLst/>
          </a:prstGeom>
          <a:noFill/>
        </p:spPr>
        <p:txBody>
          <a:bodyPr wrap="square" rtlCol="0">
            <a:spAutoFit/>
          </a:bodyPr>
          <a:lstStyle/>
          <a:p>
            <a:pPr marL="0" indent="0">
              <a:buNone/>
            </a:pPr>
            <a:r>
              <a:rPr lang="en-US" sz="2400" b="1" dirty="0"/>
              <a:t>FYTD Actual: </a:t>
            </a:r>
            <a:r>
              <a:rPr lang="en-US" sz="2400" b="1" u="sng" dirty="0"/>
              <a:t>25</a:t>
            </a:r>
            <a:r>
              <a:rPr lang="en-US" sz="2400" b="1" dirty="0"/>
              <a:t>  </a:t>
            </a:r>
            <a:br>
              <a:rPr lang="en-US" sz="2400" b="1" dirty="0"/>
            </a:br>
            <a:br>
              <a:rPr lang="en-US" sz="2400" b="1" dirty="0"/>
            </a:br>
            <a:r>
              <a:rPr lang="en-US" sz="2400" b="1" dirty="0"/>
              <a:t>PYTD TOTAL: </a:t>
            </a:r>
            <a:r>
              <a:rPr lang="en-US" sz="2400" b="1" u="sng" dirty="0"/>
              <a:t>27</a:t>
            </a:r>
          </a:p>
          <a:p>
            <a:pPr algn="ctr"/>
            <a:endParaRPr lang="en-US" sz="2400" dirty="0"/>
          </a:p>
          <a:p>
            <a:pPr marL="0" indent="0">
              <a:buNone/>
            </a:pPr>
            <a:r>
              <a:rPr lang="en-US" sz="2400" b="1" dirty="0"/>
              <a:t>Analysis:</a:t>
            </a:r>
            <a:r>
              <a:rPr lang="en-US" sz="2400" dirty="0"/>
              <a:t> The Underground Utilities Division completed 25 manhole rehabs in FY25 which is on target in comparison to the previous fiscal year.</a:t>
            </a:r>
          </a:p>
        </p:txBody>
      </p:sp>
      <p:sp>
        <p:nvSpPr>
          <p:cNvPr id="9" name="TextBox 8">
            <a:extLst>
              <a:ext uri="{FF2B5EF4-FFF2-40B4-BE49-F238E27FC236}">
                <a16:creationId xmlns:a16="http://schemas.microsoft.com/office/drawing/2014/main" id="{F463F86E-4B38-A028-E954-E4F83FE4D021}"/>
              </a:ext>
            </a:extLst>
          </p:cNvPr>
          <p:cNvSpPr txBox="1"/>
          <p:nvPr/>
        </p:nvSpPr>
        <p:spPr>
          <a:xfrm>
            <a:off x="7077891" y="2482847"/>
            <a:ext cx="3083441" cy="369332"/>
          </a:xfrm>
          <a:prstGeom prst="rect">
            <a:avLst/>
          </a:prstGeom>
          <a:noFill/>
        </p:spPr>
        <p:txBody>
          <a:bodyPr wrap="square" rtlCol="0">
            <a:spAutoFit/>
          </a:bodyPr>
          <a:lstStyle/>
          <a:p>
            <a:pPr algn="ctr"/>
            <a:r>
              <a:rPr lang="en-US" b="1" dirty="0">
                <a:solidFill>
                  <a:srgbClr val="104862"/>
                </a:solidFill>
              </a:rPr>
              <a:t>Manhole Rehab</a:t>
            </a:r>
          </a:p>
        </p:txBody>
      </p:sp>
      <p:pic>
        <p:nvPicPr>
          <p:cNvPr id="5" name="Picture 4" descr="Chart, bar chart&#10;&#10;AI-generated content may be incorrect.">
            <a:extLst>
              <a:ext uri="{FF2B5EF4-FFF2-40B4-BE49-F238E27FC236}">
                <a16:creationId xmlns:a16="http://schemas.microsoft.com/office/drawing/2014/main" id="{598F9EAB-67E0-C77F-7D38-6CE371462DC8}"/>
              </a:ext>
            </a:extLst>
          </p:cNvPr>
          <p:cNvPicPr>
            <a:picLocks noChangeAspect="1"/>
          </p:cNvPicPr>
          <p:nvPr/>
        </p:nvPicPr>
        <p:blipFill>
          <a:blip r:embed="rId2">
            <a:extLst>
              <a:ext uri="{28A0092B-C50C-407E-A947-70E740481C1C}">
                <a14:useLocalDpi xmlns:a14="http://schemas.microsoft.com/office/drawing/2010/main" val="0"/>
              </a:ext>
            </a:extLst>
          </a:blip>
          <a:srcRect r="2999"/>
          <a:stretch>
            <a:fillRect/>
          </a:stretch>
        </p:blipFill>
        <p:spPr>
          <a:xfrm>
            <a:off x="5922338" y="3056413"/>
            <a:ext cx="5369440" cy="2857500"/>
          </a:xfrm>
          <a:prstGeom prst="rect">
            <a:avLst/>
          </a:prstGeom>
        </p:spPr>
      </p:pic>
    </p:spTree>
    <p:extLst>
      <p:ext uri="{BB962C8B-B14F-4D97-AF65-F5344CB8AC3E}">
        <p14:creationId xmlns:p14="http://schemas.microsoft.com/office/powerpoint/2010/main" val="23353966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A9DB6A-F77C-9F7F-2469-6B05DC4D1A1A}"/>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E92B783-63B7-F78F-E918-21DC92EF1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C06D53-C9B3-16F7-35B2-DAC80D55564E}"/>
              </a:ext>
            </a:extLst>
          </p:cNvPr>
          <p:cNvSpPr>
            <a:spLocks noGrp="1"/>
          </p:cNvSpPr>
          <p:nvPr>
            <p:ph type="title"/>
          </p:nvPr>
        </p:nvSpPr>
        <p:spPr>
          <a:xfrm>
            <a:off x="322435" y="386930"/>
            <a:ext cx="11454595" cy="1298448"/>
          </a:xfrm>
        </p:spPr>
        <p:txBody>
          <a:bodyPr anchor="b">
            <a:normAutofit/>
          </a:bodyPr>
          <a:lstStyle/>
          <a:p>
            <a:r>
              <a:rPr lang="en-US" sz="3600" b="1" dirty="0">
                <a:solidFill>
                  <a:srgbClr val="104862"/>
                </a:solidFill>
              </a:rPr>
              <a:t>Key Performance Measure – Underground Utilities (TCS)</a:t>
            </a:r>
          </a:p>
        </p:txBody>
      </p:sp>
      <p:sp>
        <p:nvSpPr>
          <p:cNvPr id="25" name="Rectangle 24">
            <a:extLst>
              <a:ext uri="{FF2B5EF4-FFF2-40B4-BE49-F238E27FC236}">
                <a16:creationId xmlns:a16="http://schemas.microsoft.com/office/drawing/2014/main" id="{A2B84D4F-9618-9FE0-8317-505308725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F29D5E7-E98F-D5D5-E805-5C5D0B334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D431F55-EA85-C407-61B9-592374EB2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6">
            <a:extLst>
              <a:ext uri="{FF2B5EF4-FFF2-40B4-BE49-F238E27FC236}">
                <a16:creationId xmlns:a16="http://schemas.microsoft.com/office/drawing/2014/main" id="{3964732B-AE3C-48CA-EEBF-B151F2F1D48F}"/>
              </a:ext>
            </a:extLst>
          </p:cNvPr>
          <p:cNvSpPr txBox="1">
            <a:spLocks noGrp="1"/>
          </p:cNvSpPr>
          <p:nvPr>
            <p:ph idx="1"/>
          </p:nvPr>
        </p:nvSpPr>
        <p:spPr>
          <a:xfrm>
            <a:off x="259561" y="2381178"/>
            <a:ext cx="5790171" cy="3340402"/>
          </a:xfrm>
          <a:prstGeom prst="rect">
            <a:avLst/>
          </a:prstGeom>
          <a:noFill/>
        </p:spPr>
        <p:txBody>
          <a:bodyPr wrap="square" rtlCol="0">
            <a:spAutoFit/>
          </a:bodyPr>
          <a:lstStyle/>
          <a:p>
            <a:pPr marL="0" indent="0">
              <a:buNone/>
            </a:pPr>
            <a:r>
              <a:rPr lang="en-US" sz="2400" b="1" dirty="0"/>
              <a:t>FYTD Actual: </a:t>
            </a:r>
            <a:r>
              <a:rPr lang="en-US" sz="2400" b="1" u="sng" dirty="0"/>
              <a:t>80</a:t>
            </a:r>
            <a:r>
              <a:rPr lang="en-US" sz="2400" b="1" dirty="0"/>
              <a:t>  </a:t>
            </a:r>
            <a:br>
              <a:rPr lang="en-US" sz="2400" b="1" dirty="0"/>
            </a:br>
            <a:br>
              <a:rPr lang="en-US" sz="2400" b="1" dirty="0"/>
            </a:br>
            <a:r>
              <a:rPr lang="en-US" sz="2400" b="1" dirty="0"/>
              <a:t>PYTD TOTAL: </a:t>
            </a:r>
            <a:r>
              <a:rPr lang="en-US" sz="2400" b="1" u="sng" dirty="0"/>
              <a:t>86</a:t>
            </a:r>
          </a:p>
          <a:p>
            <a:pPr algn="ctr"/>
            <a:endParaRPr lang="en-US" sz="2400" dirty="0"/>
          </a:p>
          <a:p>
            <a:pPr marL="0" indent="0">
              <a:buNone/>
            </a:pPr>
            <a:r>
              <a:rPr lang="en-US" sz="2400" b="1" dirty="0"/>
              <a:t>Analysis:</a:t>
            </a:r>
            <a:r>
              <a:rPr lang="en-US" sz="2400" dirty="0"/>
              <a:t> The Underground Utilities Division identified 80 broken valves within the City in the current Fiscal Year which is in addition to the 86 identified in FY24.</a:t>
            </a:r>
          </a:p>
        </p:txBody>
      </p:sp>
      <p:sp>
        <p:nvSpPr>
          <p:cNvPr id="9" name="TextBox 8">
            <a:extLst>
              <a:ext uri="{FF2B5EF4-FFF2-40B4-BE49-F238E27FC236}">
                <a16:creationId xmlns:a16="http://schemas.microsoft.com/office/drawing/2014/main" id="{B98AB70D-4FAB-A845-DA55-C16E1006929E}"/>
              </a:ext>
            </a:extLst>
          </p:cNvPr>
          <p:cNvSpPr txBox="1"/>
          <p:nvPr/>
        </p:nvSpPr>
        <p:spPr>
          <a:xfrm>
            <a:off x="7077891" y="2482847"/>
            <a:ext cx="3083441" cy="369332"/>
          </a:xfrm>
          <a:prstGeom prst="rect">
            <a:avLst/>
          </a:prstGeom>
          <a:noFill/>
        </p:spPr>
        <p:txBody>
          <a:bodyPr wrap="square" rtlCol="0">
            <a:spAutoFit/>
          </a:bodyPr>
          <a:lstStyle/>
          <a:p>
            <a:pPr algn="ctr"/>
            <a:r>
              <a:rPr lang="en-US" b="1" dirty="0">
                <a:solidFill>
                  <a:srgbClr val="104862"/>
                </a:solidFill>
              </a:rPr>
              <a:t>Broken Valves Identified</a:t>
            </a:r>
          </a:p>
        </p:txBody>
      </p:sp>
      <p:pic>
        <p:nvPicPr>
          <p:cNvPr id="4" name="Picture 3" descr="Chart, treemap chart&#10;&#10;AI-generated content may be incorrect.">
            <a:extLst>
              <a:ext uri="{FF2B5EF4-FFF2-40B4-BE49-F238E27FC236}">
                <a16:creationId xmlns:a16="http://schemas.microsoft.com/office/drawing/2014/main" id="{5D6F935E-B457-248C-BCA0-3531E22D7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2488" y="3278063"/>
            <a:ext cx="5534246" cy="2767123"/>
          </a:xfrm>
          <a:prstGeom prst="rect">
            <a:avLst/>
          </a:prstGeom>
        </p:spPr>
      </p:pic>
    </p:spTree>
    <p:extLst>
      <p:ext uri="{BB962C8B-B14F-4D97-AF65-F5344CB8AC3E}">
        <p14:creationId xmlns:p14="http://schemas.microsoft.com/office/powerpoint/2010/main" val="355799199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99B23-D5D3-002D-BD5F-37D02E2F112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9F81E22-317B-F1F5-FC6B-09382BAC5F2C}"/>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8BA9EE9-3906-7129-67DF-759D46D267D2}"/>
              </a:ext>
            </a:extLst>
          </p:cNvPr>
          <p:cNvSpPr/>
          <p:nvPr/>
        </p:nvSpPr>
        <p:spPr>
          <a:xfrm>
            <a:off x="418209" y="216208"/>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61818DEF-A981-4994-8C73-36859FDE0563}"/>
              </a:ext>
            </a:extLst>
          </p:cNvPr>
          <p:cNvSpPr>
            <a:spLocks noGrp="1"/>
          </p:cNvSpPr>
          <p:nvPr>
            <p:ph idx="1"/>
          </p:nvPr>
        </p:nvSpPr>
        <p:spPr/>
        <p:txBody>
          <a:bodyPr/>
          <a:lstStyle/>
          <a:p>
            <a:endParaRPr lang="en-US"/>
          </a:p>
        </p:txBody>
      </p:sp>
      <p:graphicFrame>
        <p:nvGraphicFramePr>
          <p:cNvPr id="9" name="Content Placeholder 1">
            <a:extLst>
              <a:ext uri="{FF2B5EF4-FFF2-40B4-BE49-F238E27FC236}">
                <a16:creationId xmlns:a16="http://schemas.microsoft.com/office/drawing/2014/main" id="{83688CF6-E8F7-51F5-43F4-5E32A7E44CDE}"/>
              </a:ext>
            </a:extLst>
          </p:cNvPr>
          <p:cNvGraphicFramePr>
            <a:graphicFrameLocks/>
          </p:cNvGraphicFramePr>
          <p:nvPr>
            <p:extLst>
              <p:ext uri="{D42A27DB-BD31-4B8C-83A1-F6EECF244321}">
                <p14:modId xmlns:p14="http://schemas.microsoft.com/office/powerpoint/2010/main" val="1378882367"/>
              </p:ext>
            </p:extLst>
          </p:nvPr>
        </p:nvGraphicFramePr>
        <p:xfrm>
          <a:off x="418209" y="310125"/>
          <a:ext cx="11277600" cy="623775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07335">
                  <a:extLst>
                    <a:ext uri="{9D8B030D-6E8A-4147-A177-3AD203B41FA5}">
                      <a16:colId xmlns:a16="http://schemas.microsoft.com/office/drawing/2014/main" val="4090859996"/>
                    </a:ext>
                  </a:extLst>
                </a:gridCol>
                <a:gridCol w="2612065">
                  <a:extLst>
                    <a:ext uri="{9D8B030D-6E8A-4147-A177-3AD203B41FA5}">
                      <a16:colId xmlns:a16="http://schemas.microsoft.com/office/drawing/2014/main" val="1137961277"/>
                    </a:ext>
                  </a:extLst>
                </a:gridCol>
              </a:tblGrid>
              <a:tr h="639614">
                <a:tc gridSpan="2">
                  <a:txBody>
                    <a:bodyPr/>
                    <a:lstStyle/>
                    <a:p>
                      <a:r>
                        <a:rPr lang="en-US" sz="2800" b="1" dirty="0"/>
                        <a:t>Department: </a:t>
                      </a:r>
                      <a:r>
                        <a:rPr lang="en-US" sz="2800" b="1" dirty="0">
                          <a:solidFill>
                            <a:srgbClr val="B78739"/>
                          </a:solidFill>
                        </a:rPr>
                        <a:t>Public Works</a:t>
                      </a:r>
                    </a:p>
                  </a:txBody>
                  <a:tcPr/>
                </a:tc>
                <a:tc hMerge="1">
                  <a:txBody>
                    <a:bodyPr/>
                    <a:lstStyle/>
                    <a:p>
                      <a:endParaRPr dirty="0"/>
                    </a:p>
                  </a:txBody>
                  <a:tcPr/>
                </a:tc>
                <a:tc gridSpan="3">
                  <a:txBody>
                    <a:bodyPr/>
                    <a:lstStyle/>
                    <a:p>
                      <a:r>
                        <a:rPr lang="en-US" sz="2800" b="1"/>
                        <a:t>Division: </a:t>
                      </a:r>
                      <a:r>
                        <a:rPr lang="en-US" sz="2800" b="1">
                          <a:solidFill>
                            <a:srgbClr val="B78739"/>
                          </a:solidFill>
                        </a:rPr>
                        <a:t>Underground Utilities (TCS)</a:t>
                      </a:r>
                      <a:endParaRPr lang="en-US" sz="2800" b="1" dirty="0">
                        <a:solidFill>
                          <a:srgbClr val="B78739"/>
                        </a:solidFill>
                      </a:endParaRPr>
                    </a:p>
                  </a:txBody>
                  <a:tcPr anchor="ctr"/>
                </a:tc>
                <a:tc hMerge="1">
                  <a:txBody>
                    <a:bodyPr/>
                    <a:lstStyle/>
                    <a:p>
                      <a:endParaRPr dirty="0"/>
                    </a:p>
                  </a:txBody>
                  <a:tcPr/>
                </a:tc>
                <a:tc hMerge="1">
                  <a:txBody>
                    <a:bodyPr/>
                    <a:lstStyle/>
                    <a:p>
                      <a:endParaRPr lang="en-US" sz="2800" b="1" dirty="0">
                        <a:solidFill>
                          <a:srgbClr val="B78739"/>
                        </a:solidFill>
                      </a:endParaRPr>
                    </a:p>
                  </a:txBody>
                  <a:tcPr anchor="ctr"/>
                </a:tc>
                <a:extLst>
                  <a:ext uri="{0D108BD9-81ED-4DB2-BD59-A6C34878D82A}">
                    <a16:rowId xmlns:a16="http://schemas.microsoft.com/office/drawing/2014/main" val="2000895093"/>
                  </a:ext>
                </a:extLst>
              </a:tr>
              <a:tr h="391744">
                <a:tc>
                  <a:txBody>
                    <a:bodyPr/>
                    <a:lstStyle/>
                    <a:p>
                      <a:r>
                        <a:rPr lang="en-US" sz="2200" b="1" dirty="0"/>
                        <a:t>Funding Source(s)</a:t>
                      </a:r>
                    </a:p>
                  </a:txBody>
                  <a:tcPr anchor="ctr"/>
                </a:tc>
                <a:tc>
                  <a:txBody>
                    <a:bodyPr/>
                    <a:lstStyle/>
                    <a:p>
                      <a:r>
                        <a:rPr lang="en-US" sz="2200" b="1" dirty="0"/>
                        <a:t>Water</a:t>
                      </a:r>
                    </a:p>
                  </a:txBody>
                  <a:tcPr anchor="ctr"/>
                </a:tc>
                <a:tc>
                  <a:txBody>
                    <a:bodyPr/>
                    <a:lstStyle/>
                    <a:p>
                      <a:r>
                        <a:rPr lang="en-US" sz="2200" b="1" dirty="0"/>
                        <a:t># of FTEs</a:t>
                      </a:r>
                    </a:p>
                  </a:txBody>
                  <a:tcPr anchor="ctr"/>
                </a:tc>
                <a:tc gridSpan="2">
                  <a:txBody>
                    <a:bodyPr/>
                    <a:lstStyle/>
                    <a:p>
                      <a:r>
                        <a:rPr lang="en-US" sz="2200" b="1" dirty="0"/>
                        <a:t>15 Full Time</a:t>
                      </a:r>
                    </a:p>
                  </a:txBody>
                  <a:tcPr anchor="ctr"/>
                </a:tc>
                <a:tc hMerge="1">
                  <a:txBody>
                    <a:bodyPr/>
                    <a:lstStyle/>
                    <a:p>
                      <a:endParaRPr lang="en-US" sz="2200" b="1" dirty="0"/>
                    </a:p>
                  </a:txBody>
                  <a:tcPr anchor="ctr"/>
                </a:tc>
                <a:extLst>
                  <a:ext uri="{0D108BD9-81ED-4DB2-BD59-A6C34878D82A}">
                    <a16:rowId xmlns:a16="http://schemas.microsoft.com/office/drawing/2014/main" val="503865722"/>
                  </a:ext>
                </a:extLst>
              </a:tr>
              <a:tr h="443490">
                <a:tc gridSpan="5">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2200" b="1" dirty="0">
                        <a:solidFill>
                          <a:schemeClr val="bg1"/>
                        </a:solidFill>
                      </a:endParaRPr>
                    </a:p>
                  </a:txBody>
                  <a:tcPr anchor="ctr">
                    <a:solidFill>
                      <a:schemeClr val="accent1">
                        <a:lumMod val="75000"/>
                      </a:schemeClr>
                    </a:solidFill>
                  </a:tcPr>
                </a:tc>
                <a:extLst>
                  <a:ext uri="{0D108BD9-81ED-4DB2-BD59-A6C34878D82A}">
                    <a16:rowId xmlns:a16="http://schemas.microsoft.com/office/drawing/2014/main" val="2292771504"/>
                  </a:ext>
                </a:extLst>
              </a:tr>
              <a:tr h="446567">
                <a:tc>
                  <a:txBody>
                    <a:bodyPr/>
                    <a:lstStyle/>
                    <a:p>
                      <a:endParaRPr lang="en-US" sz="2200" b="1" dirty="0"/>
                    </a:p>
                  </a:txBody>
                  <a:tcPr anchor="ctr"/>
                </a:tc>
                <a:tc>
                  <a:txBody>
                    <a:bodyPr/>
                    <a:lstStyle/>
                    <a:p>
                      <a:pPr algn="ctr"/>
                      <a:r>
                        <a:rPr lang="en-US" sz="2200" b="1" dirty="0">
                          <a:solidFill>
                            <a:srgbClr val="104862"/>
                          </a:solidFill>
                        </a:rPr>
                        <a:t>Wastewater </a:t>
                      </a:r>
                      <a:br>
                        <a:rPr lang="en-US" sz="2200" b="1" dirty="0">
                          <a:solidFill>
                            <a:srgbClr val="104862"/>
                          </a:solidFill>
                        </a:rPr>
                      </a:br>
                      <a:r>
                        <a:rPr lang="en-US" sz="2200" b="1" dirty="0">
                          <a:solidFill>
                            <a:srgbClr val="104862"/>
                          </a:solidFill>
                        </a:rPr>
                        <a:t>FY 2025-2026</a:t>
                      </a:r>
                    </a:p>
                  </a:txBody>
                  <a:tcPr anchor="ctr"/>
                </a:tc>
                <a:tc gridSpan="2">
                  <a:txBody>
                    <a:bodyPr/>
                    <a:lstStyle/>
                    <a:p>
                      <a:pPr algn="ctr"/>
                      <a:r>
                        <a:rPr lang="en-US" sz="2200" b="1" dirty="0">
                          <a:solidFill>
                            <a:srgbClr val="104862"/>
                          </a:solidFill>
                        </a:rPr>
                        <a:t>Water </a:t>
                      </a:r>
                    </a:p>
                    <a:p>
                      <a:pPr algn="ctr"/>
                      <a:r>
                        <a:rPr lang="en-US" sz="2200" b="1" dirty="0">
                          <a:solidFill>
                            <a:srgbClr val="104862"/>
                          </a:solidFill>
                        </a:rPr>
                        <a:t>FY 2025-2026</a:t>
                      </a:r>
                    </a:p>
                  </a:txBody>
                  <a:tcPr anchor="ctr"/>
                </a:tc>
                <a:tc hMerge="1">
                  <a:txBody>
                    <a:bodyPr/>
                    <a:lstStyle/>
                    <a:p>
                      <a:pPr algn="ctr"/>
                      <a:r>
                        <a:rPr lang="en-US" sz="2200" b="1" dirty="0"/>
                        <a:t>Difference</a:t>
                      </a:r>
                    </a:p>
                  </a:txBody>
                  <a:tcPr anchor="ctr"/>
                </a:tc>
                <a:tc>
                  <a:txBody>
                    <a:bodyPr/>
                    <a:lstStyle/>
                    <a:p>
                      <a:pPr algn="ctr"/>
                      <a:r>
                        <a:rPr lang="en-US" sz="2200" b="1" dirty="0">
                          <a:solidFill>
                            <a:srgbClr val="104862"/>
                          </a:solidFill>
                        </a:rPr>
                        <a:t>TOTAL</a:t>
                      </a:r>
                    </a:p>
                  </a:txBody>
                  <a:tcPr anchor="ctr"/>
                </a:tc>
                <a:extLst>
                  <a:ext uri="{0D108BD9-81ED-4DB2-BD59-A6C34878D82A}">
                    <a16:rowId xmlns:a16="http://schemas.microsoft.com/office/drawing/2014/main" val="1972423737"/>
                  </a:ext>
                </a:extLst>
              </a:tr>
              <a:tr h="404037">
                <a:tc>
                  <a:txBody>
                    <a:bodyPr/>
                    <a:lstStyle/>
                    <a:p>
                      <a:pPr algn="r"/>
                      <a:r>
                        <a:rPr lang="en-US" sz="2200" b="1" dirty="0"/>
                        <a:t>Personnel</a:t>
                      </a:r>
                    </a:p>
                  </a:txBody>
                  <a:tcPr anchor="ctr"/>
                </a:tc>
                <a:tc>
                  <a:txBody>
                    <a:bodyPr/>
                    <a:lstStyle/>
                    <a:p>
                      <a:pPr algn="ctr"/>
                      <a:r>
                        <a:rPr lang="en-US" sz="2200" b="1" dirty="0"/>
                        <a:t>$509,085</a:t>
                      </a:r>
                    </a:p>
                  </a:txBody>
                  <a:tcPr anchor="ctr"/>
                </a:tc>
                <a:tc gridSpan="2">
                  <a:txBody>
                    <a:bodyPr/>
                    <a:lstStyle/>
                    <a:p>
                      <a:pPr algn="ctr"/>
                      <a:r>
                        <a:rPr lang="en-US" sz="2200" b="1" dirty="0"/>
                        <a:t>$764,821</a:t>
                      </a:r>
                    </a:p>
                  </a:txBody>
                  <a:tcPr anchor="ctr"/>
                </a:tc>
                <a:tc hMerge="1">
                  <a:txBody>
                    <a:bodyPr/>
                    <a:lstStyle/>
                    <a:p>
                      <a:pPr algn="ctr"/>
                      <a:endParaRPr lang="en-US" sz="2200" b="0" dirty="0"/>
                    </a:p>
                  </a:txBody>
                  <a:tcPr anchor="ctr"/>
                </a:tc>
                <a:tc>
                  <a:txBody>
                    <a:bodyPr/>
                    <a:lstStyle/>
                    <a:p>
                      <a:pPr algn="ctr"/>
                      <a:r>
                        <a:rPr lang="en-US" sz="2200" b="1" dirty="0"/>
                        <a:t>$1,273,906</a:t>
                      </a:r>
                    </a:p>
                  </a:txBody>
                  <a:tcPr anchor="ctr"/>
                </a:tc>
                <a:extLst>
                  <a:ext uri="{0D108BD9-81ED-4DB2-BD59-A6C34878D82A}">
                    <a16:rowId xmlns:a16="http://schemas.microsoft.com/office/drawing/2014/main" val="673936123"/>
                  </a:ext>
                </a:extLst>
              </a:tr>
              <a:tr h="445150">
                <a:tc>
                  <a:txBody>
                    <a:bodyPr/>
                    <a:lstStyle/>
                    <a:p>
                      <a:pPr algn="r"/>
                      <a:r>
                        <a:rPr lang="en-US" sz="2200" b="1" dirty="0"/>
                        <a:t>Operating</a:t>
                      </a:r>
                    </a:p>
                  </a:txBody>
                  <a:tcPr anchor="ctr"/>
                </a:tc>
                <a:tc>
                  <a:txBody>
                    <a:bodyPr/>
                    <a:lstStyle/>
                    <a:p>
                      <a:pPr algn="ctr"/>
                      <a:r>
                        <a:rPr lang="en-US" sz="2200" b="1" dirty="0"/>
                        <a:t>$240,718</a:t>
                      </a:r>
                    </a:p>
                  </a:txBody>
                  <a:tcPr anchor="ctr"/>
                </a:tc>
                <a:tc gridSpan="2">
                  <a:txBody>
                    <a:bodyPr/>
                    <a:lstStyle/>
                    <a:p>
                      <a:pPr algn="ctr"/>
                      <a:r>
                        <a:rPr lang="en-US" sz="2200" b="1" dirty="0"/>
                        <a:t>$367,660</a:t>
                      </a:r>
                    </a:p>
                  </a:txBody>
                  <a:tcPr anchor="ctr"/>
                </a:tc>
                <a:tc hMerge="1">
                  <a:txBody>
                    <a:bodyPr/>
                    <a:lstStyle/>
                    <a:p>
                      <a:pPr algn="ctr"/>
                      <a:endParaRPr lang="en-US" sz="2200" b="0" dirty="0"/>
                    </a:p>
                  </a:txBody>
                  <a:tcPr anchor="ctr"/>
                </a:tc>
                <a:tc>
                  <a:txBody>
                    <a:bodyPr/>
                    <a:lstStyle/>
                    <a:p>
                      <a:pPr algn="ctr"/>
                      <a:r>
                        <a:rPr lang="en-US" sz="2200" b="1" dirty="0"/>
                        <a:t>$608,378</a:t>
                      </a:r>
                    </a:p>
                  </a:txBody>
                  <a:tcPr anchor="ctr"/>
                </a:tc>
                <a:extLst>
                  <a:ext uri="{0D108BD9-81ED-4DB2-BD59-A6C34878D82A}">
                    <a16:rowId xmlns:a16="http://schemas.microsoft.com/office/drawing/2014/main" val="2756149601"/>
                  </a:ext>
                </a:extLst>
              </a:tr>
              <a:tr h="446567">
                <a:tc>
                  <a:txBody>
                    <a:bodyPr/>
                    <a:lstStyle/>
                    <a:p>
                      <a:pPr algn="r"/>
                      <a:r>
                        <a:rPr lang="en-US" sz="2200" b="1" dirty="0"/>
                        <a:t>Capital</a:t>
                      </a:r>
                    </a:p>
                  </a:txBody>
                  <a:tcPr anchor="ctr"/>
                </a:tc>
                <a:tc>
                  <a:txBody>
                    <a:bodyPr/>
                    <a:lstStyle/>
                    <a:p>
                      <a:pPr algn="ctr"/>
                      <a:r>
                        <a:rPr lang="en-US" sz="2200" b="1" dirty="0"/>
                        <a:t>$1,764,500</a:t>
                      </a:r>
                    </a:p>
                  </a:txBody>
                  <a:tcPr anchor="ctr"/>
                </a:tc>
                <a:tc gridSpan="2">
                  <a:txBody>
                    <a:bodyPr/>
                    <a:lstStyle/>
                    <a:p>
                      <a:pPr algn="ctr"/>
                      <a:r>
                        <a:rPr lang="en-US" sz="2200" b="1" dirty="0"/>
                        <a:t>$817,050</a:t>
                      </a:r>
                    </a:p>
                  </a:txBody>
                  <a:tcPr anchor="ctr"/>
                </a:tc>
                <a:tc hMerge="1">
                  <a:txBody>
                    <a:bodyPr/>
                    <a:lstStyle/>
                    <a:p>
                      <a:pPr algn="ctr"/>
                      <a:endParaRPr lang="en-US" sz="2200" b="0" dirty="0"/>
                    </a:p>
                  </a:txBody>
                  <a:tcPr anchor="ctr"/>
                </a:tc>
                <a:tc>
                  <a:txBody>
                    <a:bodyPr/>
                    <a:lstStyle/>
                    <a:p>
                      <a:pPr algn="ctr"/>
                      <a:r>
                        <a:rPr lang="en-US" sz="2200" b="1" dirty="0"/>
                        <a:t>$2,581,550</a:t>
                      </a:r>
                    </a:p>
                  </a:txBody>
                  <a:tcPr anchor="ctr"/>
                </a:tc>
                <a:extLst>
                  <a:ext uri="{0D108BD9-81ED-4DB2-BD59-A6C34878D82A}">
                    <a16:rowId xmlns:a16="http://schemas.microsoft.com/office/drawing/2014/main" val="317650478"/>
                  </a:ext>
                </a:extLst>
              </a:tr>
              <a:tr h="526741">
                <a:tc>
                  <a:txBody>
                    <a:bodyPr/>
                    <a:lstStyle/>
                    <a:p>
                      <a:pPr algn="r"/>
                      <a:r>
                        <a:rPr lang="en-US" sz="2200" b="1" dirty="0"/>
                        <a:t>Interfund Transfers</a:t>
                      </a:r>
                    </a:p>
                  </a:txBody>
                  <a:tcPr anchor="ctr"/>
                </a:tc>
                <a:tc>
                  <a:txBody>
                    <a:bodyPr/>
                    <a:lstStyle/>
                    <a:p>
                      <a:pPr algn="ctr"/>
                      <a:r>
                        <a:rPr lang="en-US" sz="2200" b="1" dirty="0"/>
                        <a:t>$45,020</a:t>
                      </a:r>
                    </a:p>
                  </a:txBody>
                  <a:tcPr anchor="ctr"/>
                </a:tc>
                <a:tc gridSpan="2">
                  <a:txBody>
                    <a:bodyPr/>
                    <a:lstStyle/>
                    <a:p>
                      <a:pPr algn="ctr"/>
                      <a:r>
                        <a:rPr lang="en-US" sz="2200" b="1" dirty="0"/>
                        <a:t>$57,903</a:t>
                      </a:r>
                    </a:p>
                  </a:txBody>
                  <a:tcPr anchor="ctr"/>
                </a:tc>
                <a:tc hMerge="1">
                  <a:txBody>
                    <a:bodyPr/>
                    <a:lstStyle/>
                    <a:p>
                      <a:pPr algn="ctr"/>
                      <a:endParaRPr lang="en-US" sz="2200" b="0" dirty="0"/>
                    </a:p>
                  </a:txBody>
                  <a:tcPr anchor="ctr"/>
                </a:tc>
                <a:tc>
                  <a:txBody>
                    <a:bodyPr/>
                    <a:lstStyle/>
                    <a:p>
                      <a:pPr algn="ctr"/>
                      <a:r>
                        <a:rPr lang="en-US" sz="2200" b="1" dirty="0"/>
                        <a:t>$102,923</a:t>
                      </a:r>
                    </a:p>
                  </a:txBody>
                  <a:tcPr anchor="ctr"/>
                </a:tc>
                <a:extLst>
                  <a:ext uri="{0D108BD9-81ED-4DB2-BD59-A6C34878D82A}">
                    <a16:rowId xmlns:a16="http://schemas.microsoft.com/office/drawing/2014/main" val="1105327855"/>
                  </a:ext>
                </a:extLst>
              </a:tr>
              <a:tr h="526741">
                <a:tc>
                  <a:txBody>
                    <a:bodyPr/>
                    <a:lstStyle/>
                    <a:p>
                      <a:pPr algn="r"/>
                      <a:r>
                        <a:rPr lang="en-US" sz="2200" b="1" dirty="0"/>
                        <a:t>TOTAL</a:t>
                      </a:r>
                    </a:p>
                  </a:txBody>
                  <a:tcPr anchor="ctr"/>
                </a:tc>
                <a:tc>
                  <a:txBody>
                    <a:bodyPr/>
                    <a:lstStyle/>
                    <a:p>
                      <a:pPr algn="ctr"/>
                      <a:r>
                        <a:rPr lang="en-US" sz="2200" b="1" dirty="0"/>
                        <a:t>$2,599,323</a:t>
                      </a:r>
                    </a:p>
                  </a:txBody>
                  <a:tcPr anchor="ctr"/>
                </a:tc>
                <a:tc gridSpan="2">
                  <a:txBody>
                    <a:bodyPr/>
                    <a:lstStyle/>
                    <a:p>
                      <a:pPr algn="ctr"/>
                      <a:r>
                        <a:rPr lang="en-US" sz="2200" b="1" dirty="0"/>
                        <a:t>$2,007,434</a:t>
                      </a:r>
                    </a:p>
                  </a:txBody>
                  <a:tcPr anchor="ctr"/>
                </a:tc>
                <a:tc hMerge="1">
                  <a:txBody>
                    <a:bodyPr/>
                    <a:lstStyle/>
                    <a:p>
                      <a:pPr algn="ctr"/>
                      <a:endParaRPr lang="en-US" sz="2200" b="1" dirty="0"/>
                    </a:p>
                  </a:txBody>
                  <a:tcPr anchor="ctr"/>
                </a:tc>
                <a:tc>
                  <a:txBody>
                    <a:bodyPr/>
                    <a:lstStyle/>
                    <a:p>
                      <a:pPr algn="ctr"/>
                      <a:r>
                        <a:rPr lang="en-US" sz="2200" b="1" dirty="0"/>
                        <a:t>$4,566,757</a:t>
                      </a:r>
                    </a:p>
                  </a:txBody>
                  <a:tcPr anchor="ctr"/>
                </a:tc>
                <a:extLst>
                  <a:ext uri="{0D108BD9-81ED-4DB2-BD59-A6C34878D82A}">
                    <a16:rowId xmlns:a16="http://schemas.microsoft.com/office/drawing/2014/main" val="714096359"/>
                  </a:ext>
                </a:extLst>
              </a:tr>
              <a:tr h="526741">
                <a:tc gridSpan="5">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sz="2200" b="1" dirty="0"/>
                    </a:p>
                  </a:txBody>
                  <a:tcPr anchor="ctr"/>
                </a:tc>
                <a:extLst>
                  <a:ext uri="{0D108BD9-81ED-4DB2-BD59-A6C34878D82A}">
                    <a16:rowId xmlns:a16="http://schemas.microsoft.com/office/drawing/2014/main" val="2124250917"/>
                  </a:ext>
                </a:extLst>
              </a:tr>
              <a:tr h="526741">
                <a:tc gridSpan="5">
                  <a:txBody>
                    <a:bodyPr/>
                    <a:lstStyle/>
                    <a:p>
                      <a:r>
                        <a:rPr lang="en-US" sz="2200" dirty="0"/>
                        <a:t>Public Works Division Underground Utilities (TCS) budgeted within the Water and Wastewater Funds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sz="2200"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374808805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8B414-FE90-5264-C817-D48681B3985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D3CD73E-2EFD-9B50-D8B3-E594F063E157}"/>
              </a:ext>
            </a:extLst>
          </p:cNvPr>
          <p:cNvSpPr/>
          <p:nvPr/>
        </p:nvSpPr>
        <p:spPr>
          <a:xfrm>
            <a:off x="265165" y="1580043"/>
            <a:ext cx="5403594"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0E7385-31DA-2527-8CE4-486DD199E075}"/>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Underground Utilities (TCS) Building</a:t>
            </a:r>
          </a:p>
        </p:txBody>
      </p:sp>
      <p:pic>
        <p:nvPicPr>
          <p:cNvPr id="6" name="Picture 5" descr="Diagram, engineering drawing&#10;&#10;AI-generated content may be incorrect.">
            <a:extLst>
              <a:ext uri="{FF2B5EF4-FFF2-40B4-BE49-F238E27FC236}">
                <a16:creationId xmlns:a16="http://schemas.microsoft.com/office/drawing/2014/main" id="{F8D14725-A76A-BCCC-DB1A-180A265D0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089" y="1450598"/>
            <a:ext cx="5387329" cy="3440585"/>
          </a:xfrm>
          <a:prstGeom prst="rect">
            <a:avLst/>
          </a:prstGeom>
        </p:spPr>
      </p:pic>
      <p:pic>
        <p:nvPicPr>
          <p:cNvPr id="8" name="Picture 7" descr="Diagram&#10;&#10;AI-generated content may be incorrect.">
            <a:extLst>
              <a:ext uri="{FF2B5EF4-FFF2-40B4-BE49-F238E27FC236}">
                <a16:creationId xmlns:a16="http://schemas.microsoft.com/office/drawing/2014/main" id="{E7324D23-1627-DFFB-9F6A-F7652DB9B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521" y="4246254"/>
            <a:ext cx="3606378" cy="2123209"/>
          </a:xfrm>
          <a:prstGeom prst="rect">
            <a:avLst/>
          </a:prstGeom>
        </p:spPr>
      </p:pic>
      <p:sp>
        <p:nvSpPr>
          <p:cNvPr id="3" name="Content Placeholder 2">
            <a:extLst>
              <a:ext uri="{FF2B5EF4-FFF2-40B4-BE49-F238E27FC236}">
                <a16:creationId xmlns:a16="http://schemas.microsoft.com/office/drawing/2014/main" id="{B2B8DC6C-F337-A483-3187-A9E0D57A753B}"/>
              </a:ext>
            </a:extLst>
          </p:cNvPr>
          <p:cNvSpPr>
            <a:spLocks noGrp="1"/>
          </p:cNvSpPr>
          <p:nvPr>
            <p:ph idx="1"/>
          </p:nvPr>
        </p:nvSpPr>
        <p:spPr>
          <a:xfrm>
            <a:off x="838200" y="1483934"/>
            <a:ext cx="5594498" cy="5033409"/>
          </a:xfrm>
        </p:spPr>
        <p:txBody>
          <a:bodyPr>
            <a:noAutofit/>
          </a:bodyPr>
          <a:lstStyle/>
          <a:p>
            <a:pPr marL="0" indent="0">
              <a:lnSpc>
                <a:spcPct val="100000"/>
              </a:lnSpc>
              <a:spcBef>
                <a:spcPts val="0"/>
              </a:spcBef>
              <a:spcAft>
                <a:spcPts val="1000"/>
              </a:spcAft>
              <a:buNone/>
            </a:pPr>
            <a:r>
              <a:rPr lang="en-US" sz="2400" b="1" dirty="0">
                <a:solidFill>
                  <a:srgbClr val="275791"/>
                </a:solidFill>
              </a:rPr>
              <a:t>July 2025 Status</a:t>
            </a:r>
          </a:p>
          <a:p>
            <a:pPr lvl="0"/>
            <a:r>
              <a:rPr lang="en-US" sz="2400" dirty="0"/>
              <a:t>Steel Building is currently on backorder - ETA is roughly 4 months out</a:t>
            </a:r>
          </a:p>
          <a:p>
            <a:pPr lvl="0"/>
            <a:r>
              <a:rPr lang="en-US" sz="2400" dirty="0"/>
              <a:t>Construction of the building once delivered takes approximately 3 weeks</a:t>
            </a:r>
          </a:p>
          <a:p>
            <a:pPr lvl="0"/>
            <a:r>
              <a:rPr lang="en-US" sz="2400" dirty="0"/>
              <a:t>Interior Build takes approximately 2-3 weeks</a:t>
            </a:r>
          </a:p>
          <a:p>
            <a:pPr lvl="0"/>
            <a:r>
              <a:rPr lang="en-US" sz="2400" dirty="0"/>
              <a:t>The current Estimated time of completion is late December/ Early January</a:t>
            </a:r>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spTree>
    <p:extLst>
      <p:ext uri="{BB962C8B-B14F-4D97-AF65-F5344CB8AC3E}">
        <p14:creationId xmlns:p14="http://schemas.microsoft.com/office/powerpoint/2010/main" val="81575791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A759A-6DF5-2076-B81B-5782E488755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630AB83-C656-CA8D-C3DB-54DEFCE79F74}"/>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1A9F12-D1E7-A191-6252-1E36C34A77D8}"/>
              </a:ext>
            </a:extLst>
          </p:cNvPr>
          <p:cNvSpPr>
            <a:spLocks noGrp="1"/>
          </p:cNvSpPr>
          <p:nvPr>
            <p:ph type="title"/>
          </p:nvPr>
        </p:nvSpPr>
        <p:spPr>
          <a:xfrm>
            <a:off x="838200" y="365126"/>
            <a:ext cx="9943214" cy="999996"/>
          </a:xfrm>
        </p:spPr>
        <p:txBody>
          <a:bodyPr>
            <a:normAutofit fontScale="90000"/>
          </a:bodyPr>
          <a:lstStyle/>
          <a:p>
            <a:r>
              <a:rPr lang="en-US" sz="4000" b="1" dirty="0">
                <a:solidFill>
                  <a:srgbClr val="104862"/>
                </a:solidFill>
              </a:rPr>
              <a:t>Major Initiatives – Underground Utilities (TCS)</a:t>
            </a:r>
          </a:p>
        </p:txBody>
      </p:sp>
      <p:sp>
        <p:nvSpPr>
          <p:cNvPr id="3" name="Content Placeholder 2">
            <a:extLst>
              <a:ext uri="{FF2B5EF4-FFF2-40B4-BE49-F238E27FC236}">
                <a16:creationId xmlns:a16="http://schemas.microsoft.com/office/drawing/2014/main" id="{85D589C7-B4FE-6558-FC08-479B693239C1}"/>
              </a:ext>
            </a:extLst>
          </p:cNvPr>
          <p:cNvSpPr>
            <a:spLocks noGrp="1"/>
          </p:cNvSpPr>
          <p:nvPr>
            <p:ph idx="1"/>
          </p:nvPr>
        </p:nvSpPr>
        <p:spPr>
          <a:xfrm>
            <a:off x="838200" y="1483934"/>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FY24-25</a:t>
            </a:r>
          </a:p>
          <a:p>
            <a:pPr>
              <a:lnSpc>
                <a:spcPct val="100000"/>
              </a:lnSpc>
              <a:spcBef>
                <a:spcPts val="0"/>
              </a:spcBef>
              <a:spcAft>
                <a:spcPts val="1000"/>
              </a:spcAft>
            </a:pPr>
            <a:r>
              <a:rPr lang="en-US" sz="2400" b="1" dirty="0">
                <a:solidFill>
                  <a:srgbClr val="104862"/>
                </a:solidFill>
              </a:rPr>
              <a:t>CIP (Carry Forward): </a:t>
            </a:r>
            <a:r>
              <a:rPr lang="en-US" sz="2400" dirty="0"/>
              <a:t>TCS Underground Utility Building | Anticipated Completion by Winter 2025-2026</a:t>
            </a:r>
          </a:p>
          <a:p>
            <a:pPr>
              <a:lnSpc>
                <a:spcPct val="100000"/>
              </a:lnSpc>
              <a:spcBef>
                <a:spcPts val="0"/>
              </a:spcBef>
              <a:spcAft>
                <a:spcPts val="1000"/>
              </a:spcAft>
            </a:pPr>
            <a:r>
              <a:rPr lang="en-US" sz="2400" b="1" dirty="0">
                <a:solidFill>
                  <a:srgbClr val="104862"/>
                </a:solidFill>
              </a:rPr>
              <a:t>CIP:</a:t>
            </a:r>
            <a:r>
              <a:rPr lang="en-US" sz="2400" dirty="0"/>
              <a:t> Red Zone Sanitary Sewer Inspections Program | Anticipated Completion by September 2025</a:t>
            </a:r>
          </a:p>
          <a:p>
            <a:pPr marL="0" indent="0">
              <a:lnSpc>
                <a:spcPct val="100000"/>
              </a:lnSpc>
              <a:spcBef>
                <a:spcPts val="0"/>
              </a:spcBef>
              <a:spcAft>
                <a:spcPts val="1000"/>
              </a:spcAft>
              <a:buNone/>
            </a:pPr>
            <a:r>
              <a:rPr lang="en-US" sz="2400" b="1" dirty="0">
                <a:solidFill>
                  <a:srgbClr val="275791"/>
                </a:solidFill>
              </a:rPr>
              <a:t>FY25-26</a:t>
            </a:r>
          </a:p>
          <a:p>
            <a:pPr>
              <a:lnSpc>
                <a:spcPct val="100000"/>
              </a:lnSpc>
              <a:spcBef>
                <a:spcPts val="0"/>
              </a:spcBef>
              <a:spcAft>
                <a:spcPts val="1000"/>
              </a:spcAft>
            </a:pPr>
            <a:r>
              <a:rPr lang="en-US" sz="2400" b="1" dirty="0">
                <a:solidFill>
                  <a:srgbClr val="104862"/>
                </a:solidFill>
              </a:rPr>
              <a:t>CIP: </a:t>
            </a:r>
            <a:r>
              <a:rPr lang="en-US" sz="2400" dirty="0"/>
              <a:t>Sewer Force Main Repair on Old Bartow Eagle Lake Road</a:t>
            </a:r>
          </a:p>
          <a:p>
            <a:pPr>
              <a:lnSpc>
                <a:spcPct val="100000"/>
              </a:lnSpc>
              <a:spcBef>
                <a:spcPts val="0"/>
              </a:spcBef>
              <a:spcAft>
                <a:spcPts val="1000"/>
              </a:spcAft>
            </a:pPr>
            <a:r>
              <a:rPr lang="en-US" sz="2400" b="1" dirty="0">
                <a:solidFill>
                  <a:srgbClr val="104862"/>
                </a:solidFill>
              </a:rPr>
              <a:t>CIP R&amp;R Program: </a:t>
            </a:r>
            <a:r>
              <a:rPr lang="en-US" sz="2400" dirty="0"/>
              <a:t>Sewer Lateral R&amp;R Program</a:t>
            </a:r>
          </a:p>
          <a:p>
            <a:pPr>
              <a:lnSpc>
                <a:spcPct val="100000"/>
              </a:lnSpc>
              <a:spcBef>
                <a:spcPts val="0"/>
              </a:spcBef>
              <a:spcAft>
                <a:spcPts val="1000"/>
              </a:spcAft>
            </a:pPr>
            <a:r>
              <a:rPr lang="en-US" sz="2400" b="1" dirty="0">
                <a:solidFill>
                  <a:srgbClr val="104862"/>
                </a:solidFill>
              </a:rPr>
              <a:t>CIP R&amp;R Program: </a:t>
            </a:r>
            <a:r>
              <a:rPr lang="en-US" sz="2400" dirty="0"/>
              <a:t>Sewer Lining R&amp;R Program</a:t>
            </a:r>
          </a:p>
          <a:p>
            <a:pPr>
              <a:lnSpc>
                <a:spcPct val="100000"/>
              </a:lnSpc>
              <a:spcBef>
                <a:spcPts val="0"/>
              </a:spcBef>
              <a:spcAft>
                <a:spcPts val="1000"/>
              </a:spcAft>
            </a:pPr>
            <a:r>
              <a:rPr lang="en-US" sz="2400" b="1" dirty="0">
                <a:solidFill>
                  <a:srgbClr val="104862"/>
                </a:solidFill>
              </a:rPr>
              <a:t>CIP: </a:t>
            </a:r>
            <a:r>
              <a:rPr lang="en-US" sz="2400" dirty="0"/>
              <a:t>Water Main Relocation at Highway 60 and 17</a:t>
            </a:r>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spTree>
    <p:extLst>
      <p:ext uri="{BB962C8B-B14F-4D97-AF65-F5344CB8AC3E}">
        <p14:creationId xmlns:p14="http://schemas.microsoft.com/office/powerpoint/2010/main" val="163234309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B4BE9-933A-C3C8-91D9-CD48DCB4084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4E63A08-503A-1EAC-8A0F-9DCCB88FC740}"/>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D62504-0C10-CFD2-1912-3C47D0B67986}"/>
              </a:ext>
            </a:extLst>
          </p:cNvPr>
          <p:cNvSpPr>
            <a:spLocks noGrp="1"/>
          </p:cNvSpPr>
          <p:nvPr>
            <p:ph type="title"/>
          </p:nvPr>
        </p:nvSpPr>
        <p:spPr>
          <a:xfrm>
            <a:off x="838200" y="365126"/>
            <a:ext cx="9943214" cy="999996"/>
          </a:xfrm>
        </p:spPr>
        <p:txBody>
          <a:bodyPr>
            <a:normAutofit fontScale="90000"/>
          </a:bodyPr>
          <a:lstStyle/>
          <a:p>
            <a:r>
              <a:rPr lang="en-US" sz="4000" b="1" dirty="0">
                <a:solidFill>
                  <a:srgbClr val="104862"/>
                </a:solidFill>
              </a:rPr>
              <a:t>Major Initiatives – Underground Utilities (TCS)</a:t>
            </a:r>
          </a:p>
        </p:txBody>
      </p:sp>
      <p:sp>
        <p:nvSpPr>
          <p:cNvPr id="3" name="Content Placeholder 2">
            <a:extLst>
              <a:ext uri="{FF2B5EF4-FFF2-40B4-BE49-F238E27FC236}">
                <a16:creationId xmlns:a16="http://schemas.microsoft.com/office/drawing/2014/main" id="{A325DB73-FE62-447F-3322-49D144A5A455}"/>
              </a:ext>
            </a:extLst>
          </p:cNvPr>
          <p:cNvSpPr>
            <a:spLocks noGrp="1"/>
          </p:cNvSpPr>
          <p:nvPr>
            <p:ph idx="1"/>
          </p:nvPr>
        </p:nvSpPr>
        <p:spPr>
          <a:xfrm>
            <a:off x="838200" y="1483934"/>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FY25-26</a:t>
            </a:r>
          </a:p>
          <a:p>
            <a:pPr>
              <a:lnSpc>
                <a:spcPct val="100000"/>
              </a:lnSpc>
              <a:spcBef>
                <a:spcPts val="0"/>
              </a:spcBef>
              <a:spcAft>
                <a:spcPts val="1000"/>
              </a:spcAft>
            </a:pPr>
            <a:r>
              <a:rPr lang="en-US" sz="2400" b="1" dirty="0">
                <a:solidFill>
                  <a:srgbClr val="104862"/>
                </a:solidFill>
              </a:rPr>
              <a:t>CIP: </a:t>
            </a:r>
            <a:r>
              <a:rPr lang="en-US" sz="2400" dirty="0"/>
              <a:t>Wastewater System Line Relocation at Highway 60 and 17</a:t>
            </a:r>
          </a:p>
          <a:p>
            <a:pPr>
              <a:lnSpc>
                <a:spcPct val="100000"/>
              </a:lnSpc>
              <a:spcBef>
                <a:spcPts val="0"/>
              </a:spcBef>
              <a:spcAft>
                <a:spcPts val="1000"/>
              </a:spcAft>
            </a:pPr>
            <a:r>
              <a:rPr lang="en-US" sz="2400" b="1" dirty="0">
                <a:solidFill>
                  <a:srgbClr val="104862"/>
                </a:solidFill>
              </a:rPr>
              <a:t>CIP R&amp;R Program: </a:t>
            </a:r>
            <a:r>
              <a:rPr lang="en-US" sz="2400" dirty="0"/>
              <a:t>Valve Replacement R&amp;R Program</a:t>
            </a:r>
          </a:p>
          <a:p>
            <a:pPr>
              <a:lnSpc>
                <a:spcPct val="100000"/>
              </a:lnSpc>
              <a:spcBef>
                <a:spcPts val="0"/>
              </a:spcBef>
              <a:spcAft>
                <a:spcPts val="1000"/>
              </a:spcAft>
            </a:pPr>
            <a:r>
              <a:rPr lang="en-US" sz="2400" b="1" dirty="0">
                <a:solidFill>
                  <a:srgbClr val="104862"/>
                </a:solidFill>
              </a:rPr>
              <a:t>CIP R&amp;R Program: </a:t>
            </a:r>
            <a:r>
              <a:rPr lang="en-US" sz="2400" dirty="0"/>
              <a:t>Water Transmission System Improvements R&amp;R Program</a:t>
            </a:r>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spTree>
    <p:extLst>
      <p:ext uri="{BB962C8B-B14F-4D97-AF65-F5344CB8AC3E}">
        <p14:creationId xmlns:p14="http://schemas.microsoft.com/office/powerpoint/2010/main" val="51955707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A2186-CD07-BF0B-05DA-A80CB67A0DB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0209584-9E67-0FF8-59B2-D9BB847B50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43980"/>
            <a:ext cx="10905065" cy="3770037"/>
          </a:xfrm>
          <a:prstGeom prst="rect">
            <a:avLst/>
          </a:prstGeom>
        </p:spPr>
      </p:pic>
    </p:spTree>
    <p:extLst>
      <p:ext uri="{BB962C8B-B14F-4D97-AF65-F5344CB8AC3E}">
        <p14:creationId xmlns:p14="http://schemas.microsoft.com/office/powerpoint/2010/main" val="689503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4978E-FF8B-7AF6-315D-AD0C4B9C080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123BFA0-EC9A-F044-02B4-3DD92AEC54AE}"/>
              </a:ext>
            </a:extLst>
          </p:cNvPr>
          <p:cNvSpPr/>
          <p:nvPr/>
        </p:nvSpPr>
        <p:spPr>
          <a:xfrm>
            <a:off x="302003" y="5481670"/>
            <a:ext cx="11612905" cy="11268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EAF27-582F-5565-3BC9-C033D6068AA8}"/>
              </a:ext>
            </a:extLst>
          </p:cNvPr>
          <p:cNvSpPr>
            <a:spLocks noGrp="1"/>
          </p:cNvSpPr>
          <p:nvPr>
            <p:ph type="title"/>
          </p:nvPr>
        </p:nvSpPr>
        <p:spPr/>
        <p:txBody>
          <a:bodyPr>
            <a:normAutofit/>
          </a:bodyPr>
          <a:lstStyle/>
          <a:p>
            <a:r>
              <a:rPr lang="en-US" b="1" dirty="0">
                <a:solidFill>
                  <a:srgbClr val="104862"/>
                </a:solidFill>
              </a:rPr>
              <a:t>Major Funds Budget Projections</a:t>
            </a:r>
          </a:p>
        </p:txBody>
      </p:sp>
      <p:graphicFrame>
        <p:nvGraphicFramePr>
          <p:cNvPr id="4" name="Table 4">
            <a:extLst>
              <a:ext uri="{FF2B5EF4-FFF2-40B4-BE49-F238E27FC236}">
                <a16:creationId xmlns:a16="http://schemas.microsoft.com/office/drawing/2014/main" id="{BDCF0299-8DCD-C965-E6DA-3E21C7559B7B}"/>
              </a:ext>
            </a:extLst>
          </p:cNvPr>
          <p:cNvGraphicFramePr>
            <a:graphicFrameLocks noGrp="1"/>
          </p:cNvGraphicFramePr>
          <p:nvPr>
            <p:ph idx="1"/>
            <p:extLst>
              <p:ext uri="{D42A27DB-BD31-4B8C-83A1-F6EECF244321}">
                <p14:modId xmlns:p14="http://schemas.microsoft.com/office/powerpoint/2010/main" val="83227157"/>
              </p:ext>
            </p:extLst>
          </p:nvPr>
        </p:nvGraphicFramePr>
        <p:xfrm>
          <a:off x="838200" y="1671955"/>
          <a:ext cx="10515600" cy="4820920"/>
        </p:xfrm>
        <a:graphic>
          <a:graphicData uri="http://schemas.openxmlformats.org/drawingml/2006/table">
            <a:tbl>
              <a:tblPr firstRow="1" bandRow="1">
                <a:tableStyleId>{74C1A8A3-306A-4EB7-A6B1-4F7E0EB9C5D6}</a:tableStyleId>
              </a:tblPr>
              <a:tblGrid>
                <a:gridCol w="2628900">
                  <a:extLst>
                    <a:ext uri="{9D8B030D-6E8A-4147-A177-3AD203B41FA5}">
                      <a16:colId xmlns:a16="http://schemas.microsoft.com/office/drawing/2014/main" val="2899362283"/>
                    </a:ext>
                  </a:extLst>
                </a:gridCol>
                <a:gridCol w="2628900">
                  <a:extLst>
                    <a:ext uri="{9D8B030D-6E8A-4147-A177-3AD203B41FA5}">
                      <a16:colId xmlns:a16="http://schemas.microsoft.com/office/drawing/2014/main" val="640021399"/>
                    </a:ext>
                  </a:extLst>
                </a:gridCol>
                <a:gridCol w="2628900">
                  <a:extLst>
                    <a:ext uri="{9D8B030D-6E8A-4147-A177-3AD203B41FA5}">
                      <a16:colId xmlns:a16="http://schemas.microsoft.com/office/drawing/2014/main" val="94428457"/>
                    </a:ext>
                  </a:extLst>
                </a:gridCol>
                <a:gridCol w="2628900">
                  <a:extLst>
                    <a:ext uri="{9D8B030D-6E8A-4147-A177-3AD203B41FA5}">
                      <a16:colId xmlns:a16="http://schemas.microsoft.com/office/drawing/2014/main" val="1139418207"/>
                    </a:ext>
                  </a:extLst>
                </a:gridCol>
              </a:tblGrid>
              <a:tr h="370840">
                <a:tc>
                  <a:txBody>
                    <a:bodyPr/>
                    <a:lstStyle/>
                    <a:p>
                      <a:pPr algn="ctr"/>
                      <a:r>
                        <a:rPr lang="en-US" dirty="0"/>
                        <a:t>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FY 2024-2025 Adopted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FY 2025-2026 Proposed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algn="ctr"/>
                      <a:r>
                        <a:rPr lang="en-US" dirty="0"/>
                        <a:t>Difference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extLst>
                  <a:ext uri="{0D108BD9-81ED-4DB2-BD59-A6C34878D82A}">
                    <a16:rowId xmlns:a16="http://schemas.microsoft.com/office/drawing/2014/main" val="3101460434"/>
                  </a:ext>
                </a:extLst>
              </a:tr>
              <a:tr h="370840">
                <a:tc gridSpan="4">
                  <a:txBody>
                    <a:bodyPr/>
                    <a:lstStyle/>
                    <a:p>
                      <a:r>
                        <a:rPr lang="en-US" b="1" dirty="0"/>
                        <a:t>Stormwater Utility Enterprise 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extLst>
                  <a:ext uri="{0D108BD9-81ED-4DB2-BD59-A6C34878D82A}">
                    <a16:rowId xmlns:a16="http://schemas.microsoft.com/office/drawing/2014/main" val="1565656977"/>
                  </a:ext>
                </a:extLst>
              </a:tr>
              <a:tr h="370840">
                <a:tc>
                  <a:txBody>
                    <a:bodyPr/>
                    <a:lstStyle/>
                    <a:p>
                      <a:r>
                        <a:rPr lang="en-US" dirty="0"/>
                        <a:t>Revenues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$3,411,891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$3,502,267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$90,678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5896384"/>
                  </a:ext>
                </a:extLst>
              </a:tr>
              <a:tr h="370840">
                <a:tc>
                  <a:txBody>
                    <a:bodyPr/>
                    <a:lstStyle/>
                    <a:p>
                      <a:r>
                        <a:rPr lang="en-US" dirty="0"/>
                        <a:t>Expenditures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$4,037,794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$2,286,210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t>($1,751,584)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569567"/>
                  </a:ext>
                </a:extLst>
              </a:tr>
              <a:tr h="370840">
                <a:tc gridSpan="4">
                  <a:txBody>
                    <a:bodyPr/>
                    <a:lstStyle/>
                    <a:p>
                      <a:pPr algn="l"/>
                      <a:r>
                        <a:rPr lang="en-US" b="1" dirty="0"/>
                        <a:t>Water Enterprise 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7234485"/>
                  </a:ext>
                </a:extLst>
              </a:tr>
              <a:tr h="370840">
                <a:tc>
                  <a:txBody>
                    <a:bodyPr/>
                    <a:lstStyle/>
                    <a:p>
                      <a:r>
                        <a:rPr lang="en-US" dirty="0"/>
                        <a:t>Revenues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$14,129,857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$14,851,569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$721,712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3271349"/>
                  </a:ext>
                </a:extLst>
              </a:tr>
              <a:tr h="370840">
                <a:tc>
                  <a:txBody>
                    <a:bodyPr/>
                    <a:lstStyle/>
                    <a:p>
                      <a:r>
                        <a:rPr lang="en-US" dirty="0"/>
                        <a:t>Expenditures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$17,406,232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$10,308,609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($7,097,623)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2384428"/>
                  </a:ext>
                </a:extLst>
              </a:tr>
              <a:tr h="370840">
                <a:tc gridSpan="4">
                  <a:txBody>
                    <a:bodyPr/>
                    <a:lstStyle/>
                    <a:p>
                      <a:pPr algn="l"/>
                      <a:r>
                        <a:rPr lang="en-US" b="1" dirty="0"/>
                        <a:t>Wastewater Enterprise 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6467012"/>
                  </a:ext>
                </a:extLst>
              </a:tr>
              <a:tr h="370840">
                <a:tc>
                  <a:txBody>
                    <a:bodyPr/>
                    <a:lstStyle/>
                    <a:p>
                      <a:r>
                        <a:rPr lang="en-US" dirty="0"/>
                        <a:t>Revenues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$14,021,169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$14,220,303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$199,134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6906194"/>
                  </a:ext>
                </a:extLst>
              </a:tr>
              <a:tr h="370840">
                <a:tc>
                  <a:txBody>
                    <a:bodyPr/>
                    <a:lstStyle/>
                    <a:p>
                      <a:r>
                        <a:rPr lang="en-US" dirty="0"/>
                        <a:t>Expenditures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$18,308,983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$10,291,622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($8,867,361)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5721304"/>
                  </a:ext>
                </a:extLst>
              </a:tr>
              <a:tr h="370840">
                <a:tc gridSpan="4">
                  <a:txBody>
                    <a:bodyPr/>
                    <a:lstStyle/>
                    <a:p>
                      <a:pPr algn="l"/>
                      <a:r>
                        <a:rPr lang="en-US" b="1" dirty="0"/>
                        <a:t>Employee Benefits Internal Service 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0467415"/>
                  </a:ext>
                </a:extLst>
              </a:tr>
              <a:tr h="370840">
                <a:tc>
                  <a:txBody>
                    <a:bodyPr/>
                    <a:lstStyle/>
                    <a:p>
                      <a:r>
                        <a:rPr lang="en-US" dirty="0"/>
                        <a:t>Revenues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$322,918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Fund Established in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3820323"/>
                  </a:ext>
                </a:extLst>
              </a:tr>
              <a:tr h="370840">
                <a:tc>
                  <a:txBody>
                    <a:bodyPr/>
                    <a:lstStyle/>
                    <a:p>
                      <a:r>
                        <a:rPr lang="en-US" dirty="0"/>
                        <a:t>Expenditures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$322,918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Fund Established in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1249864"/>
                  </a:ext>
                </a:extLst>
              </a:tr>
            </a:tbl>
          </a:graphicData>
        </a:graphic>
      </p:graphicFrame>
    </p:spTree>
    <p:extLst>
      <p:ext uri="{BB962C8B-B14F-4D97-AF65-F5344CB8AC3E}">
        <p14:creationId xmlns:p14="http://schemas.microsoft.com/office/powerpoint/2010/main" val="170290669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3367F-7B1D-8D0E-D1A5-666FB9A862C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0C82CFC-08F3-0A03-1339-64936D0F479D}"/>
              </a:ext>
            </a:extLst>
          </p:cNvPr>
          <p:cNvSpPr>
            <a:spLocks noGrp="1"/>
          </p:cNvSpPr>
          <p:nvPr>
            <p:ph type="title"/>
          </p:nvPr>
        </p:nvSpPr>
        <p:spPr/>
        <p:txBody>
          <a:bodyPr/>
          <a:lstStyle/>
          <a:p>
            <a:r>
              <a:rPr lang="en-US" b="1" dirty="0">
                <a:solidFill>
                  <a:srgbClr val="104862"/>
                </a:solidFill>
              </a:rPr>
              <a:t>Utilities</a:t>
            </a:r>
          </a:p>
        </p:txBody>
      </p:sp>
      <p:graphicFrame>
        <p:nvGraphicFramePr>
          <p:cNvPr id="2" name="Content Placeholder 1">
            <a:extLst>
              <a:ext uri="{FF2B5EF4-FFF2-40B4-BE49-F238E27FC236}">
                <a16:creationId xmlns:a16="http://schemas.microsoft.com/office/drawing/2014/main" id="{F5CD9DCF-024D-06B4-E154-6B15FB2620A5}"/>
              </a:ext>
            </a:extLst>
          </p:cNvPr>
          <p:cNvGraphicFramePr>
            <a:graphicFrameLocks noGrp="1"/>
          </p:cNvGraphicFramePr>
          <p:nvPr>
            <p:ph idx="1"/>
            <p:extLst>
              <p:ext uri="{D42A27DB-BD31-4B8C-83A1-F6EECF244321}">
                <p14:modId xmlns:p14="http://schemas.microsoft.com/office/powerpoint/2010/main" val="1161801546"/>
              </p:ext>
            </p:extLst>
          </p:nvPr>
        </p:nvGraphicFramePr>
        <p:xfrm>
          <a:off x="838200" y="1580042"/>
          <a:ext cx="10515600" cy="46329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rPr>
                        <a:t>Vision</a:t>
                      </a:r>
                    </a:p>
                  </a:txBody>
                  <a:tcPr anchor="ctr"/>
                </a:tc>
                <a:tc>
                  <a:txBody>
                    <a:bodyPr/>
                    <a:lstStyle/>
                    <a:p>
                      <a:pPr algn="ctr"/>
                      <a:r>
                        <a:rPr lang="en-US" sz="2800" b="1" dirty="0"/>
                        <a:t>Mission</a:t>
                      </a:r>
                      <a:endParaRPr lang="en-US" sz="2800" b="1" dirty="0">
                        <a:solidFill>
                          <a:srgbClr val="B78739"/>
                        </a:solidFill>
                      </a:endParaRPr>
                    </a:p>
                  </a:txBody>
                  <a:tcPr anchor="ctr"/>
                </a:tc>
                <a:extLst>
                  <a:ext uri="{0D108BD9-81ED-4DB2-BD59-A6C34878D82A}">
                    <a16:rowId xmlns:a16="http://schemas.microsoft.com/office/drawing/2014/main" val="2000895093"/>
                  </a:ext>
                </a:extLst>
              </a:tr>
              <a:tr h="344114">
                <a:tc>
                  <a:txBody>
                    <a:bodyPr/>
                    <a:lstStyle/>
                    <a:p>
                      <a:r>
                        <a:rPr lang="en-US" sz="2400" dirty="0"/>
                        <a:t>Set a standard of utility excellence in Water and Wastewater Services that will provide sustainable and reliable utilities for generations to come.</a:t>
                      </a:r>
                      <a:endParaRPr lang="en-US" sz="2200" b="1" dirty="0"/>
                    </a:p>
                  </a:txBody>
                  <a:tcPr/>
                </a:tc>
                <a:tc>
                  <a:txBody>
                    <a:bodyPr/>
                    <a:lstStyle/>
                    <a:p>
                      <a:r>
                        <a:rPr lang="en-US" sz="2400" dirty="0"/>
                        <a:t>Strategically provide high quality water and wastewater services through dedicated employees who deliver exceptional value to our customers and the community we serve. </a:t>
                      </a:r>
                      <a:endParaRPr lang="en-US" sz="2200" b="0" dirty="0"/>
                    </a:p>
                  </a:txBody>
                  <a:tcPr anchor="ctr"/>
                </a:tc>
                <a:extLst>
                  <a:ext uri="{0D108BD9-81ED-4DB2-BD59-A6C34878D82A}">
                    <a16:rowId xmlns:a16="http://schemas.microsoft.com/office/drawing/2014/main" val="503865722"/>
                  </a:ext>
                </a:extLst>
              </a:tr>
              <a:tr h="388824">
                <a:tc gridSpan="2">
                  <a:txBody>
                    <a:bodyPr/>
                    <a:lstStyle/>
                    <a:p>
                      <a:pPr algn="l"/>
                      <a:r>
                        <a:rPr lang="en-US" sz="2200" b="1" dirty="0">
                          <a:solidFill>
                            <a:srgbClr val="B78739"/>
                          </a:solidFill>
                        </a:rPr>
                        <a:t>Department Goals</a:t>
                      </a:r>
                    </a:p>
                  </a:txBody>
                  <a:tcPr anchor="ctr">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3141615551"/>
                  </a:ext>
                </a:extLst>
              </a:tr>
              <a:tr h="388824">
                <a:tc gridSpan="2">
                  <a:txBody>
                    <a:bodyPr/>
                    <a:lstStyle/>
                    <a:p>
                      <a:pPr marL="342900" indent="-342900" algn="l">
                        <a:buFont typeface="Arial" panose="020B0604020202020204" pitchFamily="34" charset="0"/>
                        <a:buChar char="•"/>
                      </a:pPr>
                      <a:r>
                        <a:rPr lang="en-US" sz="2200" b="0" dirty="0">
                          <a:solidFill>
                            <a:srgbClr val="104862"/>
                          </a:solidFill>
                        </a:rPr>
                        <a:t>Provide reliable infrastructure</a:t>
                      </a:r>
                    </a:p>
                    <a:p>
                      <a:pPr marL="342900" indent="-342900" algn="l">
                        <a:buFont typeface="Arial" panose="020B0604020202020204" pitchFamily="34" charset="0"/>
                        <a:buChar char="•"/>
                      </a:pPr>
                      <a:r>
                        <a:rPr lang="en-US" sz="2200" b="0" dirty="0">
                          <a:solidFill>
                            <a:srgbClr val="104862"/>
                          </a:solidFill>
                        </a:rPr>
                        <a:t>Be environmentally responsible</a:t>
                      </a:r>
                    </a:p>
                    <a:p>
                      <a:pPr marL="342900" indent="-342900" algn="l">
                        <a:buFont typeface="Arial" panose="020B0604020202020204" pitchFamily="34" charset="0"/>
                        <a:buChar char="•"/>
                      </a:pPr>
                      <a:r>
                        <a:rPr lang="en-US" sz="2200" b="0" dirty="0">
                          <a:solidFill>
                            <a:srgbClr val="104862"/>
                          </a:solidFill>
                        </a:rPr>
                        <a:t>Protect the health and safety of the community</a:t>
                      </a:r>
                    </a:p>
                    <a:p>
                      <a:pPr marL="342900" indent="-342900" algn="l">
                        <a:buFont typeface="Arial" panose="020B0604020202020204" pitchFamily="34" charset="0"/>
                        <a:buChar char="•"/>
                      </a:pPr>
                      <a:r>
                        <a:rPr lang="en-US" sz="2200" b="0" dirty="0">
                          <a:solidFill>
                            <a:srgbClr val="104862"/>
                          </a:solidFill>
                        </a:rPr>
                        <a:t>Meet customer expectations</a:t>
                      </a:r>
                    </a:p>
                    <a:p>
                      <a:pPr marL="342900" indent="-342900" algn="l">
                        <a:buFont typeface="Arial" panose="020B0604020202020204" pitchFamily="34" charset="0"/>
                        <a:buChar char="•"/>
                      </a:pPr>
                      <a:r>
                        <a:rPr lang="en-US" sz="2200" b="0" dirty="0">
                          <a:solidFill>
                            <a:srgbClr val="104862"/>
                          </a:solidFill>
                        </a:rPr>
                        <a:t>Enable the success of our high performing team</a:t>
                      </a:r>
                    </a:p>
                  </a:txBody>
                  <a:tcPr anchor="ctr">
                    <a:solidFill>
                      <a:srgbClr val="E7EAED"/>
                    </a:solidFill>
                  </a:tcPr>
                </a:tc>
                <a:tc hMerge="1">
                  <a:txBody>
                    <a:bodyPr/>
                    <a:lstStyle/>
                    <a:p>
                      <a:endParaRPr lang="en-US" dirty="0"/>
                    </a:p>
                  </a:txBody>
                  <a:tcPr/>
                </a:tc>
                <a:extLst>
                  <a:ext uri="{0D108BD9-81ED-4DB2-BD59-A6C34878D82A}">
                    <a16:rowId xmlns:a16="http://schemas.microsoft.com/office/drawing/2014/main" val="2292771504"/>
                  </a:ext>
                </a:extLst>
              </a:tr>
            </a:tbl>
          </a:graphicData>
        </a:graphic>
      </p:graphicFrame>
    </p:spTree>
    <p:extLst>
      <p:ext uri="{BB962C8B-B14F-4D97-AF65-F5344CB8AC3E}">
        <p14:creationId xmlns:p14="http://schemas.microsoft.com/office/powerpoint/2010/main" val="122004601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C1B51-2648-14D0-8695-384D1B5CB3D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8174386-A4FA-E0FF-2BF9-C950E1F954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43980"/>
            <a:ext cx="10905065" cy="3770037"/>
          </a:xfrm>
          <a:prstGeom prst="rect">
            <a:avLst/>
          </a:prstGeom>
        </p:spPr>
      </p:pic>
    </p:spTree>
    <p:extLst>
      <p:ext uri="{BB962C8B-B14F-4D97-AF65-F5344CB8AC3E}">
        <p14:creationId xmlns:p14="http://schemas.microsoft.com/office/powerpoint/2010/main" val="249211799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9E1B5-8DC4-B1B7-C6AF-543AB25B310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E8B3D3-B4AF-9A05-1D7D-FE140B11A0ED}"/>
              </a:ext>
            </a:extLst>
          </p:cNvPr>
          <p:cNvSpPr>
            <a:spLocks noGrp="1"/>
          </p:cNvSpPr>
          <p:nvPr>
            <p:ph type="title"/>
          </p:nvPr>
        </p:nvSpPr>
        <p:spPr/>
        <p:txBody>
          <a:bodyPr/>
          <a:lstStyle/>
          <a:p>
            <a:r>
              <a:rPr lang="en-US" b="1" dirty="0">
                <a:solidFill>
                  <a:srgbClr val="104862"/>
                </a:solidFill>
              </a:rPr>
              <a:t>Wastewater</a:t>
            </a:r>
          </a:p>
        </p:txBody>
      </p:sp>
      <p:graphicFrame>
        <p:nvGraphicFramePr>
          <p:cNvPr id="2" name="Content Placeholder 1">
            <a:extLst>
              <a:ext uri="{FF2B5EF4-FFF2-40B4-BE49-F238E27FC236}">
                <a16:creationId xmlns:a16="http://schemas.microsoft.com/office/drawing/2014/main" id="{FEC169EC-CEA3-ADFC-8839-C0138398C46B}"/>
              </a:ext>
            </a:extLst>
          </p:cNvPr>
          <p:cNvGraphicFramePr>
            <a:graphicFrameLocks noGrp="1"/>
          </p:cNvGraphicFramePr>
          <p:nvPr>
            <p:ph idx="1"/>
            <p:extLst>
              <p:ext uri="{D42A27DB-BD31-4B8C-83A1-F6EECF244321}">
                <p14:modId xmlns:p14="http://schemas.microsoft.com/office/powerpoint/2010/main" val="2774625897"/>
              </p:ext>
            </p:extLst>
          </p:nvPr>
        </p:nvGraphicFramePr>
        <p:xfrm>
          <a:off x="838200" y="1590675"/>
          <a:ext cx="10515600" cy="42672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rPr>
                        <a:t>Vision</a:t>
                      </a:r>
                    </a:p>
                  </a:txBody>
                  <a:tcPr anchor="ctr"/>
                </a:tc>
                <a:tc>
                  <a:txBody>
                    <a:bodyPr/>
                    <a:lstStyle/>
                    <a:p>
                      <a:pPr algn="ctr"/>
                      <a:r>
                        <a:rPr lang="en-US" sz="2800" b="1" dirty="0"/>
                        <a:t>Mission</a:t>
                      </a:r>
                      <a:endParaRPr lang="en-US" sz="2800" b="1" dirty="0">
                        <a:solidFill>
                          <a:srgbClr val="B78739"/>
                        </a:solidFill>
                      </a:endParaRPr>
                    </a:p>
                  </a:txBody>
                  <a:tcPr anchor="ctr"/>
                </a:tc>
                <a:extLst>
                  <a:ext uri="{0D108BD9-81ED-4DB2-BD59-A6C34878D82A}">
                    <a16:rowId xmlns:a16="http://schemas.microsoft.com/office/drawing/2014/main" val="2000895093"/>
                  </a:ext>
                </a:extLst>
              </a:tr>
              <a:tr h="344114">
                <a:tc>
                  <a:txBody>
                    <a:bodyPr/>
                    <a:lstStyle/>
                    <a:p>
                      <a:r>
                        <a:rPr lang="en-US" sz="2200" b="0" dirty="0"/>
                        <a:t>Set the standard for utility excellence.</a:t>
                      </a:r>
                    </a:p>
                  </a:txBody>
                  <a:tcPr/>
                </a:tc>
                <a:tc>
                  <a:txBody>
                    <a:bodyPr/>
                    <a:lstStyle/>
                    <a:p>
                      <a:r>
                        <a:rPr lang="en-US" sz="2400" dirty="0"/>
                        <a:t>Strategically provide a reliable high-quality effluent at the lowest cost possible, in an environmentally responsible manner. </a:t>
                      </a:r>
                      <a:endParaRPr lang="en-US" sz="2200" b="0" dirty="0"/>
                    </a:p>
                  </a:txBody>
                  <a:tcPr anchor="ctr"/>
                </a:tc>
                <a:extLst>
                  <a:ext uri="{0D108BD9-81ED-4DB2-BD59-A6C34878D82A}">
                    <a16:rowId xmlns:a16="http://schemas.microsoft.com/office/drawing/2014/main" val="503865722"/>
                  </a:ext>
                </a:extLst>
              </a:tr>
              <a:tr h="388824">
                <a:tc gridSpan="2">
                  <a:txBody>
                    <a:bodyPr/>
                    <a:lstStyle/>
                    <a:p>
                      <a:pPr algn="l"/>
                      <a:r>
                        <a:rPr lang="en-US" sz="2200" b="1" dirty="0">
                          <a:solidFill>
                            <a:srgbClr val="B78739"/>
                          </a:solidFill>
                        </a:rPr>
                        <a:t>Division Goals</a:t>
                      </a:r>
                    </a:p>
                  </a:txBody>
                  <a:tcPr anchor="ctr">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3141615551"/>
                  </a:ext>
                </a:extLst>
              </a:tr>
              <a:tr h="388824">
                <a:tc gridSpan="2">
                  <a:txBody>
                    <a:bodyPr/>
                    <a:lstStyle/>
                    <a:p>
                      <a:pPr marL="342900" indent="-342900" algn="l">
                        <a:buFont typeface="Arial" panose="020B0604020202020204" pitchFamily="34" charset="0"/>
                        <a:buChar char="•"/>
                      </a:pPr>
                      <a:r>
                        <a:rPr lang="en-US" sz="2200" b="0" dirty="0">
                          <a:solidFill>
                            <a:schemeClr val="accent1">
                              <a:lumMod val="50000"/>
                            </a:schemeClr>
                          </a:solidFill>
                        </a:rPr>
                        <a:t>Promote safety in our workplace</a:t>
                      </a:r>
                    </a:p>
                    <a:p>
                      <a:pPr marL="342900" indent="-342900" algn="l">
                        <a:buFont typeface="Arial" panose="020B0604020202020204" pitchFamily="34" charset="0"/>
                        <a:buChar char="•"/>
                      </a:pPr>
                      <a:r>
                        <a:rPr lang="en-US" sz="2200" b="0" dirty="0">
                          <a:solidFill>
                            <a:schemeClr val="accent1">
                              <a:lumMod val="50000"/>
                            </a:schemeClr>
                          </a:solidFill>
                        </a:rPr>
                        <a:t>Deliver superior customer service</a:t>
                      </a:r>
                    </a:p>
                    <a:p>
                      <a:pPr marL="342900" indent="-342900" algn="l">
                        <a:buFont typeface="Arial" panose="020B0604020202020204" pitchFamily="34" charset="0"/>
                        <a:buChar char="•"/>
                      </a:pPr>
                      <a:r>
                        <a:rPr lang="en-US" sz="2200" b="0" dirty="0">
                          <a:solidFill>
                            <a:schemeClr val="accent1">
                              <a:lumMod val="50000"/>
                            </a:schemeClr>
                          </a:solidFill>
                        </a:rPr>
                        <a:t>Pursue organizational excellence through leadership and professionalism</a:t>
                      </a:r>
                    </a:p>
                    <a:p>
                      <a:pPr marL="342900" indent="-342900" algn="l">
                        <a:buFont typeface="Arial" panose="020B0604020202020204" pitchFamily="34" charset="0"/>
                        <a:buChar char="•"/>
                      </a:pPr>
                      <a:r>
                        <a:rPr lang="en-US" sz="2200" b="0" dirty="0">
                          <a:solidFill>
                            <a:schemeClr val="accent1">
                              <a:lumMod val="50000"/>
                            </a:schemeClr>
                          </a:solidFill>
                        </a:rPr>
                        <a:t>Practice environmental stewardship by protecting natural resources and minimizing environmental impacts</a:t>
                      </a:r>
                    </a:p>
                  </a:txBody>
                  <a:tcPr anchor="ctr">
                    <a:solidFill>
                      <a:srgbClr val="E7EAED"/>
                    </a:solidFill>
                  </a:tcPr>
                </a:tc>
                <a:tc hMerge="1">
                  <a:txBody>
                    <a:bodyPr/>
                    <a:lstStyle/>
                    <a:p>
                      <a:endParaRPr lang="en-US" dirty="0"/>
                    </a:p>
                  </a:txBody>
                  <a:tcPr/>
                </a:tc>
                <a:extLst>
                  <a:ext uri="{0D108BD9-81ED-4DB2-BD59-A6C34878D82A}">
                    <a16:rowId xmlns:a16="http://schemas.microsoft.com/office/drawing/2014/main" val="2292771504"/>
                  </a:ext>
                </a:extLst>
              </a:tr>
            </a:tbl>
          </a:graphicData>
        </a:graphic>
      </p:graphicFrame>
    </p:spTree>
    <p:extLst>
      <p:ext uri="{BB962C8B-B14F-4D97-AF65-F5344CB8AC3E}">
        <p14:creationId xmlns:p14="http://schemas.microsoft.com/office/powerpoint/2010/main" val="308132421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8D5CE-D976-BE44-D937-92806BE800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95686F7-DDE5-EA59-7B78-F3D63840D539}"/>
              </a:ext>
            </a:extLst>
          </p:cNvPr>
          <p:cNvSpPr>
            <a:spLocks noGrp="1"/>
          </p:cNvSpPr>
          <p:nvPr>
            <p:ph type="title"/>
          </p:nvPr>
        </p:nvSpPr>
        <p:spPr/>
        <p:txBody>
          <a:bodyPr/>
          <a:lstStyle/>
          <a:p>
            <a:r>
              <a:rPr lang="en-US" b="1" dirty="0">
                <a:solidFill>
                  <a:srgbClr val="104862"/>
                </a:solidFill>
              </a:rPr>
              <a:t>Wastewater</a:t>
            </a:r>
          </a:p>
        </p:txBody>
      </p:sp>
      <p:graphicFrame>
        <p:nvGraphicFramePr>
          <p:cNvPr id="2" name="Content Placeholder 1">
            <a:extLst>
              <a:ext uri="{FF2B5EF4-FFF2-40B4-BE49-F238E27FC236}">
                <a16:creationId xmlns:a16="http://schemas.microsoft.com/office/drawing/2014/main" id="{8DC44A28-819C-7541-54E8-7489AA9E1954}"/>
              </a:ext>
            </a:extLst>
          </p:cNvPr>
          <p:cNvGraphicFramePr>
            <a:graphicFrameLocks noGrp="1"/>
          </p:cNvGraphicFramePr>
          <p:nvPr>
            <p:ph idx="1"/>
            <p:extLst>
              <p:ext uri="{D42A27DB-BD31-4B8C-83A1-F6EECF244321}">
                <p14:modId xmlns:p14="http://schemas.microsoft.com/office/powerpoint/2010/main" val="1928508288"/>
              </p:ext>
            </p:extLst>
          </p:nvPr>
        </p:nvGraphicFramePr>
        <p:xfrm>
          <a:off x="838200" y="1590675"/>
          <a:ext cx="10515600" cy="451104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rPr>
                        <a:t>Summary of Services</a:t>
                      </a:r>
                      <a:endParaRPr lang="en-US" sz="22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r>
                        <a:rPr lang="en-US" sz="2400" dirty="0"/>
                        <a:t>Lift Stations (43)</a:t>
                      </a:r>
                    </a:p>
                    <a:p>
                      <a:pPr marL="342900" indent="-342900">
                        <a:buFont typeface="Arial" panose="020B0604020202020204" pitchFamily="34" charset="0"/>
                        <a:buChar char="•"/>
                      </a:pPr>
                      <a:r>
                        <a:rPr lang="en-US" sz="2400" dirty="0"/>
                        <a:t>Operations and Maintenance: Pumps, Panels, Generators, and Piping </a:t>
                      </a:r>
                    </a:p>
                    <a:p>
                      <a:endParaRPr lang="en-US" sz="2400" dirty="0"/>
                    </a:p>
                    <a:p>
                      <a:r>
                        <a:rPr lang="en-US" sz="2400" dirty="0"/>
                        <a:t>Water Reclamation Facility: </a:t>
                      </a:r>
                    </a:p>
                    <a:p>
                      <a:pPr marL="342900" indent="-342900">
                        <a:buFont typeface="Arial" panose="020B0604020202020204" pitchFamily="34" charset="0"/>
                        <a:buChar char="•"/>
                      </a:pPr>
                      <a:r>
                        <a:rPr lang="en-US" sz="2400" dirty="0"/>
                        <a:t>Preliminary Treatment: Prepares Wastewater for Treatment Process</a:t>
                      </a:r>
                    </a:p>
                    <a:p>
                      <a:pPr marL="342900" indent="-342900">
                        <a:buFont typeface="Arial" panose="020B0604020202020204" pitchFamily="34" charset="0"/>
                        <a:buChar char="•"/>
                      </a:pPr>
                      <a:r>
                        <a:rPr lang="en-US" sz="2400" dirty="0"/>
                        <a:t>Primary Treatment: Screening, Pumping, and Grit Removal</a:t>
                      </a:r>
                    </a:p>
                    <a:p>
                      <a:pPr marL="342900" indent="-342900">
                        <a:buFont typeface="Arial" panose="020B0604020202020204" pitchFamily="34" charset="0"/>
                        <a:buChar char="•"/>
                      </a:pPr>
                      <a:r>
                        <a:rPr lang="en-US" sz="2400" dirty="0"/>
                        <a:t>Secondary Treatment: Removes BOD and TSS by Aeration and Filtration</a:t>
                      </a:r>
                    </a:p>
                    <a:p>
                      <a:pPr marL="342900" indent="-342900">
                        <a:buFont typeface="Arial" panose="020B0604020202020204" pitchFamily="34" charset="0"/>
                        <a:buChar char="•"/>
                      </a:pPr>
                      <a:r>
                        <a:rPr lang="en-US" sz="2400" dirty="0"/>
                        <a:t>Disinfection: Destroying or Inactivating Disease-Causing Organisms</a:t>
                      </a:r>
                    </a:p>
                    <a:p>
                      <a:pPr marL="342900" indent="-342900">
                        <a:buFont typeface="Arial" panose="020B0604020202020204" pitchFamily="34" charset="0"/>
                        <a:buChar char="•"/>
                      </a:pPr>
                      <a:r>
                        <a:rPr lang="en-US" sz="2400" dirty="0"/>
                        <a:t>Sludge Treatment: Treated Biosolids</a:t>
                      </a:r>
                    </a:p>
                    <a:p>
                      <a:pPr marL="342900" indent="-342900">
                        <a:buFont typeface="Arial" panose="020B0604020202020204" pitchFamily="34" charset="0"/>
                        <a:buChar char="•"/>
                      </a:pPr>
                      <a:r>
                        <a:rPr lang="en-US" sz="2400" dirty="0"/>
                        <a:t>Effluent-to-Energy: Reuse to Progress Energy-Hines Complex</a:t>
                      </a:r>
                    </a:p>
                    <a:p>
                      <a:endParaRPr lang="en-US" sz="2200" b="0" dirty="0"/>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327114838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020ACB-40BE-ACC8-1569-2488B1CF1744}"/>
              </a:ext>
            </a:extLst>
          </p:cNvPr>
          <p:cNvSpPr>
            <a:spLocks noGrp="1"/>
          </p:cNvSpPr>
          <p:nvPr>
            <p:ph type="title"/>
          </p:nvPr>
        </p:nvSpPr>
        <p:spPr>
          <a:xfrm>
            <a:off x="1152653" y="2234882"/>
            <a:ext cx="4036334" cy="2387600"/>
          </a:xfrm>
        </p:spPr>
        <p:txBody>
          <a:bodyPr vert="horz" lIns="91440" tIns="45720" rIns="91440" bIns="45720" rtlCol="0" anchor="t">
            <a:normAutofit/>
          </a:bodyPr>
          <a:lstStyle/>
          <a:p>
            <a:r>
              <a:rPr lang="en-US" sz="3800" b="1" kern="1200" dirty="0">
                <a:solidFill>
                  <a:schemeClr val="tx1"/>
                </a:solidFill>
                <a:latin typeface="+mj-lt"/>
                <a:ea typeface="+mj-ea"/>
                <a:cs typeface="+mj-cs"/>
              </a:rPr>
              <a:t>Key Performance Measure - Wastewater</a:t>
            </a:r>
          </a:p>
        </p:txBody>
      </p:sp>
      <p:grpSp>
        <p:nvGrpSpPr>
          <p:cNvPr id="34" name="Group 33">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35" name="Rectangle 34">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Graphical user interface, application&#10;&#10;AI-generated content may be incorrect.">
            <a:extLst>
              <a:ext uri="{FF2B5EF4-FFF2-40B4-BE49-F238E27FC236}">
                <a16:creationId xmlns:a16="http://schemas.microsoft.com/office/drawing/2014/main" id="{A6C3E440-C324-BADA-C1E4-D9C766B83B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22492" y="2015623"/>
            <a:ext cx="5536001" cy="2768000"/>
          </a:xfrm>
          <a:prstGeom prst="rect">
            <a:avLst/>
          </a:prstGeom>
        </p:spPr>
      </p:pic>
      <p:sp>
        <p:nvSpPr>
          <p:cNvPr id="13" name="TextBox 12">
            <a:extLst>
              <a:ext uri="{FF2B5EF4-FFF2-40B4-BE49-F238E27FC236}">
                <a16:creationId xmlns:a16="http://schemas.microsoft.com/office/drawing/2014/main" id="{6514AC5A-F5A8-71FE-CD18-981E582FA0AF}"/>
              </a:ext>
            </a:extLst>
          </p:cNvPr>
          <p:cNvSpPr txBox="1"/>
          <p:nvPr/>
        </p:nvSpPr>
        <p:spPr>
          <a:xfrm>
            <a:off x="6291915" y="390282"/>
            <a:ext cx="5166578" cy="1709849"/>
          </a:xfrm>
          <a:prstGeom prst="rect">
            <a:avLst/>
          </a:prstGeom>
        </p:spPr>
        <p:txBody>
          <a:bodyPr vert="horz" lIns="91440" tIns="45720" rIns="91440" bIns="45720" rtlCol="0" anchor="b">
            <a:normAutofit/>
          </a:bodyPr>
          <a:lstStyle/>
          <a:p>
            <a:pPr algn="ctr">
              <a:lnSpc>
                <a:spcPct val="90000"/>
              </a:lnSpc>
              <a:spcBef>
                <a:spcPts val="1000"/>
              </a:spcBef>
            </a:pPr>
            <a:r>
              <a:rPr lang="en-US" sz="2000" b="1" kern="1200" dirty="0">
                <a:solidFill>
                  <a:srgbClr val="104862"/>
                </a:solidFill>
                <a:latin typeface="+mn-lt"/>
                <a:ea typeface="+mn-ea"/>
                <a:cs typeface="+mn-cs"/>
              </a:rPr>
              <a:t>Monthly Flows of Domestic Wastewater (Bartow, Polk, Eagle Lake)</a:t>
            </a:r>
          </a:p>
        </p:txBody>
      </p:sp>
      <p:sp>
        <p:nvSpPr>
          <p:cNvPr id="15" name="Content Placeholder 6">
            <a:extLst>
              <a:ext uri="{FF2B5EF4-FFF2-40B4-BE49-F238E27FC236}">
                <a16:creationId xmlns:a16="http://schemas.microsoft.com/office/drawing/2014/main" id="{280F5256-46DB-670B-A0BD-C9DE99C9AD77}"/>
              </a:ext>
            </a:extLst>
          </p:cNvPr>
          <p:cNvSpPr txBox="1">
            <a:spLocks/>
          </p:cNvSpPr>
          <p:nvPr/>
        </p:nvSpPr>
        <p:spPr>
          <a:xfrm>
            <a:off x="224907" y="4234541"/>
            <a:ext cx="5345327" cy="208672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Analysis:</a:t>
            </a:r>
            <a:r>
              <a:rPr lang="en-US" sz="2400" dirty="0"/>
              <a:t> The total monthly flows recorded is 21.06 millions of gallons of domestic wastewater that enters and discharges from the Water Reclamation Plant in FY25 which is a 11.02% increase from the prior year.</a:t>
            </a:r>
          </a:p>
        </p:txBody>
      </p:sp>
      <p:sp>
        <p:nvSpPr>
          <p:cNvPr id="17" name="Content Placeholder 6">
            <a:extLst>
              <a:ext uri="{FF2B5EF4-FFF2-40B4-BE49-F238E27FC236}">
                <a16:creationId xmlns:a16="http://schemas.microsoft.com/office/drawing/2014/main" id="{B715BFB8-8DC1-955F-BD71-7D6259873ACE}"/>
              </a:ext>
            </a:extLst>
          </p:cNvPr>
          <p:cNvSpPr txBox="1">
            <a:spLocks/>
          </p:cNvSpPr>
          <p:nvPr/>
        </p:nvSpPr>
        <p:spPr>
          <a:xfrm>
            <a:off x="8059479" y="5772184"/>
            <a:ext cx="3283439" cy="42473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2400" b="1" dirty="0"/>
              <a:t>FYTD Actual: </a:t>
            </a:r>
            <a:r>
              <a:rPr lang="en-US" sz="2400" b="1" u="sng" dirty="0"/>
              <a:t>21.06</a:t>
            </a:r>
            <a:r>
              <a:rPr lang="en-US" sz="2400" b="1" dirty="0"/>
              <a:t>  </a:t>
            </a:r>
            <a:endParaRPr lang="en-US" sz="2400" dirty="0"/>
          </a:p>
        </p:txBody>
      </p:sp>
    </p:spTree>
    <p:extLst>
      <p:ext uri="{BB962C8B-B14F-4D97-AF65-F5344CB8AC3E}">
        <p14:creationId xmlns:p14="http://schemas.microsoft.com/office/powerpoint/2010/main" val="369326776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A54F8-01CC-A931-6552-C442AC2DECE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B8EC2D5-0BD6-E088-9348-BAE9AFB11FC5}"/>
              </a:ext>
            </a:extLst>
          </p:cNvPr>
          <p:cNvSpPr/>
          <p:nvPr/>
        </p:nvSpPr>
        <p:spPr>
          <a:xfrm>
            <a:off x="372140" y="1998920"/>
            <a:ext cx="11578855" cy="46038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BC5D4-718F-CFEE-C31D-141878AE185B}"/>
              </a:ext>
            </a:extLst>
          </p:cNvPr>
          <p:cNvSpPr>
            <a:spLocks noGrp="1"/>
          </p:cNvSpPr>
          <p:nvPr>
            <p:ph type="title"/>
          </p:nvPr>
        </p:nvSpPr>
        <p:spPr>
          <a:xfrm>
            <a:off x="458528" y="408620"/>
            <a:ext cx="9720705" cy="999996"/>
          </a:xfrm>
        </p:spPr>
        <p:txBody>
          <a:bodyPr/>
          <a:lstStyle/>
          <a:p>
            <a:r>
              <a:rPr lang="en-US" b="1" dirty="0">
                <a:solidFill>
                  <a:srgbClr val="104862"/>
                </a:solidFill>
              </a:rPr>
              <a:t>Key Performance Measures</a:t>
            </a:r>
          </a:p>
        </p:txBody>
      </p:sp>
      <p:graphicFrame>
        <p:nvGraphicFramePr>
          <p:cNvPr id="9" name="Table 8">
            <a:extLst>
              <a:ext uri="{FF2B5EF4-FFF2-40B4-BE49-F238E27FC236}">
                <a16:creationId xmlns:a16="http://schemas.microsoft.com/office/drawing/2014/main" id="{7D780FB1-D9D1-A270-DD13-3DE8210DA142}"/>
              </a:ext>
            </a:extLst>
          </p:cNvPr>
          <p:cNvGraphicFramePr>
            <a:graphicFrameLocks noGrp="1"/>
          </p:cNvGraphicFramePr>
          <p:nvPr>
            <p:extLst>
              <p:ext uri="{D42A27DB-BD31-4B8C-83A1-F6EECF244321}">
                <p14:modId xmlns:p14="http://schemas.microsoft.com/office/powerpoint/2010/main" val="3695343291"/>
              </p:ext>
            </p:extLst>
          </p:nvPr>
        </p:nvGraphicFramePr>
        <p:xfrm>
          <a:off x="458528" y="1605384"/>
          <a:ext cx="11274944" cy="4846320"/>
        </p:xfrm>
        <a:graphic>
          <a:graphicData uri="http://schemas.openxmlformats.org/drawingml/2006/table">
            <a:tbl>
              <a:tblPr firstRow="1" bandRow="1">
                <a:tableStyleId>{5C22544A-7EE6-4342-B048-85BDC9FD1C3A}</a:tableStyleId>
              </a:tblPr>
              <a:tblGrid>
                <a:gridCol w="2821017">
                  <a:extLst>
                    <a:ext uri="{9D8B030D-6E8A-4147-A177-3AD203B41FA5}">
                      <a16:colId xmlns:a16="http://schemas.microsoft.com/office/drawing/2014/main" val="2824674795"/>
                    </a:ext>
                  </a:extLst>
                </a:gridCol>
                <a:gridCol w="4728142">
                  <a:extLst>
                    <a:ext uri="{9D8B030D-6E8A-4147-A177-3AD203B41FA5}">
                      <a16:colId xmlns:a16="http://schemas.microsoft.com/office/drawing/2014/main" val="3745968927"/>
                    </a:ext>
                  </a:extLst>
                </a:gridCol>
                <a:gridCol w="1912490">
                  <a:extLst>
                    <a:ext uri="{9D8B030D-6E8A-4147-A177-3AD203B41FA5}">
                      <a16:colId xmlns:a16="http://schemas.microsoft.com/office/drawing/2014/main" val="1649215685"/>
                    </a:ext>
                  </a:extLst>
                </a:gridCol>
                <a:gridCol w="1813295">
                  <a:extLst>
                    <a:ext uri="{9D8B030D-6E8A-4147-A177-3AD203B41FA5}">
                      <a16:colId xmlns:a16="http://schemas.microsoft.com/office/drawing/2014/main" val="1075387996"/>
                    </a:ext>
                  </a:extLst>
                </a:gridCol>
              </a:tblGrid>
              <a:tr h="322325">
                <a:tc>
                  <a:txBody>
                    <a:bodyPr/>
                    <a:lstStyle/>
                    <a:p>
                      <a:r>
                        <a:rPr lang="en-US" dirty="0"/>
                        <a:t>Measures</a:t>
                      </a:r>
                    </a:p>
                  </a:txBody>
                  <a:tcPr/>
                </a:tc>
                <a:tc>
                  <a:txBody>
                    <a:bodyPr/>
                    <a:lstStyle/>
                    <a:p>
                      <a:r>
                        <a:rPr lang="en-US" dirty="0"/>
                        <a:t>Analysis</a:t>
                      </a:r>
                    </a:p>
                  </a:txBody>
                  <a:tcPr/>
                </a:tc>
                <a:tc>
                  <a:txBody>
                    <a:bodyPr/>
                    <a:lstStyle/>
                    <a:p>
                      <a:r>
                        <a:rPr lang="en-US" dirty="0"/>
                        <a:t>Series</a:t>
                      </a:r>
                    </a:p>
                  </a:txBody>
                  <a:tcPr/>
                </a:tc>
                <a:tc>
                  <a:txBody>
                    <a:bodyPr/>
                    <a:lstStyle/>
                    <a:p>
                      <a:pPr algn="ctr"/>
                      <a:r>
                        <a:rPr lang="en-US" dirty="0"/>
                        <a:t>Status</a:t>
                      </a:r>
                    </a:p>
                  </a:txBody>
                  <a:tcPr/>
                </a:tc>
                <a:extLst>
                  <a:ext uri="{0D108BD9-81ED-4DB2-BD59-A6C34878D82A}">
                    <a16:rowId xmlns:a16="http://schemas.microsoft.com/office/drawing/2014/main" val="1946517529"/>
                  </a:ext>
                </a:extLst>
              </a:tr>
              <a:tr h="464539">
                <a:tc>
                  <a:txBody>
                    <a:bodyPr/>
                    <a:lstStyle/>
                    <a:p>
                      <a:r>
                        <a:rPr lang="en-US" b="1" dirty="0"/>
                        <a:t>Meter Flows Measured in Millions of Gallons</a:t>
                      </a:r>
                    </a:p>
                  </a:txBody>
                  <a:tcPr/>
                </a:tc>
                <a:tc>
                  <a:txBody>
                    <a:bodyPr/>
                    <a:lstStyle/>
                    <a:p>
                      <a:r>
                        <a:rPr lang="en-US" dirty="0"/>
                        <a:t>The Wastewater Plan recorded the Parshall Flume and Waste Activated Sludge meter flow of 157.278 million gallons of water in the current fiscal year.</a:t>
                      </a:r>
                    </a:p>
                  </a:txBody>
                  <a:tcPr/>
                </a:tc>
                <a:tc>
                  <a:txBody>
                    <a:bodyPr/>
                    <a:lstStyle/>
                    <a:p>
                      <a:r>
                        <a:rPr lang="en-US" b="0" dirty="0"/>
                        <a:t>FYTD Actual</a:t>
                      </a:r>
                    </a:p>
                  </a:txBody>
                  <a:tcPr/>
                </a:tc>
                <a:tc>
                  <a:txBody>
                    <a:bodyPr/>
                    <a:lstStyle/>
                    <a:p>
                      <a:pPr algn="ctr"/>
                      <a:r>
                        <a:rPr lang="en-US" b="1" dirty="0"/>
                        <a:t>157,278</a:t>
                      </a:r>
                    </a:p>
                  </a:txBody>
                  <a:tcPr/>
                </a:tc>
                <a:extLst>
                  <a:ext uri="{0D108BD9-81ED-4DB2-BD59-A6C34878D82A}">
                    <a16:rowId xmlns:a16="http://schemas.microsoft.com/office/drawing/2014/main" val="1191962624"/>
                  </a:ext>
                </a:extLst>
              </a:tr>
              <a:tr h="262704">
                <a:tc>
                  <a:txBody>
                    <a:bodyPr/>
                    <a:lstStyle/>
                    <a:p>
                      <a:r>
                        <a:rPr lang="en-US" b="1" dirty="0"/>
                        <a:t>Effluent Meter Flow Measures in Millions of Gallons (MGD)</a:t>
                      </a:r>
                    </a:p>
                  </a:txBody>
                  <a:tcPr/>
                </a:tc>
                <a:tc>
                  <a:txBody>
                    <a:bodyPr/>
                    <a:lstStyle/>
                    <a:p>
                      <a:r>
                        <a:rPr lang="en-US" dirty="0"/>
                        <a:t>In FY25, the effluent meter flow recorded was 150,911,750 gallons of water.</a:t>
                      </a:r>
                    </a:p>
                  </a:txBody>
                  <a:tcPr/>
                </a:tc>
                <a:tc>
                  <a:txBody>
                    <a:bodyPr/>
                    <a:lstStyle/>
                    <a:p>
                      <a:r>
                        <a:rPr lang="en-US" b="0" dirty="0"/>
                        <a:t>FYTD Actual</a:t>
                      </a:r>
                    </a:p>
                  </a:txBody>
                  <a:tcPr/>
                </a:tc>
                <a:tc>
                  <a:txBody>
                    <a:bodyPr/>
                    <a:lstStyle/>
                    <a:p>
                      <a:pPr algn="ctr"/>
                      <a:r>
                        <a:rPr lang="en-US" b="1" dirty="0"/>
                        <a:t>150,911,750</a:t>
                      </a:r>
                    </a:p>
                  </a:txBody>
                  <a:tcPr/>
                </a:tc>
                <a:extLst>
                  <a:ext uri="{0D108BD9-81ED-4DB2-BD59-A6C34878D82A}">
                    <a16:rowId xmlns:a16="http://schemas.microsoft.com/office/drawing/2014/main" val="188816968"/>
                  </a:ext>
                </a:extLst>
              </a:tr>
              <a:tr h="308266">
                <a:tc rowSpan="2">
                  <a:txBody>
                    <a:bodyPr/>
                    <a:lstStyle/>
                    <a:p>
                      <a:r>
                        <a:rPr lang="en-US" b="1" dirty="0"/>
                        <a:t>Monthly Flows of Domestic Wastewater (Bartow, Polk, Eagle Lake)</a:t>
                      </a:r>
                    </a:p>
                  </a:txBody>
                  <a:tcPr/>
                </a:tc>
                <a:tc rowSpan="2">
                  <a:txBody>
                    <a:bodyPr/>
                    <a:lstStyle/>
                    <a:p>
                      <a:r>
                        <a:rPr lang="en-US" dirty="0"/>
                        <a:t>The total monthly flows recorded is 21.06 millions of gallons of domestic wastewater that enters and discharges from the Water Reclamation Plant in FY25 which is a 11.02% increase from the prior year. </a:t>
                      </a:r>
                    </a:p>
                  </a:txBody>
                  <a:tcPr/>
                </a:tc>
                <a:tc>
                  <a:txBody>
                    <a:bodyPr/>
                    <a:lstStyle/>
                    <a:p>
                      <a:r>
                        <a:rPr lang="en-US" b="0" dirty="0"/>
                        <a:t>FYTD Actual</a:t>
                      </a:r>
                    </a:p>
                  </a:txBody>
                  <a:tcPr/>
                </a:tc>
                <a:tc>
                  <a:txBody>
                    <a:bodyPr/>
                    <a:lstStyle/>
                    <a:p>
                      <a:pPr algn="ctr"/>
                      <a:r>
                        <a:rPr lang="en-US" b="1" dirty="0"/>
                        <a:t>21.06</a:t>
                      </a:r>
                    </a:p>
                  </a:txBody>
                  <a:tcPr/>
                </a:tc>
                <a:extLst>
                  <a:ext uri="{0D108BD9-81ED-4DB2-BD59-A6C34878D82A}">
                    <a16:rowId xmlns:a16="http://schemas.microsoft.com/office/drawing/2014/main" val="2409940151"/>
                  </a:ext>
                </a:extLst>
              </a:tr>
              <a:tr h="308266">
                <a:tc vMerge="1">
                  <a:txBody>
                    <a:bodyPr/>
                    <a:lstStyle/>
                    <a:p>
                      <a:endParaRPr lang="en-US" b="1" dirty="0"/>
                    </a:p>
                  </a:txBody>
                  <a:tcPr/>
                </a:tc>
                <a:tc vMerge="1">
                  <a:txBody>
                    <a:bodyPr/>
                    <a:lstStyle/>
                    <a:p>
                      <a:endParaRPr lang="en-US" dirty="0"/>
                    </a:p>
                  </a:txBody>
                  <a:tcPr/>
                </a:tc>
                <a:tc>
                  <a:txBody>
                    <a:bodyPr/>
                    <a:lstStyle/>
                    <a:p>
                      <a:r>
                        <a:rPr lang="en-US" b="0" dirty="0"/>
                        <a:t>PYTD Actual</a:t>
                      </a:r>
                    </a:p>
                  </a:txBody>
                  <a:tcPr/>
                </a:tc>
                <a:tc>
                  <a:txBody>
                    <a:bodyPr/>
                    <a:lstStyle/>
                    <a:p>
                      <a:pPr algn="ctr"/>
                      <a:r>
                        <a:rPr lang="en-US" b="1" dirty="0"/>
                        <a:t>18.97</a:t>
                      </a:r>
                    </a:p>
                  </a:txBody>
                  <a:tcPr/>
                </a:tc>
                <a:extLst>
                  <a:ext uri="{0D108BD9-81ED-4DB2-BD59-A6C34878D82A}">
                    <a16:rowId xmlns:a16="http://schemas.microsoft.com/office/drawing/2014/main" val="3835121625"/>
                  </a:ext>
                </a:extLst>
              </a:tr>
              <a:tr h="287001">
                <a:tc>
                  <a:txBody>
                    <a:bodyPr/>
                    <a:lstStyle/>
                    <a:p>
                      <a:r>
                        <a:rPr lang="en-US" b="1" dirty="0"/>
                        <a:t>Ground Water Level Below the Ground Surface</a:t>
                      </a:r>
                    </a:p>
                  </a:txBody>
                  <a:tcPr/>
                </a:tc>
                <a:tc>
                  <a:txBody>
                    <a:bodyPr/>
                    <a:lstStyle/>
                    <a:p>
                      <a:r>
                        <a:rPr lang="en-US" dirty="0"/>
                        <a:t>In the current fiscal year, the ground water level is at 3.218 million gallons of water below the surface.</a:t>
                      </a:r>
                    </a:p>
                  </a:txBody>
                  <a:tcPr/>
                </a:tc>
                <a:tc>
                  <a:txBody>
                    <a:bodyPr/>
                    <a:lstStyle/>
                    <a:p>
                      <a:r>
                        <a:rPr lang="en-US" b="0" dirty="0"/>
                        <a:t>FYTD Actual</a:t>
                      </a:r>
                    </a:p>
                  </a:txBody>
                  <a:tcPr/>
                </a:tc>
                <a:tc>
                  <a:txBody>
                    <a:bodyPr/>
                    <a:lstStyle/>
                    <a:p>
                      <a:pPr algn="ctr"/>
                      <a:r>
                        <a:rPr lang="en-US" b="1" dirty="0"/>
                        <a:t>3,218</a:t>
                      </a:r>
                    </a:p>
                  </a:txBody>
                  <a:tcPr/>
                </a:tc>
                <a:extLst>
                  <a:ext uri="{0D108BD9-81ED-4DB2-BD59-A6C34878D82A}">
                    <a16:rowId xmlns:a16="http://schemas.microsoft.com/office/drawing/2014/main" val="852838903"/>
                  </a:ext>
                </a:extLst>
              </a:tr>
            </a:tbl>
          </a:graphicData>
        </a:graphic>
      </p:graphicFrame>
    </p:spTree>
    <p:extLst>
      <p:ext uri="{BB962C8B-B14F-4D97-AF65-F5344CB8AC3E}">
        <p14:creationId xmlns:p14="http://schemas.microsoft.com/office/powerpoint/2010/main" val="353178398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B36E6-6D03-F9EE-555D-7ED6BECE8AC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51BBE54-56CF-0CC6-25B3-EEE70967F644}"/>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8CA75CC-CA44-39B6-4AAF-4B0E577CD780}"/>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C2F2358D-37D5-4D0C-EE35-59A2A57AE0BE}"/>
              </a:ext>
            </a:extLst>
          </p:cNvPr>
          <p:cNvGraphicFramePr>
            <a:graphicFrameLocks noGrp="1"/>
          </p:cNvGraphicFramePr>
          <p:nvPr>
            <p:ph idx="1"/>
            <p:extLst>
              <p:ext uri="{D42A27DB-BD31-4B8C-83A1-F6EECF244321}">
                <p14:modId xmlns:p14="http://schemas.microsoft.com/office/powerpoint/2010/main" val="543398882"/>
              </p:ext>
            </p:extLst>
          </p:nvPr>
        </p:nvGraphicFramePr>
        <p:xfrm>
          <a:off x="457200" y="520995"/>
          <a:ext cx="11277600" cy="6025117"/>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t>Department: </a:t>
                      </a:r>
                      <a:r>
                        <a:rPr lang="en-US" sz="2800" b="1" dirty="0">
                          <a:solidFill>
                            <a:srgbClr val="B78739"/>
                          </a:solidFill>
                        </a:rPr>
                        <a:t>Utilities</a:t>
                      </a:r>
                    </a:p>
                  </a:txBody>
                  <a:tcPr/>
                </a:tc>
                <a:tc hMerge="1">
                  <a:txBody>
                    <a:bodyPr/>
                    <a:lstStyle/>
                    <a:p>
                      <a:endParaRPr dirty="0"/>
                    </a:p>
                  </a:txBody>
                  <a:tcPr/>
                </a:tc>
                <a:tc gridSpan="2">
                  <a:txBody>
                    <a:bodyPr/>
                    <a:lstStyle/>
                    <a:p>
                      <a:r>
                        <a:rPr lang="en-US" sz="2800" b="1" dirty="0"/>
                        <a:t>Division: </a:t>
                      </a:r>
                      <a:r>
                        <a:rPr lang="en-US" sz="2800" b="1" dirty="0">
                          <a:solidFill>
                            <a:srgbClr val="B78739"/>
                          </a:solidFill>
                        </a:rPr>
                        <a:t>Wastewater</a:t>
                      </a:r>
                    </a:p>
                  </a:txBody>
                  <a:tcPr anchor="ctr"/>
                </a:tc>
                <a:tc hMerge="1">
                  <a:txBody>
                    <a:bodyPr/>
                    <a:lstStyle/>
                    <a:p>
                      <a:endParaRPr dirty="0"/>
                    </a:p>
                  </a:txBody>
                  <a:tcPr/>
                </a:tc>
                <a:extLst>
                  <a:ext uri="{0D108BD9-81ED-4DB2-BD59-A6C34878D82A}">
                    <a16:rowId xmlns:a16="http://schemas.microsoft.com/office/drawing/2014/main" val="2000895093"/>
                  </a:ext>
                </a:extLst>
              </a:tr>
              <a:tr h="466172">
                <a:tc>
                  <a:txBody>
                    <a:bodyPr/>
                    <a:lstStyle/>
                    <a:p>
                      <a:r>
                        <a:rPr lang="en-US" sz="2200" b="1" dirty="0"/>
                        <a:t>Funding Source(s)</a:t>
                      </a:r>
                    </a:p>
                  </a:txBody>
                  <a:tcPr anchor="ctr"/>
                </a:tc>
                <a:tc>
                  <a:txBody>
                    <a:bodyPr/>
                    <a:lstStyle/>
                    <a:p>
                      <a:r>
                        <a:rPr lang="en-US" sz="2200" b="1" dirty="0"/>
                        <a:t>Wastewater Fund</a:t>
                      </a:r>
                    </a:p>
                  </a:txBody>
                  <a:tcPr anchor="ctr"/>
                </a:tc>
                <a:tc>
                  <a:txBody>
                    <a:bodyPr/>
                    <a:lstStyle/>
                    <a:p>
                      <a:r>
                        <a:rPr lang="en-US" sz="2200" b="1" dirty="0"/>
                        <a:t># of FTEs</a:t>
                      </a:r>
                    </a:p>
                  </a:txBody>
                  <a:tcPr anchor="ctr"/>
                </a:tc>
                <a:tc>
                  <a:txBody>
                    <a:bodyPr/>
                    <a:lstStyle/>
                    <a:p>
                      <a:r>
                        <a:rPr lang="en-US" sz="2200" b="1" dirty="0"/>
                        <a:t>15 Full Time</a:t>
                      </a:r>
                    </a:p>
                  </a:txBody>
                  <a:tcPr anchor="ctr"/>
                </a:tc>
                <a:extLst>
                  <a:ext uri="{0D108BD9-81ED-4DB2-BD59-A6C34878D82A}">
                    <a16:rowId xmlns:a16="http://schemas.microsoft.com/office/drawing/2014/main" val="503865722"/>
                  </a:ext>
                </a:extLst>
              </a:tr>
              <a:tr h="446568">
                <a:tc gridSpan="4">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526741">
                <a:tc>
                  <a:txBody>
                    <a:bodyPr/>
                    <a:lstStyle/>
                    <a:p>
                      <a:endParaRPr lang="en-US" sz="2200" b="1" dirty="0"/>
                    </a:p>
                  </a:txBody>
                  <a:tcPr anchor="ctr"/>
                </a:tc>
                <a:tc>
                  <a:txBody>
                    <a:bodyPr/>
                    <a:lstStyle/>
                    <a:p>
                      <a:pPr algn="ctr"/>
                      <a:r>
                        <a:rPr lang="en-US" sz="2200" b="1" dirty="0">
                          <a:solidFill>
                            <a:srgbClr val="104862"/>
                          </a:solidFill>
                        </a:rPr>
                        <a:t>FY 2024-2025</a:t>
                      </a:r>
                    </a:p>
                  </a:txBody>
                  <a:tcPr anchor="ctr"/>
                </a:tc>
                <a:tc>
                  <a:txBody>
                    <a:bodyPr/>
                    <a:lstStyle/>
                    <a:p>
                      <a:pPr algn="ctr"/>
                      <a:r>
                        <a:rPr lang="en-US" sz="2200" b="1" dirty="0">
                          <a:solidFill>
                            <a:srgbClr val="104862"/>
                          </a:solidFill>
                        </a:rPr>
                        <a:t>FY 2025-2026</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413811">
                <a:tc>
                  <a:txBody>
                    <a:bodyPr/>
                    <a:lstStyle/>
                    <a:p>
                      <a:pPr algn="r"/>
                      <a:r>
                        <a:rPr lang="en-US" sz="2200" b="1" dirty="0"/>
                        <a:t>Personnel</a:t>
                      </a:r>
                    </a:p>
                  </a:txBody>
                  <a:tcPr anchor="ctr"/>
                </a:tc>
                <a:tc>
                  <a:txBody>
                    <a:bodyPr/>
                    <a:lstStyle/>
                    <a:p>
                      <a:pPr algn="ctr"/>
                      <a:r>
                        <a:rPr lang="en-US" sz="2200" b="1" dirty="0"/>
                        <a:t>$983,813</a:t>
                      </a:r>
                    </a:p>
                  </a:txBody>
                  <a:tcPr anchor="ctr"/>
                </a:tc>
                <a:tc>
                  <a:txBody>
                    <a:bodyPr/>
                    <a:lstStyle/>
                    <a:p>
                      <a:pPr algn="ctr"/>
                      <a:r>
                        <a:rPr lang="en-US" sz="2200" b="1" dirty="0"/>
                        <a:t>$1,155,082</a:t>
                      </a:r>
                    </a:p>
                  </a:txBody>
                  <a:tcPr anchor="ctr"/>
                </a:tc>
                <a:tc>
                  <a:txBody>
                    <a:bodyPr/>
                    <a:lstStyle/>
                    <a:p>
                      <a:pPr algn="ctr"/>
                      <a:r>
                        <a:rPr lang="en-US" sz="2200" b="1" dirty="0"/>
                        <a:t>$171,269</a:t>
                      </a:r>
                    </a:p>
                  </a:txBody>
                  <a:tcPr anchor="ctr"/>
                </a:tc>
                <a:extLst>
                  <a:ext uri="{0D108BD9-81ED-4DB2-BD59-A6C34878D82A}">
                    <a16:rowId xmlns:a16="http://schemas.microsoft.com/office/drawing/2014/main" val="673936123"/>
                  </a:ext>
                </a:extLst>
              </a:tr>
              <a:tr h="476189">
                <a:tc>
                  <a:txBody>
                    <a:bodyPr/>
                    <a:lstStyle/>
                    <a:p>
                      <a:pPr algn="r"/>
                      <a:r>
                        <a:rPr lang="en-US" sz="2200" b="1" dirty="0"/>
                        <a:t>Operating</a:t>
                      </a:r>
                    </a:p>
                  </a:txBody>
                  <a:tcPr anchor="ctr"/>
                </a:tc>
                <a:tc>
                  <a:txBody>
                    <a:bodyPr/>
                    <a:lstStyle/>
                    <a:p>
                      <a:pPr algn="ctr"/>
                      <a:r>
                        <a:rPr lang="en-US" sz="2200" b="1" dirty="0"/>
                        <a:t>$1,912,266</a:t>
                      </a:r>
                    </a:p>
                  </a:txBody>
                  <a:tcPr anchor="ctr"/>
                </a:tc>
                <a:tc>
                  <a:txBody>
                    <a:bodyPr/>
                    <a:lstStyle/>
                    <a:p>
                      <a:pPr algn="ctr"/>
                      <a:r>
                        <a:rPr lang="en-US" sz="2200" b="1" dirty="0"/>
                        <a:t>$3,930,305</a:t>
                      </a:r>
                    </a:p>
                  </a:txBody>
                  <a:tcPr anchor="ctr"/>
                </a:tc>
                <a:tc>
                  <a:txBody>
                    <a:bodyPr/>
                    <a:lstStyle/>
                    <a:p>
                      <a:pPr algn="ctr"/>
                      <a:r>
                        <a:rPr lang="en-US" sz="2200" b="1" dirty="0"/>
                        <a:t>$2,018,039</a:t>
                      </a:r>
                    </a:p>
                  </a:txBody>
                  <a:tcPr anchor="ctr"/>
                </a:tc>
                <a:extLst>
                  <a:ext uri="{0D108BD9-81ED-4DB2-BD59-A6C34878D82A}">
                    <a16:rowId xmlns:a16="http://schemas.microsoft.com/office/drawing/2014/main" val="2756149601"/>
                  </a:ext>
                </a:extLst>
              </a:tr>
              <a:tr h="473578">
                <a:tc>
                  <a:txBody>
                    <a:bodyPr/>
                    <a:lstStyle/>
                    <a:p>
                      <a:pPr algn="r"/>
                      <a:r>
                        <a:rPr lang="en-US" sz="2200" b="1" dirty="0"/>
                        <a:t>Capital</a:t>
                      </a:r>
                    </a:p>
                  </a:txBody>
                  <a:tcPr anchor="ctr"/>
                </a:tc>
                <a:tc>
                  <a:txBody>
                    <a:bodyPr/>
                    <a:lstStyle/>
                    <a:p>
                      <a:pPr algn="ctr"/>
                      <a:r>
                        <a:rPr lang="en-US" sz="2200" b="1" dirty="0"/>
                        <a:t>$7,670,074</a:t>
                      </a:r>
                    </a:p>
                  </a:txBody>
                  <a:tcPr anchor="ctr"/>
                </a:tc>
                <a:tc>
                  <a:txBody>
                    <a:bodyPr/>
                    <a:lstStyle/>
                    <a:p>
                      <a:pPr algn="ctr"/>
                      <a:r>
                        <a:rPr lang="en-US" sz="2200" b="1" dirty="0"/>
                        <a:t>$700,400</a:t>
                      </a:r>
                    </a:p>
                  </a:txBody>
                  <a:tcPr anchor="ctr"/>
                </a:tc>
                <a:tc>
                  <a:txBody>
                    <a:bodyPr/>
                    <a:lstStyle/>
                    <a:p>
                      <a:pPr algn="ctr"/>
                      <a:r>
                        <a:rPr lang="en-US" sz="2200" b="1" dirty="0"/>
                        <a:t>$6,969,674</a:t>
                      </a:r>
                    </a:p>
                  </a:txBody>
                  <a:tcPr anchor="ctr"/>
                </a:tc>
                <a:extLst>
                  <a:ext uri="{0D108BD9-81ED-4DB2-BD59-A6C34878D82A}">
                    <a16:rowId xmlns:a16="http://schemas.microsoft.com/office/drawing/2014/main" val="317650478"/>
                  </a:ext>
                </a:extLst>
              </a:tr>
              <a:tr h="425302">
                <a:tc>
                  <a:txBody>
                    <a:bodyPr/>
                    <a:lstStyle/>
                    <a:p>
                      <a:pPr algn="r"/>
                      <a:r>
                        <a:rPr lang="en-US" sz="2200" b="1" dirty="0"/>
                        <a:t>Debt Service</a:t>
                      </a:r>
                    </a:p>
                  </a:txBody>
                  <a:tcPr anchor="ctr"/>
                </a:tc>
                <a:tc>
                  <a:txBody>
                    <a:bodyPr/>
                    <a:lstStyle/>
                    <a:p>
                      <a:pPr algn="ctr"/>
                      <a:r>
                        <a:rPr lang="en-US" sz="2200" b="1" dirty="0"/>
                        <a:t>$899,120</a:t>
                      </a:r>
                    </a:p>
                  </a:txBody>
                  <a:tcPr anchor="ctr"/>
                </a:tc>
                <a:tc>
                  <a:txBody>
                    <a:bodyPr/>
                    <a:lstStyle/>
                    <a:p>
                      <a:pPr algn="ctr"/>
                      <a:r>
                        <a:rPr lang="en-US" sz="2200" b="1" dirty="0"/>
                        <a:t>$570,773</a:t>
                      </a:r>
                    </a:p>
                  </a:txBody>
                  <a:tcPr anchor="ctr"/>
                </a:tc>
                <a:tc>
                  <a:txBody>
                    <a:bodyPr/>
                    <a:lstStyle/>
                    <a:p>
                      <a:pPr algn="ctr"/>
                      <a:r>
                        <a:rPr lang="en-US" sz="2200" b="1" dirty="0"/>
                        <a:t>$328,347</a:t>
                      </a:r>
                    </a:p>
                  </a:txBody>
                  <a:tcPr anchor="ctr"/>
                </a:tc>
                <a:extLst>
                  <a:ext uri="{0D108BD9-81ED-4DB2-BD59-A6C34878D82A}">
                    <a16:rowId xmlns:a16="http://schemas.microsoft.com/office/drawing/2014/main" val="2677265923"/>
                  </a:ext>
                </a:extLst>
              </a:tr>
              <a:tr h="445150">
                <a:tc>
                  <a:txBody>
                    <a:bodyPr/>
                    <a:lstStyle/>
                    <a:p>
                      <a:pPr algn="r"/>
                      <a:r>
                        <a:rPr lang="en-US" sz="2200" b="1" dirty="0"/>
                        <a:t>Interfund Transfers</a:t>
                      </a:r>
                    </a:p>
                  </a:txBody>
                  <a:tcPr anchor="ctr"/>
                </a:tc>
                <a:tc>
                  <a:txBody>
                    <a:bodyPr/>
                    <a:lstStyle/>
                    <a:p>
                      <a:pPr algn="ctr"/>
                      <a:r>
                        <a:rPr lang="en-US" sz="2200" b="1" dirty="0"/>
                        <a:t>$9,153,727</a:t>
                      </a:r>
                    </a:p>
                  </a:txBody>
                  <a:tcPr anchor="ctr"/>
                </a:tc>
                <a:tc>
                  <a:txBody>
                    <a:bodyPr/>
                    <a:lstStyle/>
                    <a:p>
                      <a:pPr algn="ctr"/>
                      <a:r>
                        <a:rPr lang="en-US" sz="2200" b="1" dirty="0"/>
                        <a:t>$1,375,739</a:t>
                      </a:r>
                    </a:p>
                  </a:txBody>
                  <a:tcPr anchor="ctr"/>
                </a:tc>
                <a:tc>
                  <a:txBody>
                    <a:bodyPr/>
                    <a:lstStyle/>
                    <a:p>
                      <a:pPr algn="ctr"/>
                      <a:r>
                        <a:rPr lang="en-US" sz="2200" b="1" dirty="0"/>
                        <a:t>($7,777,988)</a:t>
                      </a:r>
                    </a:p>
                  </a:txBody>
                  <a:tcPr anchor="ctr"/>
                </a:tc>
                <a:extLst>
                  <a:ext uri="{0D108BD9-81ED-4DB2-BD59-A6C34878D82A}">
                    <a16:rowId xmlns:a16="http://schemas.microsoft.com/office/drawing/2014/main" val="3225783030"/>
                  </a:ext>
                </a:extLst>
              </a:tr>
              <a:tr h="435934">
                <a:tc>
                  <a:txBody>
                    <a:bodyPr/>
                    <a:lstStyle/>
                    <a:p>
                      <a:pPr algn="r"/>
                      <a:r>
                        <a:rPr lang="en-US" sz="2200" b="1" dirty="0"/>
                        <a:t>TOTAL</a:t>
                      </a:r>
                    </a:p>
                  </a:txBody>
                  <a:tcPr anchor="ctr"/>
                </a:tc>
                <a:tc>
                  <a:txBody>
                    <a:bodyPr/>
                    <a:lstStyle/>
                    <a:p>
                      <a:pPr algn="ctr"/>
                      <a:r>
                        <a:rPr lang="en-US" sz="2200" b="1" dirty="0"/>
                        <a:t>$20,619,000</a:t>
                      </a:r>
                    </a:p>
                  </a:txBody>
                  <a:tcPr anchor="ctr"/>
                </a:tc>
                <a:tc>
                  <a:txBody>
                    <a:bodyPr/>
                    <a:lstStyle/>
                    <a:p>
                      <a:pPr algn="ctr"/>
                      <a:r>
                        <a:rPr lang="en-US" sz="2200" b="1" dirty="0"/>
                        <a:t>$7,732,299</a:t>
                      </a:r>
                    </a:p>
                  </a:txBody>
                  <a:tcPr anchor="ctr"/>
                </a:tc>
                <a:tc>
                  <a:txBody>
                    <a:bodyPr/>
                    <a:lstStyle/>
                    <a:p>
                      <a:pPr algn="ctr"/>
                      <a:r>
                        <a:rPr lang="en-US" sz="2200" b="1" dirty="0"/>
                        <a:t>($12,886,701)</a:t>
                      </a:r>
                    </a:p>
                  </a:txBody>
                  <a:tcPr anchor="ctr"/>
                </a:tc>
                <a:extLst>
                  <a:ext uri="{0D108BD9-81ED-4DB2-BD59-A6C34878D82A}">
                    <a16:rowId xmlns:a16="http://schemas.microsoft.com/office/drawing/2014/main" val="714096359"/>
                  </a:ext>
                </a:extLst>
              </a:tr>
              <a:tr h="499731">
                <a:tc gridSpan="4">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r>
                        <a:rPr lang="en-US" sz="2200" dirty="0"/>
                        <a:t>Reduction to Capital Expenditures, move to Wastewater Impact Fee Expenditures.  Changes to Interfund Transfers. Incorporate TCS expenses directly. </a:t>
                      </a:r>
                      <a:endParaRPr lang="en-US" sz="2200" dirty="0">
                        <a:highlight>
                          <a:srgbClr val="FFFF00"/>
                        </a:highlight>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209382721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CAC87-A3CF-1999-58CB-45DB8F18967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26FEC54-5BB6-5F58-B802-2FF7E28F7ACC}"/>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A2FE4D-A61E-6FCD-3E98-3D976D38AC29}"/>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Wastewater</a:t>
            </a:r>
          </a:p>
        </p:txBody>
      </p:sp>
      <p:sp>
        <p:nvSpPr>
          <p:cNvPr id="3" name="Content Placeholder 2">
            <a:extLst>
              <a:ext uri="{FF2B5EF4-FFF2-40B4-BE49-F238E27FC236}">
                <a16:creationId xmlns:a16="http://schemas.microsoft.com/office/drawing/2014/main" id="{961A9A79-EB92-005B-89B6-56C21B966FFC}"/>
              </a:ext>
            </a:extLst>
          </p:cNvPr>
          <p:cNvSpPr>
            <a:spLocks noGrp="1"/>
          </p:cNvSpPr>
          <p:nvPr>
            <p:ph idx="1"/>
          </p:nvPr>
        </p:nvSpPr>
        <p:spPr>
          <a:xfrm>
            <a:off x="838200" y="1483934"/>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FY24-25</a:t>
            </a:r>
          </a:p>
          <a:p>
            <a:pPr>
              <a:lnSpc>
                <a:spcPct val="100000"/>
              </a:lnSpc>
              <a:spcBef>
                <a:spcPts val="0"/>
              </a:spcBef>
              <a:spcAft>
                <a:spcPts val="1000"/>
              </a:spcAft>
            </a:pPr>
            <a:r>
              <a:rPr lang="en-US" sz="2400" b="1" dirty="0">
                <a:solidFill>
                  <a:srgbClr val="104862"/>
                </a:solidFill>
              </a:rPr>
              <a:t>CIP (Carry Forward): </a:t>
            </a:r>
            <a:r>
              <a:rPr lang="en-US" sz="2400" dirty="0"/>
              <a:t>Lift Station Generators | 50% Complete</a:t>
            </a:r>
          </a:p>
          <a:p>
            <a:pPr>
              <a:lnSpc>
                <a:spcPct val="100000"/>
              </a:lnSpc>
              <a:spcBef>
                <a:spcPts val="0"/>
              </a:spcBef>
              <a:spcAft>
                <a:spcPts val="1000"/>
              </a:spcAft>
            </a:pPr>
            <a:r>
              <a:rPr lang="en-US" sz="2400" b="1" dirty="0">
                <a:solidFill>
                  <a:srgbClr val="104862"/>
                </a:solidFill>
              </a:rPr>
              <a:t>CIP (Carry Forward):</a:t>
            </a:r>
            <a:r>
              <a:rPr lang="en-US" sz="2400" dirty="0"/>
              <a:t> Solids Handling Expansion | In Design </a:t>
            </a:r>
          </a:p>
          <a:p>
            <a:pPr>
              <a:lnSpc>
                <a:spcPct val="100000"/>
              </a:lnSpc>
              <a:spcBef>
                <a:spcPts val="0"/>
              </a:spcBef>
              <a:spcAft>
                <a:spcPts val="1000"/>
              </a:spcAft>
            </a:pPr>
            <a:r>
              <a:rPr lang="en-US" sz="2400" b="1" dirty="0">
                <a:solidFill>
                  <a:srgbClr val="104862"/>
                </a:solidFill>
              </a:rPr>
              <a:t>CIP (Carry Forward)</a:t>
            </a:r>
            <a:r>
              <a:rPr lang="en-US" sz="2400" dirty="0"/>
              <a:t>: Wastewater System Improvements | Underway</a:t>
            </a:r>
          </a:p>
          <a:p>
            <a:pPr marL="0" indent="0">
              <a:lnSpc>
                <a:spcPct val="100000"/>
              </a:lnSpc>
              <a:spcBef>
                <a:spcPts val="0"/>
              </a:spcBef>
              <a:spcAft>
                <a:spcPts val="1000"/>
              </a:spcAft>
              <a:buNone/>
            </a:pPr>
            <a:r>
              <a:rPr lang="en-US" sz="2400" b="1" dirty="0">
                <a:solidFill>
                  <a:srgbClr val="275791"/>
                </a:solidFill>
              </a:rPr>
              <a:t>FY25-26</a:t>
            </a:r>
          </a:p>
          <a:p>
            <a:pPr>
              <a:lnSpc>
                <a:spcPct val="100000"/>
              </a:lnSpc>
              <a:spcBef>
                <a:spcPts val="0"/>
              </a:spcBef>
              <a:spcAft>
                <a:spcPts val="1000"/>
              </a:spcAft>
            </a:pPr>
            <a:r>
              <a:rPr lang="en-US" sz="2400" b="1" dirty="0">
                <a:solidFill>
                  <a:srgbClr val="104862"/>
                </a:solidFill>
              </a:rPr>
              <a:t>CIP R&amp;R Program: </a:t>
            </a:r>
            <a:r>
              <a:rPr lang="en-US" sz="2400" dirty="0"/>
              <a:t>Lift Station R&amp;R Program</a:t>
            </a:r>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spTree>
    <p:extLst>
      <p:ext uri="{BB962C8B-B14F-4D97-AF65-F5344CB8AC3E}">
        <p14:creationId xmlns:p14="http://schemas.microsoft.com/office/powerpoint/2010/main" val="99831715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3C4CD-AE2E-471C-4AD7-A8E51D23D48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B7FBAC4-89DB-F85E-D29A-8A53BB10BBC9}"/>
              </a:ext>
            </a:extLst>
          </p:cNvPr>
          <p:cNvSpPr txBox="1"/>
          <p:nvPr/>
        </p:nvSpPr>
        <p:spPr>
          <a:xfrm>
            <a:off x="7457510" y="2712823"/>
            <a:ext cx="4476146" cy="4616648"/>
          </a:xfrm>
          <a:prstGeom prst="rect">
            <a:avLst/>
          </a:prstGeom>
          <a:noFill/>
        </p:spPr>
        <p:txBody>
          <a:bodyPr wrap="square" rtlCol="0">
            <a:spAutoFit/>
          </a:bodyPr>
          <a:lstStyle/>
          <a:p>
            <a:pPr algn="ctr"/>
            <a:endParaRPr lang="en-US" dirty="0"/>
          </a:p>
          <a:p>
            <a:pPr marL="285750" indent="-285750" algn="just">
              <a:buFont typeface="Arial" panose="020B0604020202020204" pitchFamily="34" charset="0"/>
              <a:buChar char="•"/>
            </a:pPr>
            <a:r>
              <a:rPr lang="en-US" dirty="0"/>
              <a:t>FDEP Grant #LPA0457</a:t>
            </a:r>
          </a:p>
          <a:p>
            <a:pPr algn="just"/>
            <a:endParaRPr lang="en-US" dirty="0"/>
          </a:p>
          <a:p>
            <a:pPr marL="285750" indent="-285750" algn="just">
              <a:buFont typeface="Arial" panose="020B0604020202020204" pitchFamily="34" charset="0"/>
              <a:buChar char="•"/>
            </a:pPr>
            <a:r>
              <a:rPr lang="en-US" dirty="0"/>
              <a:t>$1,400,000.00 </a:t>
            </a:r>
          </a:p>
          <a:p>
            <a:pPr algn="just"/>
            <a:endParaRPr lang="en-US" sz="1200" b="1" dirty="0"/>
          </a:p>
          <a:p>
            <a:pPr algn="just"/>
            <a:endParaRPr lang="en-US" sz="1200" b="1" dirty="0"/>
          </a:p>
          <a:p>
            <a:pPr algn="just"/>
            <a:r>
              <a:rPr lang="en-US" b="1" dirty="0"/>
              <a:t>Return on investment</a:t>
            </a:r>
            <a:r>
              <a:rPr lang="en-US" dirty="0"/>
              <a:t> is (15) fully operational wastewater lift stations during power outages, flooding, and severe storms events as sewage is properly disposed to the Douglas H. Allen Water Reclamation Facility and not leaking back into homes, businesses, and the environment. </a:t>
            </a:r>
          </a:p>
          <a:p>
            <a:pPr algn="just"/>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a:p>
            <a:pPr marL="285750" indent="-285750" algn="ctr">
              <a:buFont typeface="Arial" panose="020B0604020202020204" pitchFamily="34" charset="0"/>
              <a:buChar char="•"/>
            </a:pPr>
            <a:endParaRPr lang="en-US" dirty="0"/>
          </a:p>
        </p:txBody>
      </p:sp>
      <p:sp>
        <p:nvSpPr>
          <p:cNvPr id="6" name="Title 3">
            <a:extLst>
              <a:ext uri="{FF2B5EF4-FFF2-40B4-BE49-F238E27FC236}">
                <a16:creationId xmlns:a16="http://schemas.microsoft.com/office/drawing/2014/main" id="{1145738A-70CC-2EA7-D71E-550AB10ED0DA}"/>
              </a:ext>
            </a:extLst>
          </p:cNvPr>
          <p:cNvSpPr txBox="1">
            <a:spLocks/>
          </p:cNvSpPr>
          <p:nvPr/>
        </p:nvSpPr>
        <p:spPr>
          <a:xfrm>
            <a:off x="921260" y="595622"/>
            <a:ext cx="9397708" cy="75895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Lift Station Standby Generators FY24-25</a:t>
            </a:r>
          </a:p>
        </p:txBody>
      </p:sp>
      <p:sp>
        <p:nvSpPr>
          <p:cNvPr id="8" name="Title 3">
            <a:extLst>
              <a:ext uri="{FF2B5EF4-FFF2-40B4-BE49-F238E27FC236}">
                <a16:creationId xmlns:a16="http://schemas.microsoft.com/office/drawing/2014/main" id="{F2EE5010-A9F3-4855-A40C-908633FEF84B}"/>
              </a:ext>
            </a:extLst>
          </p:cNvPr>
          <p:cNvSpPr>
            <a:spLocks noGrp="1"/>
          </p:cNvSpPr>
          <p:nvPr>
            <p:ph type="title"/>
          </p:nvPr>
        </p:nvSpPr>
        <p:spPr>
          <a:xfrm>
            <a:off x="7371541" y="1953871"/>
            <a:ext cx="4476147" cy="758952"/>
          </a:xfrm>
        </p:spPr>
        <p:txBody>
          <a:bodyPr anchor="ctr">
            <a:noAutofit/>
          </a:bodyPr>
          <a:lstStyle/>
          <a:p>
            <a:r>
              <a:rPr lang="en-US" sz="2800" b="1" dirty="0"/>
              <a:t>Lift Station (15)</a:t>
            </a:r>
            <a:br>
              <a:rPr lang="en-US" sz="2800" b="1" dirty="0"/>
            </a:br>
            <a:r>
              <a:rPr lang="en-US" sz="2800" b="1" dirty="0"/>
              <a:t>Emergency Generators</a:t>
            </a:r>
          </a:p>
        </p:txBody>
      </p:sp>
      <p:pic>
        <p:nvPicPr>
          <p:cNvPr id="5" name="Picture 4" descr="A picture containing tree, outdoor, ground, park&#10;&#10;AI-generated content may be incorrect.">
            <a:extLst>
              <a:ext uri="{FF2B5EF4-FFF2-40B4-BE49-F238E27FC236}">
                <a16:creationId xmlns:a16="http://schemas.microsoft.com/office/drawing/2014/main" id="{F9FB02C1-8EE1-1604-B97B-5FFD23FD78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653" y="1890479"/>
            <a:ext cx="2522592" cy="1957918"/>
          </a:xfrm>
          <a:prstGeom prst="rect">
            <a:avLst/>
          </a:prstGeom>
        </p:spPr>
      </p:pic>
      <p:sp>
        <p:nvSpPr>
          <p:cNvPr id="16" name="TextBox 15">
            <a:extLst>
              <a:ext uri="{FF2B5EF4-FFF2-40B4-BE49-F238E27FC236}">
                <a16:creationId xmlns:a16="http://schemas.microsoft.com/office/drawing/2014/main" id="{99714163-D0E4-59BC-91A9-F1C7D7639A99}"/>
              </a:ext>
            </a:extLst>
          </p:cNvPr>
          <p:cNvSpPr txBox="1"/>
          <p:nvPr/>
        </p:nvSpPr>
        <p:spPr>
          <a:xfrm>
            <a:off x="709069" y="1430651"/>
            <a:ext cx="2811760" cy="523220"/>
          </a:xfrm>
          <a:prstGeom prst="rect">
            <a:avLst/>
          </a:prstGeom>
          <a:noFill/>
        </p:spPr>
        <p:txBody>
          <a:bodyPr wrap="square" rtlCol="0">
            <a:spAutoFit/>
          </a:bodyPr>
          <a:lstStyle/>
          <a:p>
            <a:r>
              <a:rPr lang="en-US" sz="1400" b="1" dirty="0"/>
              <a:t>Lift Station #28: </a:t>
            </a:r>
          </a:p>
          <a:p>
            <a:r>
              <a:rPr lang="en-US" sz="1400" b="1" dirty="0"/>
              <a:t>1900 Osprey Blvd. </a:t>
            </a:r>
          </a:p>
        </p:txBody>
      </p:sp>
      <p:pic>
        <p:nvPicPr>
          <p:cNvPr id="18" name="Picture 17" descr="A picture containing grass, sky, outdoor&#10;&#10;AI-generated content may be incorrect.">
            <a:extLst>
              <a:ext uri="{FF2B5EF4-FFF2-40B4-BE49-F238E27FC236}">
                <a16:creationId xmlns:a16="http://schemas.microsoft.com/office/drawing/2014/main" id="{C6C37950-4687-C742-C5D1-6000E7C95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365" y="1890478"/>
            <a:ext cx="3610298" cy="4283675"/>
          </a:xfrm>
          <a:prstGeom prst="rect">
            <a:avLst/>
          </a:prstGeom>
        </p:spPr>
      </p:pic>
      <p:sp>
        <p:nvSpPr>
          <p:cNvPr id="19" name="TextBox 18">
            <a:extLst>
              <a:ext uri="{FF2B5EF4-FFF2-40B4-BE49-F238E27FC236}">
                <a16:creationId xmlns:a16="http://schemas.microsoft.com/office/drawing/2014/main" id="{59C526F4-3B09-8A02-0525-795EDDCC96AC}"/>
              </a:ext>
            </a:extLst>
          </p:cNvPr>
          <p:cNvSpPr txBox="1"/>
          <p:nvPr/>
        </p:nvSpPr>
        <p:spPr>
          <a:xfrm>
            <a:off x="3376245" y="1397789"/>
            <a:ext cx="2136354" cy="738664"/>
          </a:xfrm>
          <a:prstGeom prst="rect">
            <a:avLst/>
          </a:prstGeom>
          <a:noFill/>
        </p:spPr>
        <p:txBody>
          <a:bodyPr wrap="square" rtlCol="0">
            <a:spAutoFit/>
          </a:bodyPr>
          <a:lstStyle/>
          <a:p>
            <a:r>
              <a:rPr lang="en-US" sz="1400" b="1" dirty="0"/>
              <a:t>Lift Station #2:</a:t>
            </a:r>
          </a:p>
          <a:p>
            <a:r>
              <a:rPr lang="en-US" sz="1400" b="1" dirty="0"/>
              <a:t>595 North Wilson</a:t>
            </a:r>
          </a:p>
          <a:p>
            <a:endParaRPr lang="en-US" sz="1400" dirty="0"/>
          </a:p>
        </p:txBody>
      </p:sp>
      <p:pic>
        <p:nvPicPr>
          <p:cNvPr id="21" name="Picture 20" descr="A picture containing grass, outdoor, sky, field&#10;&#10;AI-generated content may be incorrect.">
            <a:extLst>
              <a:ext uri="{FF2B5EF4-FFF2-40B4-BE49-F238E27FC236}">
                <a16:creationId xmlns:a16="http://schemas.microsoft.com/office/drawing/2014/main" id="{3DCC0A49-DE96-686D-9B00-56A47C1AE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654" y="4308225"/>
            <a:ext cx="2522591" cy="1865929"/>
          </a:xfrm>
          <a:prstGeom prst="rect">
            <a:avLst/>
          </a:prstGeom>
        </p:spPr>
      </p:pic>
      <p:sp>
        <p:nvSpPr>
          <p:cNvPr id="23" name="TextBox 22">
            <a:extLst>
              <a:ext uri="{FF2B5EF4-FFF2-40B4-BE49-F238E27FC236}">
                <a16:creationId xmlns:a16="http://schemas.microsoft.com/office/drawing/2014/main" id="{6D9FE9CA-E8C5-BC7F-A3F6-AD7441DC7E00}"/>
              </a:ext>
            </a:extLst>
          </p:cNvPr>
          <p:cNvSpPr txBox="1"/>
          <p:nvPr/>
        </p:nvSpPr>
        <p:spPr>
          <a:xfrm>
            <a:off x="777689" y="3848397"/>
            <a:ext cx="1883849" cy="523220"/>
          </a:xfrm>
          <a:prstGeom prst="rect">
            <a:avLst/>
          </a:prstGeom>
          <a:noFill/>
        </p:spPr>
        <p:txBody>
          <a:bodyPr wrap="none" rtlCol="0">
            <a:spAutoFit/>
          </a:bodyPr>
          <a:lstStyle/>
          <a:p>
            <a:r>
              <a:rPr lang="en-US" sz="1400" b="1" dirty="0"/>
              <a:t>Lift Station #3:</a:t>
            </a:r>
          </a:p>
          <a:p>
            <a:r>
              <a:rPr lang="en-US" sz="1400" b="1" dirty="0"/>
              <a:t>905 County Road 555</a:t>
            </a:r>
          </a:p>
        </p:txBody>
      </p:sp>
    </p:spTree>
    <p:extLst>
      <p:ext uri="{BB962C8B-B14F-4D97-AF65-F5344CB8AC3E}">
        <p14:creationId xmlns:p14="http://schemas.microsoft.com/office/powerpoint/2010/main" val="400551252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A14C9-3AB5-B8B1-42CA-B1AE94214DD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539462D-AFC2-93BF-8BCF-83443C5D87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43980"/>
            <a:ext cx="10905065" cy="3770037"/>
          </a:xfrm>
          <a:prstGeom prst="rect">
            <a:avLst/>
          </a:prstGeom>
        </p:spPr>
      </p:pic>
    </p:spTree>
    <p:extLst>
      <p:ext uri="{BB962C8B-B14F-4D97-AF65-F5344CB8AC3E}">
        <p14:creationId xmlns:p14="http://schemas.microsoft.com/office/powerpoint/2010/main" val="579579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5AC0F-AB03-154C-D09D-FCC8CB2D44A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747EA44-98BA-FD44-1734-05CB4A8DE3F6}"/>
              </a:ext>
            </a:extLst>
          </p:cNvPr>
          <p:cNvSpPr/>
          <p:nvPr/>
        </p:nvSpPr>
        <p:spPr>
          <a:xfrm>
            <a:off x="302003" y="5481670"/>
            <a:ext cx="11612905" cy="11268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F63C5F-E38C-E0C2-C81E-EE33793EB3BD}"/>
              </a:ext>
            </a:extLst>
          </p:cNvPr>
          <p:cNvSpPr>
            <a:spLocks noGrp="1"/>
          </p:cNvSpPr>
          <p:nvPr>
            <p:ph type="title"/>
          </p:nvPr>
        </p:nvSpPr>
        <p:spPr/>
        <p:txBody>
          <a:bodyPr>
            <a:normAutofit/>
          </a:bodyPr>
          <a:lstStyle/>
          <a:p>
            <a:r>
              <a:rPr lang="en-US" b="1" dirty="0">
                <a:solidFill>
                  <a:srgbClr val="104862"/>
                </a:solidFill>
              </a:rPr>
              <a:t>Major Funds Budget Projections</a:t>
            </a:r>
          </a:p>
        </p:txBody>
      </p:sp>
      <p:graphicFrame>
        <p:nvGraphicFramePr>
          <p:cNvPr id="4" name="Table 4">
            <a:extLst>
              <a:ext uri="{FF2B5EF4-FFF2-40B4-BE49-F238E27FC236}">
                <a16:creationId xmlns:a16="http://schemas.microsoft.com/office/drawing/2014/main" id="{47689460-167C-270A-0DC4-87FF849AC892}"/>
              </a:ext>
            </a:extLst>
          </p:cNvPr>
          <p:cNvGraphicFramePr>
            <a:graphicFrameLocks noGrp="1"/>
          </p:cNvGraphicFramePr>
          <p:nvPr>
            <p:ph idx="1"/>
            <p:extLst>
              <p:ext uri="{D42A27DB-BD31-4B8C-83A1-F6EECF244321}">
                <p14:modId xmlns:p14="http://schemas.microsoft.com/office/powerpoint/2010/main" val="4101193850"/>
              </p:ext>
            </p:extLst>
          </p:nvPr>
        </p:nvGraphicFramePr>
        <p:xfrm>
          <a:off x="808074" y="1671955"/>
          <a:ext cx="10545726" cy="3708400"/>
        </p:xfrm>
        <a:graphic>
          <a:graphicData uri="http://schemas.openxmlformats.org/drawingml/2006/table">
            <a:tbl>
              <a:tblPr firstRow="1" bandRow="1">
                <a:tableStyleId>{74C1A8A3-306A-4EB7-A6B1-4F7E0EB9C5D6}</a:tableStyleId>
              </a:tblPr>
              <a:tblGrid>
                <a:gridCol w="2659026">
                  <a:extLst>
                    <a:ext uri="{9D8B030D-6E8A-4147-A177-3AD203B41FA5}">
                      <a16:colId xmlns:a16="http://schemas.microsoft.com/office/drawing/2014/main" val="2899362283"/>
                    </a:ext>
                  </a:extLst>
                </a:gridCol>
                <a:gridCol w="2628900">
                  <a:extLst>
                    <a:ext uri="{9D8B030D-6E8A-4147-A177-3AD203B41FA5}">
                      <a16:colId xmlns:a16="http://schemas.microsoft.com/office/drawing/2014/main" val="640021399"/>
                    </a:ext>
                  </a:extLst>
                </a:gridCol>
                <a:gridCol w="2628900">
                  <a:extLst>
                    <a:ext uri="{9D8B030D-6E8A-4147-A177-3AD203B41FA5}">
                      <a16:colId xmlns:a16="http://schemas.microsoft.com/office/drawing/2014/main" val="94428457"/>
                    </a:ext>
                  </a:extLst>
                </a:gridCol>
                <a:gridCol w="2628900">
                  <a:extLst>
                    <a:ext uri="{9D8B030D-6E8A-4147-A177-3AD203B41FA5}">
                      <a16:colId xmlns:a16="http://schemas.microsoft.com/office/drawing/2014/main" val="1139418207"/>
                    </a:ext>
                  </a:extLst>
                </a:gridCol>
              </a:tblGrid>
              <a:tr h="370840">
                <a:tc>
                  <a:txBody>
                    <a:bodyPr/>
                    <a:lstStyle/>
                    <a:p>
                      <a:pPr algn="ctr"/>
                      <a:r>
                        <a:rPr lang="en-US" dirty="0"/>
                        <a:t>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FY 2024-2025 Adopted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FY 2025-2026 Proposed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algn="ctr"/>
                      <a:r>
                        <a:rPr lang="en-US" dirty="0"/>
                        <a:t>Difference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extLst>
                  <a:ext uri="{0D108BD9-81ED-4DB2-BD59-A6C34878D82A}">
                    <a16:rowId xmlns:a16="http://schemas.microsoft.com/office/drawing/2014/main" val="3101460434"/>
                  </a:ext>
                </a:extLst>
              </a:tr>
              <a:tr h="370840">
                <a:tc gridSpan="4">
                  <a:txBody>
                    <a:bodyPr/>
                    <a:lstStyle/>
                    <a:p>
                      <a:r>
                        <a:rPr lang="en-US" b="1" dirty="0"/>
                        <a:t>Fleet Maintenance Internal Service 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extLst>
                  <a:ext uri="{0D108BD9-81ED-4DB2-BD59-A6C34878D82A}">
                    <a16:rowId xmlns:a16="http://schemas.microsoft.com/office/drawing/2014/main" val="1565656977"/>
                  </a:ext>
                </a:extLst>
              </a:tr>
              <a:tr h="370840">
                <a:tc>
                  <a:txBody>
                    <a:bodyPr/>
                    <a:lstStyle/>
                    <a:p>
                      <a:r>
                        <a:rPr lang="en-US" dirty="0"/>
                        <a:t>Revenues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$2,101,544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Fund Established in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5896384"/>
                  </a:ext>
                </a:extLst>
              </a:tr>
              <a:tr h="370840">
                <a:tc>
                  <a:txBody>
                    <a:bodyPr/>
                    <a:lstStyle/>
                    <a:p>
                      <a:r>
                        <a:rPr lang="en-US" dirty="0"/>
                        <a:t>Expenditures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$2,274,532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$2,433,683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$159,151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569567"/>
                  </a:ext>
                </a:extLst>
              </a:tr>
              <a:tr h="370840">
                <a:tc gridSpan="4">
                  <a:txBody>
                    <a:bodyPr/>
                    <a:lstStyle/>
                    <a:p>
                      <a:pPr algn="l"/>
                      <a:r>
                        <a:rPr lang="en-US" b="1" dirty="0"/>
                        <a:t>Fire Impact Fee 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6467012"/>
                  </a:ext>
                </a:extLst>
              </a:tr>
              <a:tr h="370840">
                <a:tc>
                  <a:txBody>
                    <a:bodyPr/>
                    <a:lstStyle/>
                    <a:p>
                      <a:r>
                        <a:rPr lang="en-US" dirty="0"/>
                        <a:t>Revenues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$343,600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Fund Established in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6906194"/>
                  </a:ext>
                </a:extLst>
              </a:tr>
              <a:tr h="370840">
                <a:tc>
                  <a:txBody>
                    <a:bodyPr/>
                    <a:lstStyle/>
                    <a:p>
                      <a:r>
                        <a:rPr lang="en-US" dirty="0"/>
                        <a:t>Expenditures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Fund Established in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5721304"/>
                  </a:ext>
                </a:extLst>
              </a:tr>
              <a:tr h="370840">
                <a:tc gridSpan="4">
                  <a:txBody>
                    <a:bodyPr/>
                    <a:lstStyle/>
                    <a:p>
                      <a:pPr algn="l"/>
                      <a:r>
                        <a:rPr lang="en-US" b="1" dirty="0"/>
                        <a:t>Police Impact Fee 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4382363"/>
                  </a:ext>
                </a:extLst>
              </a:tr>
              <a:tr h="370840">
                <a:tc>
                  <a:txBody>
                    <a:bodyPr/>
                    <a:lstStyle/>
                    <a:p>
                      <a:r>
                        <a:rPr lang="en-US" dirty="0"/>
                        <a:t>Revenues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$379,600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Fund Established in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9284824"/>
                  </a:ext>
                </a:extLst>
              </a:tr>
              <a:tr h="370840">
                <a:tc>
                  <a:txBody>
                    <a:bodyPr/>
                    <a:lstStyle/>
                    <a:p>
                      <a:r>
                        <a:rPr lang="en-US" dirty="0"/>
                        <a:t>Expenditures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Fund Established in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5754858"/>
                  </a:ext>
                </a:extLst>
              </a:tr>
            </a:tbl>
          </a:graphicData>
        </a:graphic>
      </p:graphicFrame>
    </p:spTree>
    <p:extLst>
      <p:ext uri="{BB962C8B-B14F-4D97-AF65-F5344CB8AC3E}">
        <p14:creationId xmlns:p14="http://schemas.microsoft.com/office/powerpoint/2010/main" val="151844804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6A7C4-11B1-5B98-0C20-2EFC6ED68BA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BD59D3A-5F69-0BB4-52F3-25F8173A4EBD}"/>
              </a:ext>
            </a:extLst>
          </p:cNvPr>
          <p:cNvSpPr>
            <a:spLocks noGrp="1"/>
          </p:cNvSpPr>
          <p:nvPr>
            <p:ph type="title"/>
          </p:nvPr>
        </p:nvSpPr>
        <p:spPr/>
        <p:txBody>
          <a:bodyPr/>
          <a:lstStyle/>
          <a:p>
            <a:r>
              <a:rPr lang="en-US" b="1" dirty="0">
                <a:solidFill>
                  <a:srgbClr val="104862"/>
                </a:solidFill>
              </a:rPr>
              <a:t>Water</a:t>
            </a:r>
          </a:p>
        </p:txBody>
      </p:sp>
      <p:graphicFrame>
        <p:nvGraphicFramePr>
          <p:cNvPr id="2" name="Content Placeholder 1">
            <a:extLst>
              <a:ext uri="{FF2B5EF4-FFF2-40B4-BE49-F238E27FC236}">
                <a16:creationId xmlns:a16="http://schemas.microsoft.com/office/drawing/2014/main" id="{525E5220-8890-06C4-68BE-5C5EC030F869}"/>
              </a:ext>
            </a:extLst>
          </p:cNvPr>
          <p:cNvGraphicFramePr>
            <a:graphicFrameLocks noGrp="1"/>
          </p:cNvGraphicFramePr>
          <p:nvPr>
            <p:ph idx="1"/>
            <p:extLst>
              <p:ext uri="{D42A27DB-BD31-4B8C-83A1-F6EECF244321}">
                <p14:modId xmlns:p14="http://schemas.microsoft.com/office/powerpoint/2010/main" val="803263637"/>
              </p:ext>
            </p:extLst>
          </p:nvPr>
        </p:nvGraphicFramePr>
        <p:xfrm>
          <a:off x="838200" y="1590675"/>
          <a:ext cx="10515600" cy="42976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rPr>
                        <a:t>Vision</a:t>
                      </a:r>
                    </a:p>
                  </a:txBody>
                  <a:tcPr anchor="ctr"/>
                </a:tc>
                <a:tc>
                  <a:txBody>
                    <a:bodyPr/>
                    <a:lstStyle/>
                    <a:p>
                      <a:pPr algn="ctr"/>
                      <a:r>
                        <a:rPr lang="en-US" sz="2800" b="1" dirty="0"/>
                        <a:t>Mission</a:t>
                      </a:r>
                      <a:endParaRPr lang="en-US" sz="2800" b="1" dirty="0">
                        <a:solidFill>
                          <a:srgbClr val="B78739"/>
                        </a:solidFill>
                      </a:endParaRPr>
                    </a:p>
                  </a:txBody>
                  <a:tcPr anchor="ctr"/>
                </a:tc>
                <a:extLst>
                  <a:ext uri="{0D108BD9-81ED-4DB2-BD59-A6C34878D82A}">
                    <a16:rowId xmlns:a16="http://schemas.microsoft.com/office/drawing/2014/main" val="2000895093"/>
                  </a:ext>
                </a:extLst>
              </a:tr>
              <a:tr h="344114">
                <a:tc>
                  <a:txBody>
                    <a:bodyPr/>
                    <a:lstStyle/>
                    <a:p>
                      <a:r>
                        <a:rPr lang="en-US" sz="2400" dirty="0"/>
                        <a:t>Provide sustainable and reliable water as a critical service for generations to come.</a:t>
                      </a:r>
                      <a:endParaRPr lang="en-US" sz="2200" b="1" dirty="0"/>
                    </a:p>
                  </a:txBody>
                  <a:tcPr/>
                </a:tc>
                <a:tc>
                  <a:txBody>
                    <a:bodyPr/>
                    <a:lstStyle/>
                    <a:p>
                      <a:r>
                        <a:rPr lang="en-US" sz="2400" dirty="0"/>
                        <a:t>Provide the highest quality water through dedicated employees who deliver exceptional value to our customers and the community we serve. </a:t>
                      </a:r>
                      <a:endParaRPr lang="en-US" sz="2200" b="0" dirty="0"/>
                    </a:p>
                  </a:txBody>
                  <a:tcPr anchor="ctr"/>
                </a:tc>
                <a:extLst>
                  <a:ext uri="{0D108BD9-81ED-4DB2-BD59-A6C34878D82A}">
                    <a16:rowId xmlns:a16="http://schemas.microsoft.com/office/drawing/2014/main" val="503865722"/>
                  </a:ext>
                </a:extLst>
              </a:tr>
              <a:tr h="388824">
                <a:tc gridSpan="2">
                  <a:txBody>
                    <a:bodyPr/>
                    <a:lstStyle/>
                    <a:p>
                      <a:pPr algn="l"/>
                      <a:r>
                        <a:rPr lang="en-US" sz="2200" b="1" dirty="0">
                          <a:solidFill>
                            <a:srgbClr val="B78739"/>
                          </a:solidFill>
                        </a:rPr>
                        <a:t>Division Goals</a:t>
                      </a:r>
                    </a:p>
                  </a:txBody>
                  <a:tcPr anchor="ctr">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3141615551"/>
                  </a:ext>
                </a:extLst>
              </a:tr>
              <a:tr h="388824">
                <a:tc gridSpan="2">
                  <a:txBody>
                    <a:bodyPr/>
                    <a:lstStyle/>
                    <a:p>
                      <a:pPr marL="342900" indent="-342900" algn="l">
                        <a:buFont typeface="Arial" panose="020B0604020202020204" pitchFamily="34" charset="0"/>
                        <a:buChar char="•"/>
                      </a:pPr>
                      <a:r>
                        <a:rPr lang="en-US" sz="2200" b="0" dirty="0">
                          <a:solidFill>
                            <a:schemeClr val="accent1">
                              <a:lumMod val="50000"/>
                            </a:schemeClr>
                          </a:solidFill>
                        </a:rPr>
                        <a:t>Provide safe drinking water to our customers</a:t>
                      </a:r>
                    </a:p>
                    <a:p>
                      <a:pPr marL="342900" indent="-342900" algn="l">
                        <a:buFont typeface="Arial" panose="020B0604020202020204" pitchFamily="34" charset="0"/>
                        <a:buChar char="•"/>
                      </a:pPr>
                      <a:r>
                        <a:rPr lang="en-US" sz="2200" b="0" dirty="0">
                          <a:solidFill>
                            <a:schemeClr val="accent1">
                              <a:lumMod val="50000"/>
                            </a:schemeClr>
                          </a:solidFill>
                        </a:rPr>
                        <a:t>Meeting water demand: now and in the future</a:t>
                      </a:r>
                    </a:p>
                    <a:p>
                      <a:pPr marL="342900" indent="-342900" algn="l">
                        <a:buFont typeface="Arial" panose="020B0604020202020204" pitchFamily="34" charset="0"/>
                        <a:buChar char="•"/>
                      </a:pPr>
                      <a:r>
                        <a:rPr lang="en-US" sz="2200" b="0" dirty="0">
                          <a:solidFill>
                            <a:schemeClr val="accent1">
                              <a:lumMod val="50000"/>
                            </a:schemeClr>
                          </a:solidFill>
                        </a:rPr>
                        <a:t>Financial management</a:t>
                      </a:r>
                    </a:p>
                    <a:p>
                      <a:pPr marL="342900" indent="-342900" algn="l">
                        <a:buFont typeface="Arial" panose="020B0604020202020204" pitchFamily="34" charset="0"/>
                        <a:buChar char="•"/>
                      </a:pPr>
                      <a:r>
                        <a:rPr lang="en-US" sz="2200" b="0" dirty="0">
                          <a:solidFill>
                            <a:schemeClr val="accent1">
                              <a:lumMod val="50000"/>
                            </a:schemeClr>
                          </a:solidFill>
                        </a:rPr>
                        <a:t>Workforce excellence</a:t>
                      </a:r>
                    </a:p>
                  </a:txBody>
                  <a:tcPr anchor="ctr">
                    <a:solidFill>
                      <a:srgbClr val="E7EAED"/>
                    </a:solidFill>
                  </a:tcPr>
                </a:tc>
                <a:tc hMerge="1">
                  <a:txBody>
                    <a:bodyPr/>
                    <a:lstStyle/>
                    <a:p>
                      <a:endParaRPr lang="en-US" dirty="0"/>
                    </a:p>
                  </a:txBody>
                  <a:tcPr/>
                </a:tc>
                <a:extLst>
                  <a:ext uri="{0D108BD9-81ED-4DB2-BD59-A6C34878D82A}">
                    <a16:rowId xmlns:a16="http://schemas.microsoft.com/office/drawing/2014/main" val="2292771504"/>
                  </a:ext>
                </a:extLst>
              </a:tr>
            </a:tbl>
          </a:graphicData>
        </a:graphic>
      </p:graphicFrame>
    </p:spTree>
    <p:extLst>
      <p:ext uri="{BB962C8B-B14F-4D97-AF65-F5344CB8AC3E}">
        <p14:creationId xmlns:p14="http://schemas.microsoft.com/office/powerpoint/2010/main" val="383276432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44005-C208-9C3D-D131-59CB332A6C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46D3BE-5654-53A0-28FD-392E542B07F6}"/>
              </a:ext>
            </a:extLst>
          </p:cNvPr>
          <p:cNvSpPr>
            <a:spLocks noGrp="1"/>
          </p:cNvSpPr>
          <p:nvPr>
            <p:ph type="title"/>
          </p:nvPr>
        </p:nvSpPr>
        <p:spPr/>
        <p:txBody>
          <a:bodyPr/>
          <a:lstStyle/>
          <a:p>
            <a:r>
              <a:rPr lang="en-US" b="1" dirty="0">
                <a:solidFill>
                  <a:srgbClr val="104862"/>
                </a:solidFill>
              </a:rPr>
              <a:t>Water</a:t>
            </a:r>
          </a:p>
        </p:txBody>
      </p:sp>
      <p:graphicFrame>
        <p:nvGraphicFramePr>
          <p:cNvPr id="2" name="Content Placeholder 1">
            <a:extLst>
              <a:ext uri="{FF2B5EF4-FFF2-40B4-BE49-F238E27FC236}">
                <a16:creationId xmlns:a16="http://schemas.microsoft.com/office/drawing/2014/main" id="{5A7800FA-7C31-BA66-AA20-3D81A6F1C682}"/>
              </a:ext>
            </a:extLst>
          </p:cNvPr>
          <p:cNvGraphicFramePr>
            <a:graphicFrameLocks noGrp="1"/>
          </p:cNvGraphicFramePr>
          <p:nvPr>
            <p:ph idx="1"/>
            <p:extLst>
              <p:ext uri="{D42A27DB-BD31-4B8C-83A1-F6EECF244321}">
                <p14:modId xmlns:p14="http://schemas.microsoft.com/office/powerpoint/2010/main" val="694072713"/>
              </p:ext>
            </p:extLst>
          </p:nvPr>
        </p:nvGraphicFramePr>
        <p:xfrm>
          <a:off x="838200" y="1590675"/>
          <a:ext cx="10515600" cy="381000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rPr>
                        <a:t>Summary of Services</a:t>
                      </a:r>
                      <a:endParaRPr lang="en-US" sz="22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pPr marL="342900" indent="-342900">
                        <a:buFont typeface="Arial" panose="020B0604020202020204" pitchFamily="34" charset="0"/>
                        <a:buChar char="•"/>
                      </a:pPr>
                      <a:r>
                        <a:rPr lang="en-US" sz="2400" dirty="0"/>
                        <a:t>The City of Bartow operates an 8.75 MGD Class "A" Lime Softening Treatment Plant </a:t>
                      </a:r>
                    </a:p>
                    <a:p>
                      <a:pPr marL="342900" indent="-342900">
                        <a:buFont typeface="Arial" panose="020B0604020202020204" pitchFamily="34" charset="0"/>
                        <a:buChar char="•"/>
                      </a:pPr>
                      <a:r>
                        <a:rPr lang="en-US" sz="2400" dirty="0"/>
                        <a:t>In our Water Treatment process, we treat the water with six (6) different chemicals to ensure it's meeting all rules and regulations. </a:t>
                      </a:r>
                    </a:p>
                    <a:p>
                      <a:pPr marL="800100" lvl="1" indent="-342900">
                        <a:buFont typeface="Arial" panose="020B0604020202020204" pitchFamily="34" charset="0"/>
                        <a:buChar char="•"/>
                      </a:pPr>
                      <a:r>
                        <a:rPr lang="en-US" sz="2400" dirty="0"/>
                        <a:t>Ferric sulfate and polymer for turbidity (small particles in water) control.</a:t>
                      </a:r>
                    </a:p>
                    <a:p>
                      <a:pPr marL="800100" lvl="1" indent="-342900">
                        <a:buFont typeface="Arial" panose="020B0604020202020204" pitchFamily="34" charset="0"/>
                        <a:buChar char="•"/>
                      </a:pPr>
                      <a:r>
                        <a:rPr lang="en-US" sz="2400" dirty="0"/>
                        <a:t>Sodium hypochlorite to disinfect our water and assure it's safe. </a:t>
                      </a:r>
                    </a:p>
                    <a:p>
                      <a:pPr marL="800100" lvl="1" indent="-342900">
                        <a:buFont typeface="Arial" panose="020B0604020202020204" pitchFamily="34" charset="0"/>
                        <a:buChar char="•"/>
                      </a:pPr>
                      <a:r>
                        <a:rPr lang="en-US" sz="2400" dirty="0"/>
                        <a:t>Lime to soften the water and remove calcium and magnesium from water.</a:t>
                      </a:r>
                    </a:p>
                    <a:p>
                      <a:pPr marL="800100" lvl="1" indent="-342900">
                        <a:buFont typeface="Arial" panose="020B0604020202020204" pitchFamily="34" charset="0"/>
                        <a:buChar char="•"/>
                      </a:pPr>
                      <a:r>
                        <a:rPr lang="en-US" sz="2400" dirty="0"/>
                        <a:t>Carbon Dioxide to stabilize water. Phosphate for corrosion control.</a:t>
                      </a:r>
                      <a:endParaRPr lang="en-US" sz="2200" b="0" dirty="0"/>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214696291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891F-6609-D5AF-790B-BF53A828BA50}"/>
              </a:ext>
            </a:extLst>
          </p:cNvPr>
          <p:cNvSpPr>
            <a:spLocks noGrp="1"/>
          </p:cNvSpPr>
          <p:nvPr>
            <p:ph type="title"/>
          </p:nvPr>
        </p:nvSpPr>
        <p:spPr/>
        <p:txBody>
          <a:bodyPr/>
          <a:lstStyle/>
          <a:p>
            <a:r>
              <a:rPr lang="en-US" b="1" dirty="0">
                <a:solidFill>
                  <a:srgbClr val="104862"/>
                </a:solidFill>
              </a:rPr>
              <a:t>Water Plant Operations</a:t>
            </a:r>
          </a:p>
        </p:txBody>
      </p:sp>
      <p:sp>
        <p:nvSpPr>
          <p:cNvPr id="3" name="Content Placeholder 2">
            <a:extLst>
              <a:ext uri="{FF2B5EF4-FFF2-40B4-BE49-F238E27FC236}">
                <a16:creationId xmlns:a16="http://schemas.microsoft.com/office/drawing/2014/main" id="{EF941296-461E-6B1D-15DE-AEC564A30F70}"/>
              </a:ext>
            </a:extLst>
          </p:cNvPr>
          <p:cNvSpPr>
            <a:spLocks noGrp="1"/>
          </p:cNvSpPr>
          <p:nvPr>
            <p:ph idx="1"/>
          </p:nvPr>
        </p:nvSpPr>
        <p:spPr/>
        <p:txBody>
          <a:bodyPr>
            <a:normAutofit lnSpcReduction="10000"/>
          </a:bodyPr>
          <a:lstStyle/>
          <a:p>
            <a:r>
              <a:rPr lang="en-US" dirty="0"/>
              <a:t>The City of Bartow Water Demands have increased over 15% in the last 3 years. We are currently at 3.6 million gallons a day and our Water Use Permit is for 7.9 million gallons a day.</a:t>
            </a:r>
          </a:p>
          <a:p>
            <a:r>
              <a:rPr lang="en-US" dirty="0"/>
              <a:t>The City of Bartow Water Treatment Plant has 0 water quality violations in the last 10 years.</a:t>
            </a:r>
          </a:p>
          <a:p>
            <a:r>
              <a:rPr lang="en-US" dirty="0"/>
              <a:t>We have received a perfect Health inspection from DEP, 4 out of the last 5 inspections</a:t>
            </a:r>
          </a:p>
          <a:p>
            <a:r>
              <a:rPr lang="en-US" dirty="0"/>
              <a:t>We collect nearly 400 bacteriological samples in the distribution system each year to ensure our water is safe</a:t>
            </a:r>
          </a:p>
          <a:p>
            <a:r>
              <a:rPr lang="en-US" dirty="0"/>
              <a:t>In 2024, our cost to treat a thousand gallons of water was $2.24.</a:t>
            </a:r>
          </a:p>
          <a:p>
            <a:endParaRPr lang="en-US" dirty="0"/>
          </a:p>
        </p:txBody>
      </p:sp>
    </p:spTree>
    <p:extLst>
      <p:ext uri="{BB962C8B-B14F-4D97-AF65-F5344CB8AC3E}">
        <p14:creationId xmlns:p14="http://schemas.microsoft.com/office/powerpoint/2010/main" val="68721288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D4AE60-CA0C-C955-C341-C8B68CA5882F}"/>
              </a:ext>
            </a:extLst>
          </p:cNvPr>
          <p:cNvSpPr>
            <a:spLocks noGrp="1"/>
          </p:cNvSpPr>
          <p:nvPr>
            <p:ph type="title"/>
          </p:nvPr>
        </p:nvSpPr>
        <p:spPr>
          <a:xfrm>
            <a:off x="645064" y="525982"/>
            <a:ext cx="4282983" cy="1200361"/>
          </a:xfrm>
        </p:spPr>
        <p:txBody>
          <a:bodyPr anchor="b">
            <a:normAutofit/>
          </a:bodyPr>
          <a:lstStyle/>
          <a:p>
            <a:r>
              <a:rPr lang="en-US" sz="3600" b="1"/>
              <a:t>Key Performance Measure - Water</a:t>
            </a:r>
          </a:p>
        </p:txBody>
      </p:sp>
      <p:sp>
        <p:nvSpPr>
          <p:cNvPr id="14" name="Rectangle 1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hart, bar chart&#10;&#10;AI-generated content may be incorrect.">
            <a:extLst>
              <a:ext uri="{FF2B5EF4-FFF2-40B4-BE49-F238E27FC236}">
                <a16:creationId xmlns:a16="http://schemas.microsoft.com/office/drawing/2014/main" id="{B503ED2E-D534-8651-EAB6-E9B3EE042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7738" y="1905560"/>
            <a:ext cx="5628018" cy="2814009"/>
          </a:xfrm>
          <a:prstGeom prst="rect">
            <a:avLst/>
          </a:prstGeom>
        </p:spPr>
      </p:pic>
      <p:sp>
        <p:nvSpPr>
          <p:cNvPr id="6" name="Content Placeholder 6">
            <a:extLst>
              <a:ext uri="{FF2B5EF4-FFF2-40B4-BE49-F238E27FC236}">
                <a16:creationId xmlns:a16="http://schemas.microsoft.com/office/drawing/2014/main" id="{DD2FD835-21B5-B16B-C800-E7C298D3F932}"/>
              </a:ext>
            </a:extLst>
          </p:cNvPr>
          <p:cNvSpPr txBox="1">
            <a:spLocks/>
          </p:cNvSpPr>
          <p:nvPr/>
        </p:nvSpPr>
        <p:spPr>
          <a:xfrm>
            <a:off x="310234" y="4060103"/>
            <a:ext cx="5345327" cy="1421928"/>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Analysis:</a:t>
            </a:r>
            <a:r>
              <a:rPr lang="en-US" sz="2400" dirty="0"/>
              <a:t> The Water Plant averages annually 3.60 million gallons of water pumped a day in 2024 which exceeds the previous year by 4.4%.</a:t>
            </a:r>
          </a:p>
        </p:txBody>
      </p:sp>
      <p:sp>
        <p:nvSpPr>
          <p:cNvPr id="7" name="TextBox 6">
            <a:extLst>
              <a:ext uri="{FF2B5EF4-FFF2-40B4-BE49-F238E27FC236}">
                <a16:creationId xmlns:a16="http://schemas.microsoft.com/office/drawing/2014/main" id="{A82F1E15-3A8C-29A6-7AC8-97D8C1DEF2AD}"/>
              </a:ext>
            </a:extLst>
          </p:cNvPr>
          <p:cNvSpPr txBox="1"/>
          <p:nvPr/>
        </p:nvSpPr>
        <p:spPr>
          <a:xfrm>
            <a:off x="6380358" y="193416"/>
            <a:ext cx="5166578" cy="1709849"/>
          </a:xfrm>
          <a:prstGeom prst="rect">
            <a:avLst/>
          </a:prstGeom>
        </p:spPr>
        <p:txBody>
          <a:bodyPr vert="horz" lIns="91440" tIns="45720" rIns="91440" bIns="45720" rtlCol="0" anchor="b">
            <a:normAutofit/>
          </a:bodyPr>
          <a:lstStyle/>
          <a:p>
            <a:pPr algn="ctr">
              <a:lnSpc>
                <a:spcPct val="90000"/>
              </a:lnSpc>
              <a:spcBef>
                <a:spcPts val="1000"/>
              </a:spcBef>
            </a:pPr>
            <a:r>
              <a:rPr lang="en-US" sz="2000" b="1" kern="1200" dirty="0">
                <a:solidFill>
                  <a:srgbClr val="104862"/>
                </a:solidFill>
                <a:latin typeface="+mn-lt"/>
                <a:ea typeface="+mn-ea"/>
                <a:cs typeface="+mn-cs"/>
              </a:rPr>
              <a:t>Gallons of Water Pumped a Day in Millions</a:t>
            </a:r>
          </a:p>
        </p:txBody>
      </p:sp>
      <p:sp>
        <p:nvSpPr>
          <p:cNvPr id="8" name="Content Placeholder 6">
            <a:extLst>
              <a:ext uri="{FF2B5EF4-FFF2-40B4-BE49-F238E27FC236}">
                <a16:creationId xmlns:a16="http://schemas.microsoft.com/office/drawing/2014/main" id="{5589E0DD-CE31-B2E4-FB43-7524A8F3EA87}"/>
              </a:ext>
            </a:extLst>
          </p:cNvPr>
          <p:cNvSpPr txBox="1">
            <a:spLocks/>
          </p:cNvSpPr>
          <p:nvPr/>
        </p:nvSpPr>
        <p:spPr>
          <a:xfrm>
            <a:off x="387262" y="2213307"/>
            <a:ext cx="5184198" cy="1217769"/>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Actual: 3.6</a:t>
            </a:r>
            <a:br>
              <a:rPr lang="en-US" sz="2400" b="1" u="sng" dirty="0"/>
            </a:br>
            <a:endParaRPr lang="en-US" sz="2400" b="1" u="sng" dirty="0"/>
          </a:p>
          <a:p>
            <a:pPr marL="0" indent="0">
              <a:buFont typeface="Arial" panose="020B0604020202020204" pitchFamily="34" charset="0"/>
              <a:buNone/>
            </a:pPr>
            <a:r>
              <a:rPr lang="en-US" sz="2400" b="1" dirty="0"/>
              <a:t>Prior Year Actual: </a:t>
            </a:r>
            <a:r>
              <a:rPr lang="en-US" sz="2400" b="1" u="sng" dirty="0"/>
              <a:t>3.44</a:t>
            </a:r>
            <a:r>
              <a:rPr lang="en-US" sz="2400" b="1" dirty="0"/>
              <a:t>  </a:t>
            </a:r>
            <a:endParaRPr lang="en-US" sz="2400" dirty="0"/>
          </a:p>
        </p:txBody>
      </p:sp>
    </p:spTree>
    <p:extLst>
      <p:ext uri="{BB962C8B-B14F-4D97-AF65-F5344CB8AC3E}">
        <p14:creationId xmlns:p14="http://schemas.microsoft.com/office/powerpoint/2010/main" val="127321460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8AF5F-B084-3F0B-1F46-E805ECF5850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67A09FE-C978-5D6D-8835-68B3804222C4}"/>
              </a:ext>
            </a:extLst>
          </p:cNvPr>
          <p:cNvSpPr/>
          <p:nvPr/>
        </p:nvSpPr>
        <p:spPr>
          <a:xfrm>
            <a:off x="283537" y="223282"/>
            <a:ext cx="11578855" cy="63795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FC1BD3-4E89-9E17-5EA9-D19CA65C4EC7}"/>
              </a:ext>
            </a:extLst>
          </p:cNvPr>
          <p:cNvSpPr/>
          <p:nvPr/>
        </p:nvSpPr>
        <p:spPr>
          <a:xfrm>
            <a:off x="372140" y="1998920"/>
            <a:ext cx="11578855" cy="46038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CB968-1921-D248-8B8A-10F2BFE909EA}"/>
              </a:ext>
            </a:extLst>
          </p:cNvPr>
          <p:cNvSpPr>
            <a:spLocks noGrp="1"/>
          </p:cNvSpPr>
          <p:nvPr>
            <p:ph type="title"/>
          </p:nvPr>
        </p:nvSpPr>
        <p:spPr>
          <a:xfrm>
            <a:off x="372140" y="217567"/>
            <a:ext cx="9720705" cy="999996"/>
          </a:xfrm>
        </p:spPr>
        <p:txBody>
          <a:bodyPr/>
          <a:lstStyle/>
          <a:p>
            <a:r>
              <a:rPr lang="en-US" b="1" dirty="0">
                <a:solidFill>
                  <a:srgbClr val="104862"/>
                </a:solidFill>
              </a:rPr>
              <a:t>Key Performance Measures</a:t>
            </a:r>
          </a:p>
        </p:txBody>
      </p:sp>
      <p:graphicFrame>
        <p:nvGraphicFramePr>
          <p:cNvPr id="9" name="Table 8">
            <a:extLst>
              <a:ext uri="{FF2B5EF4-FFF2-40B4-BE49-F238E27FC236}">
                <a16:creationId xmlns:a16="http://schemas.microsoft.com/office/drawing/2014/main" id="{3B8AA0F2-FFE1-7A6E-F58E-FF3E963FA9A5}"/>
              </a:ext>
            </a:extLst>
          </p:cNvPr>
          <p:cNvGraphicFramePr>
            <a:graphicFrameLocks noGrp="1"/>
          </p:cNvGraphicFramePr>
          <p:nvPr>
            <p:extLst>
              <p:ext uri="{D42A27DB-BD31-4B8C-83A1-F6EECF244321}">
                <p14:modId xmlns:p14="http://schemas.microsoft.com/office/powerpoint/2010/main" val="2456310774"/>
              </p:ext>
            </p:extLst>
          </p:nvPr>
        </p:nvGraphicFramePr>
        <p:xfrm>
          <a:off x="458528" y="1020593"/>
          <a:ext cx="11274944" cy="5501078"/>
        </p:xfrm>
        <a:graphic>
          <a:graphicData uri="http://schemas.openxmlformats.org/drawingml/2006/table">
            <a:tbl>
              <a:tblPr firstRow="1" bandRow="1">
                <a:tableStyleId>{5C22544A-7EE6-4342-B048-85BDC9FD1C3A}</a:tableStyleId>
              </a:tblPr>
              <a:tblGrid>
                <a:gridCol w="2821017">
                  <a:extLst>
                    <a:ext uri="{9D8B030D-6E8A-4147-A177-3AD203B41FA5}">
                      <a16:colId xmlns:a16="http://schemas.microsoft.com/office/drawing/2014/main" val="2824674795"/>
                    </a:ext>
                  </a:extLst>
                </a:gridCol>
                <a:gridCol w="4728142">
                  <a:extLst>
                    <a:ext uri="{9D8B030D-6E8A-4147-A177-3AD203B41FA5}">
                      <a16:colId xmlns:a16="http://schemas.microsoft.com/office/drawing/2014/main" val="3745968927"/>
                    </a:ext>
                  </a:extLst>
                </a:gridCol>
                <a:gridCol w="1912490">
                  <a:extLst>
                    <a:ext uri="{9D8B030D-6E8A-4147-A177-3AD203B41FA5}">
                      <a16:colId xmlns:a16="http://schemas.microsoft.com/office/drawing/2014/main" val="1649215685"/>
                    </a:ext>
                  </a:extLst>
                </a:gridCol>
                <a:gridCol w="1813295">
                  <a:extLst>
                    <a:ext uri="{9D8B030D-6E8A-4147-A177-3AD203B41FA5}">
                      <a16:colId xmlns:a16="http://schemas.microsoft.com/office/drawing/2014/main" val="1075387996"/>
                    </a:ext>
                  </a:extLst>
                </a:gridCol>
              </a:tblGrid>
              <a:tr h="322325">
                <a:tc>
                  <a:txBody>
                    <a:bodyPr/>
                    <a:lstStyle/>
                    <a:p>
                      <a:r>
                        <a:rPr lang="en-US" dirty="0"/>
                        <a:t>Measures</a:t>
                      </a:r>
                    </a:p>
                  </a:txBody>
                  <a:tcPr/>
                </a:tc>
                <a:tc>
                  <a:txBody>
                    <a:bodyPr/>
                    <a:lstStyle/>
                    <a:p>
                      <a:r>
                        <a:rPr lang="en-US" dirty="0"/>
                        <a:t>Analysis</a:t>
                      </a:r>
                    </a:p>
                  </a:txBody>
                  <a:tcPr/>
                </a:tc>
                <a:tc>
                  <a:txBody>
                    <a:bodyPr/>
                    <a:lstStyle/>
                    <a:p>
                      <a:r>
                        <a:rPr lang="en-US" dirty="0"/>
                        <a:t>Series</a:t>
                      </a:r>
                    </a:p>
                  </a:txBody>
                  <a:tcPr/>
                </a:tc>
                <a:tc>
                  <a:txBody>
                    <a:bodyPr/>
                    <a:lstStyle/>
                    <a:p>
                      <a:pPr algn="ctr"/>
                      <a:r>
                        <a:rPr lang="en-US" dirty="0"/>
                        <a:t>Status</a:t>
                      </a:r>
                    </a:p>
                  </a:txBody>
                  <a:tcPr/>
                </a:tc>
                <a:extLst>
                  <a:ext uri="{0D108BD9-81ED-4DB2-BD59-A6C34878D82A}">
                    <a16:rowId xmlns:a16="http://schemas.microsoft.com/office/drawing/2014/main" val="1946517529"/>
                  </a:ext>
                </a:extLst>
              </a:tr>
              <a:tr h="464539">
                <a:tc rowSpan="2">
                  <a:txBody>
                    <a:bodyPr/>
                    <a:lstStyle/>
                    <a:p>
                      <a:r>
                        <a:rPr lang="en-US" b="1" dirty="0"/>
                        <a:t>Population Number for City Meter Connections</a:t>
                      </a:r>
                    </a:p>
                  </a:txBody>
                  <a:tcPr/>
                </a:tc>
                <a:tc rowSpan="2">
                  <a:txBody>
                    <a:bodyPr/>
                    <a:lstStyle/>
                    <a:p>
                      <a:r>
                        <a:rPr lang="en-US" dirty="0"/>
                        <a:t>The City of Bartow’s population number for city meter connections is 26,059 in FY25 which is on target for comparison to last year.</a:t>
                      </a:r>
                    </a:p>
                  </a:txBody>
                  <a:tcPr/>
                </a:tc>
                <a:tc>
                  <a:txBody>
                    <a:bodyPr/>
                    <a:lstStyle/>
                    <a:p>
                      <a:r>
                        <a:rPr lang="en-US" b="0" dirty="0"/>
                        <a:t>Actual</a:t>
                      </a:r>
                    </a:p>
                  </a:txBody>
                  <a:tcPr/>
                </a:tc>
                <a:tc>
                  <a:txBody>
                    <a:bodyPr/>
                    <a:lstStyle/>
                    <a:p>
                      <a:pPr algn="ctr"/>
                      <a:r>
                        <a:rPr lang="en-US" b="1" dirty="0"/>
                        <a:t>26,059</a:t>
                      </a:r>
                    </a:p>
                  </a:txBody>
                  <a:tcPr/>
                </a:tc>
                <a:extLst>
                  <a:ext uri="{0D108BD9-81ED-4DB2-BD59-A6C34878D82A}">
                    <a16:rowId xmlns:a16="http://schemas.microsoft.com/office/drawing/2014/main" val="1191962624"/>
                  </a:ext>
                </a:extLst>
              </a:tr>
              <a:tr h="464539">
                <a:tc vMerge="1">
                  <a:txBody>
                    <a:bodyPr/>
                    <a:lstStyle/>
                    <a:p>
                      <a:endParaRPr lang="en-US" b="1" dirty="0"/>
                    </a:p>
                  </a:txBody>
                  <a:tcPr/>
                </a:tc>
                <a:tc vMerge="1">
                  <a:txBody>
                    <a:bodyPr/>
                    <a:lstStyle/>
                    <a:p>
                      <a:endParaRPr lang="en-US" dirty="0"/>
                    </a:p>
                  </a:txBody>
                  <a:tcPr/>
                </a:tc>
                <a:tc>
                  <a:txBody>
                    <a:bodyPr/>
                    <a:lstStyle/>
                    <a:p>
                      <a:r>
                        <a:rPr lang="en-US" b="0" dirty="0"/>
                        <a:t>Prior Year Actual</a:t>
                      </a:r>
                    </a:p>
                  </a:txBody>
                  <a:tcPr/>
                </a:tc>
                <a:tc>
                  <a:txBody>
                    <a:bodyPr/>
                    <a:lstStyle/>
                    <a:p>
                      <a:pPr algn="ctr"/>
                      <a:r>
                        <a:rPr lang="en-US" b="1" dirty="0"/>
                        <a:t>24,794</a:t>
                      </a:r>
                    </a:p>
                  </a:txBody>
                  <a:tcPr/>
                </a:tc>
                <a:extLst>
                  <a:ext uri="{0D108BD9-81ED-4DB2-BD59-A6C34878D82A}">
                    <a16:rowId xmlns:a16="http://schemas.microsoft.com/office/drawing/2014/main" val="1239429790"/>
                  </a:ext>
                </a:extLst>
              </a:tr>
              <a:tr h="262704">
                <a:tc rowSpan="2">
                  <a:txBody>
                    <a:bodyPr/>
                    <a:lstStyle/>
                    <a:p>
                      <a:r>
                        <a:rPr lang="en-US" b="1" dirty="0"/>
                        <a:t>Gallons of Water Pumped a Day in Millions</a:t>
                      </a:r>
                    </a:p>
                  </a:txBody>
                  <a:tcPr/>
                </a:tc>
                <a:tc rowSpan="2">
                  <a:txBody>
                    <a:bodyPr/>
                    <a:lstStyle/>
                    <a:p>
                      <a:r>
                        <a:rPr lang="en-US" dirty="0"/>
                        <a:t>The Water Plan averages annually 3.60 million of gallons of water pumped a day in 2025 which exceeds the previous year.</a:t>
                      </a:r>
                    </a:p>
                  </a:txBody>
                  <a:tcPr/>
                </a:tc>
                <a:tc>
                  <a:txBody>
                    <a:bodyPr/>
                    <a:lstStyle/>
                    <a:p>
                      <a:r>
                        <a:rPr lang="en-US" b="0" dirty="0"/>
                        <a:t>Actual</a:t>
                      </a:r>
                    </a:p>
                  </a:txBody>
                  <a:tcPr/>
                </a:tc>
                <a:tc>
                  <a:txBody>
                    <a:bodyPr/>
                    <a:lstStyle/>
                    <a:p>
                      <a:pPr algn="ctr"/>
                      <a:r>
                        <a:rPr lang="en-US" b="1" dirty="0"/>
                        <a:t>3.6</a:t>
                      </a:r>
                    </a:p>
                  </a:txBody>
                  <a:tcPr/>
                </a:tc>
                <a:extLst>
                  <a:ext uri="{0D108BD9-81ED-4DB2-BD59-A6C34878D82A}">
                    <a16:rowId xmlns:a16="http://schemas.microsoft.com/office/drawing/2014/main" val="188816968"/>
                  </a:ext>
                </a:extLst>
              </a:tr>
              <a:tr h="262704">
                <a:tc vMerge="1">
                  <a:txBody>
                    <a:bodyPr/>
                    <a:lstStyle/>
                    <a:p>
                      <a:endParaRPr lang="en-US" b="1" dirty="0"/>
                    </a:p>
                  </a:txBody>
                  <a:tcPr/>
                </a:tc>
                <a:tc vMerge="1">
                  <a:txBody>
                    <a:bodyPr/>
                    <a:lstStyle/>
                    <a:p>
                      <a:endParaRPr lang="en-US" dirty="0"/>
                    </a:p>
                  </a:txBody>
                  <a:tcPr/>
                </a:tc>
                <a:tc>
                  <a:txBody>
                    <a:bodyPr/>
                    <a:lstStyle/>
                    <a:p>
                      <a:r>
                        <a:rPr lang="en-US" b="0" dirty="0"/>
                        <a:t>Prior Year Actual</a:t>
                      </a:r>
                    </a:p>
                  </a:txBody>
                  <a:tcPr/>
                </a:tc>
                <a:tc>
                  <a:txBody>
                    <a:bodyPr/>
                    <a:lstStyle/>
                    <a:p>
                      <a:pPr algn="ctr"/>
                      <a:r>
                        <a:rPr lang="en-US" b="1" dirty="0"/>
                        <a:t>3.44</a:t>
                      </a:r>
                    </a:p>
                  </a:txBody>
                  <a:tcPr/>
                </a:tc>
                <a:extLst>
                  <a:ext uri="{0D108BD9-81ED-4DB2-BD59-A6C34878D82A}">
                    <a16:rowId xmlns:a16="http://schemas.microsoft.com/office/drawing/2014/main" val="3545244748"/>
                  </a:ext>
                </a:extLst>
              </a:tr>
              <a:tr h="308266">
                <a:tc rowSpan="2">
                  <a:txBody>
                    <a:bodyPr/>
                    <a:lstStyle/>
                    <a:p>
                      <a:r>
                        <a:rPr lang="en-US" b="1" dirty="0"/>
                        <a:t>City of Bartow Water Billed in Millions</a:t>
                      </a:r>
                    </a:p>
                  </a:txBody>
                  <a:tcPr/>
                </a:tc>
                <a:tc rowSpan="2">
                  <a:txBody>
                    <a:bodyPr/>
                    <a:lstStyle/>
                    <a:p>
                      <a:r>
                        <a:rPr lang="en-US" dirty="0"/>
                        <a:t>In the current fiscal year, the City of Bartow billed 1.04 billion of gallons of water for commercial and residential customers.</a:t>
                      </a:r>
                    </a:p>
                  </a:txBody>
                  <a:tcPr/>
                </a:tc>
                <a:tc>
                  <a:txBody>
                    <a:bodyPr/>
                    <a:lstStyle/>
                    <a:p>
                      <a:r>
                        <a:rPr lang="en-US" b="0" dirty="0"/>
                        <a:t>Actual</a:t>
                      </a:r>
                    </a:p>
                  </a:txBody>
                  <a:tcPr/>
                </a:tc>
                <a:tc>
                  <a:txBody>
                    <a:bodyPr/>
                    <a:lstStyle/>
                    <a:p>
                      <a:pPr algn="ctr"/>
                      <a:r>
                        <a:rPr lang="en-US" b="1" dirty="0"/>
                        <a:t>1.04B</a:t>
                      </a:r>
                    </a:p>
                  </a:txBody>
                  <a:tcPr/>
                </a:tc>
                <a:extLst>
                  <a:ext uri="{0D108BD9-81ED-4DB2-BD59-A6C34878D82A}">
                    <a16:rowId xmlns:a16="http://schemas.microsoft.com/office/drawing/2014/main" val="2409940151"/>
                  </a:ext>
                </a:extLst>
              </a:tr>
              <a:tr h="308266">
                <a:tc vMerge="1">
                  <a:txBody>
                    <a:bodyPr/>
                    <a:lstStyle/>
                    <a:p>
                      <a:endParaRPr lang="en-US" b="1" dirty="0"/>
                    </a:p>
                  </a:txBody>
                  <a:tcPr/>
                </a:tc>
                <a:tc vMerge="1">
                  <a:txBody>
                    <a:bodyPr/>
                    <a:lstStyle/>
                    <a:p>
                      <a:endParaRPr lang="en-US" dirty="0"/>
                    </a:p>
                  </a:txBody>
                  <a:tcPr/>
                </a:tc>
                <a:tc>
                  <a:txBody>
                    <a:bodyPr/>
                    <a:lstStyle/>
                    <a:p>
                      <a:r>
                        <a:rPr lang="en-US" b="0" dirty="0"/>
                        <a:t>Prior Year Actual</a:t>
                      </a:r>
                    </a:p>
                  </a:txBody>
                  <a:tcPr/>
                </a:tc>
                <a:tc>
                  <a:txBody>
                    <a:bodyPr/>
                    <a:lstStyle/>
                    <a:p>
                      <a:pPr algn="ctr"/>
                      <a:r>
                        <a:rPr lang="en-US" b="1" dirty="0"/>
                        <a:t>0.987B</a:t>
                      </a:r>
                    </a:p>
                  </a:txBody>
                  <a:tcPr/>
                </a:tc>
                <a:extLst>
                  <a:ext uri="{0D108BD9-81ED-4DB2-BD59-A6C34878D82A}">
                    <a16:rowId xmlns:a16="http://schemas.microsoft.com/office/drawing/2014/main" val="3835121625"/>
                  </a:ext>
                </a:extLst>
              </a:tr>
              <a:tr h="287001">
                <a:tc rowSpan="2">
                  <a:txBody>
                    <a:bodyPr/>
                    <a:lstStyle/>
                    <a:p>
                      <a:r>
                        <a:rPr lang="en-US" b="1" dirty="0"/>
                        <a:t>% of Water Loss</a:t>
                      </a:r>
                    </a:p>
                  </a:txBody>
                  <a:tcPr/>
                </a:tc>
                <a:tc rowSpan="2">
                  <a:txBody>
                    <a:bodyPr/>
                    <a:lstStyle/>
                    <a:p>
                      <a:r>
                        <a:rPr lang="en-US" dirty="0"/>
                        <a:t>There was 7.85% annual water loss in FY25</a:t>
                      </a:r>
                    </a:p>
                  </a:txBody>
                  <a:tcPr/>
                </a:tc>
                <a:tc>
                  <a:txBody>
                    <a:bodyPr/>
                    <a:lstStyle/>
                    <a:p>
                      <a:r>
                        <a:rPr lang="en-US" b="0" dirty="0"/>
                        <a:t>Actual</a:t>
                      </a:r>
                    </a:p>
                  </a:txBody>
                  <a:tcPr/>
                </a:tc>
                <a:tc>
                  <a:txBody>
                    <a:bodyPr/>
                    <a:lstStyle/>
                    <a:p>
                      <a:pPr algn="ctr"/>
                      <a:r>
                        <a:rPr lang="en-US" b="1" dirty="0"/>
                        <a:t>7.85%</a:t>
                      </a:r>
                    </a:p>
                  </a:txBody>
                  <a:tcPr/>
                </a:tc>
                <a:extLst>
                  <a:ext uri="{0D108BD9-81ED-4DB2-BD59-A6C34878D82A}">
                    <a16:rowId xmlns:a16="http://schemas.microsoft.com/office/drawing/2014/main" val="852838903"/>
                  </a:ext>
                </a:extLst>
              </a:tr>
              <a:tr h="287001">
                <a:tc vMerge="1">
                  <a:txBody>
                    <a:bodyPr/>
                    <a:lstStyle/>
                    <a:p>
                      <a:endParaRPr lang="en-US" b="1" dirty="0"/>
                    </a:p>
                  </a:txBody>
                  <a:tcPr/>
                </a:tc>
                <a:tc vMerge="1">
                  <a:txBody>
                    <a:bodyPr/>
                    <a:lstStyle/>
                    <a:p>
                      <a:endParaRPr lang="en-US" dirty="0"/>
                    </a:p>
                  </a:txBody>
                  <a:tcPr/>
                </a:tc>
                <a:tc>
                  <a:txBody>
                    <a:bodyPr/>
                    <a:lstStyle/>
                    <a:p>
                      <a:r>
                        <a:rPr lang="en-US" b="0" dirty="0"/>
                        <a:t>Prior Year Actual</a:t>
                      </a:r>
                    </a:p>
                  </a:txBody>
                  <a:tcPr/>
                </a:tc>
                <a:tc>
                  <a:txBody>
                    <a:bodyPr/>
                    <a:lstStyle/>
                    <a:p>
                      <a:pPr algn="ctr"/>
                      <a:r>
                        <a:rPr lang="en-US" b="1" dirty="0"/>
                        <a:t>9.80%</a:t>
                      </a:r>
                    </a:p>
                  </a:txBody>
                  <a:tcPr/>
                </a:tc>
                <a:extLst>
                  <a:ext uri="{0D108BD9-81ED-4DB2-BD59-A6C34878D82A}">
                    <a16:rowId xmlns:a16="http://schemas.microsoft.com/office/drawing/2014/main" val="1281741410"/>
                  </a:ext>
                </a:extLst>
              </a:tr>
              <a:tr h="287001">
                <a:tc rowSpan="2">
                  <a:txBody>
                    <a:bodyPr/>
                    <a:lstStyle/>
                    <a:p>
                      <a:r>
                        <a:rPr lang="en-US" b="1" dirty="0"/>
                        <a:t>Gallons Per Day Per Capita Usage</a:t>
                      </a:r>
                    </a:p>
                  </a:txBody>
                  <a:tcPr/>
                </a:tc>
                <a:tc rowSpan="2">
                  <a:txBody>
                    <a:bodyPr/>
                    <a:lstStyle/>
                    <a:p>
                      <a:r>
                        <a:rPr lang="en-US" dirty="0"/>
                        <a:t>Gallons per day per capita is anticipated to match last fiscal year in FY25</a:t>
                      </a:r>
                    </a:p>
                  </a:txBody>
                  <a:tcPr/>
                </a:tc>
                <a:tc>
                  <a:txBody>
                    <a:bodyPr/>
                    <a:lstStyle/>
                    <a:p>
                      <a:r>
                        <a:rPr lang="en-US" b="0" dirty="0"/>
                        <a:t>Actual</a:t>
                      </a:r>
                    </a:p>
                  </a:txBody>
                  <a:tcPr/>
                </a:tc>
                <a:tc>
                  <a:txBody>
                    <a:bodyPr/>
                    <a:lstStyle/>
                    <a:p>
                      <a:pPr algn="ctr"/>
                      <a:r>
                        <a:rPr lang="en-US" b="1" dirty="0"/>
                        <a:t>108</a:t>
                      </a:r>
                    </a:p>
                  </a:txBody>
                  <a:tcPr/>
                </a:tc>
                <a:extLst>
                  <a:ext uri="{0D108BD9-81ED-4DB2-BD59-A6C34878D82A}">
                    <a16:rowId xmlns:a16="http://schemas.microsoft.com/office/drawing/2014/main" val="451689014"/>
                  </a:ext>
                </a:extLst>
              </a:tr>
              <a:tr h="287001">
                <a:tc vMerge="1">
                  <a:txBody>
                    <a:bodyPr/>
                    <a:lstStyle/>
                    <a:p>
                      <a:endParaRPr lang="en-US" b="1" dirty="0"/>
                    </a:p>
                  </a:txBody>
                  <a:tcPr/>
                </a:tc>
                <a:tc vMerge="1">
                  <a:txBody>
                    <a:bodyPr/>
                    <a:lstStyle/>
                    <a:p>
                      <a:endParaRPr lang="en-US" dirty="0"/>
                    </a:p>
                  </a:txBody>
                  <a:tcPr/>
                </a:tc>
                <a:tc>
                  <a:txBody>
                    <a:bodyPr/>
                    <a:lstStyle/>
                    <a:p>
                      <a:r>
                        <a:rPr lang="en-US" b="0" dirty="0"/>
                        <a:t>Prior Year Actual</a:t>
                      </a:r>
                    </a:p>
                  </a:txBody>
                  <a:tcPr/>
                </a:tc>
                <a:tc>
                  <a:txBody>
                    <a:bodyPr/>
                    <a:lstStyle/>
                    <a:p>
                      <a:pPr algn="ctr"/>
                      <a:r>
                        <a:rPr lang="en-US" b="1" dirty="0"/>
                        <a:t>114</a:t>
                      </a:r>
                    </a:p>
                  </a:txBody>
                  <a:tcPr/>
                </a:tc>
                <a:extLst>
                  <a:ext uri="{0D108BD9-81ED-4DB2-BD59-A6C34878D82A}">
                    <a16:rowId xmlns:a16="http://schemas.microsoft.com/office/drawing/2014/main" val="2862566797"/>
                  </a:ext>
                </a:extLst>
              </a:tr>
              <a:tr h="287001">
                <a:tc rowSpan="2">
                  <a:txBody>
                    <a:bodyPr/>
                    <a:lstStyle/>
                    <a:p>
                      <a:r>
                        <a:rPr lang="en-US" b="1" dirty="0"/>
                        <a:t>Number of Meter Connections</a:t>
                      </a:r>
                    </a:p>
                  </a:txBody>
                  <a:tcPr/>
                </a:tc>
                <a:tc rowSpan="2">
                  <a:txBody>
                    <a:bodyPr/>
                    <a:lstStyle/>
                    <a:p>
                      <a:r>
                        <a:rPr lang="en-US" dirty="0"/>
                        <a:t>The Water Plant had 10,300-meter connections in the FY25 which is a 5.1% increase compared to last year.</a:t>
                      </a:r>
                    </a:p>
                  </a:txBody>
                  <a:tcPr/>
                </a:tc>
                <a:tc>
                  <a:txBody>
                    <a:bodyPr/>
                    <a:lstStyle/>
                    <a:p>
                      <a:r>
                        <a:rPr lang="en-US" b="0" dirty="0"/>
                        <a:t>Actual</a:t>
                      </a:r>
                    </a:p>
                  </a:txBody>
                  <a:tcPr/>
                </a:tc>
                <a:tc>
                  <a:txBody>
                    <a:bodyPr/>
                    <a:lstStyle/>
                    <a:p>
                      <a:pPr algn="ctr"/>
                      <a:r>
                        <a:rPr lang="en-US" b="1" dirty="0"/>
                        <a:t>10,300</a:t>
                      </a:r>
                    </a:p>
                  </a:txBody>
                  <a:tcPr/>
                </a:tc>
                <a:extLst>
                  <a:ext uri="{0D108BD9-81ED-4DB2-BD59-A6C34878D82A}">
                    <a16:rowId xmlns:a16="http://schemas.microsoft.com/office/drawing/2014/main" val="2746589374"/>
                  </a:ext>
                </a:extLst>
              </a:tr>
              <a:tr h="287001">
                <a:tc vMerge="1">
                  <a:txBody>
                    <a:bodyPr/>
                    <a:lstStyle/>
                    <a:p>
                      <a:endParaRPr lang="en-US" b="1" dirty="0"/>
                    </a:p>
                  </a:txBody>
                  <a:tcPr/>
                </a:tc>
                <a:tc vMerge="1">
                  <a:txBody>
                    <a:bodyPr/>
                    <a:lstStyle/>
                    <a:p>
                      <a:endParaRPr lang="en-US" dirty="0"/>
                    </a:p>
                  </a:txBody>
                  <a:tcPr/>
                </a:tc>
                <a:tc>
                  <a:txBody>
                    <a:bodyPr/>
                    <a:lstStyle/>
                    <a:p>
                      <a:r>
                        <a:rPr lang="en-US" b="0" dirty="0"/>
                        <a:t>Prior Year Actual</a:t>
                      </a:r>
                    </a:p>
                  </a:txBody>
                  <a:tcPr/>
                </a:tc>
                <a:tc>
                  <a:txBody>
                    <a:bodyPr/>
                    <a:lstStyle/>
                    <a:p>
                      <a:pPr algn="ctr"/>
                      <a:r>
                        <a:rPr lang="en-US" b="1" dirty="0"/>
                        <a:t>9,800</a:t>
                      </a:r>
                    </a:p>
                  </a:txBody>
                  <a:tcPr/>
                </a:tc>
                <a:extLst>
                  <a:ext uri="{0D108BD9-81ED-4DB2-BD59-A6C34878D82A}">
                    <a16:rowId xmlns:a16="http://schemas.microsoft.com/office/drawing/2014/main" val="3110167814"/>
                  </a:ext>
                </a:extLst>
              </a:tr>
            </a:tbl>
          </a:graphicData>
        </a:graphic>
      </p:graphicFrame>
    </p:spTree>
    <p:extLst>
      <p:ext uri="{BB962C8B-B14F-4D97-AF65-F5344CB8AC3E}">
        <p14:creationId xmlns:p14="http://schemas.microsoft.com/office/powerpoint/2010/main" val="270566365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BCB6F-719B-24FC-D391-592F652D29B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3AA49F5-F8C4-1A10-5BDA-F5D862FFC872}"/>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09982AA-B60C-2257-6E98-D9E21B92AE95}"/>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053DBC8F-2EE1-A252-3E48-2627D7C9D052}"/>
              </a:ext>
            </a:extLst>
          </p:cNvPr>
          <p:cNvGraphicFramePr>
            <a:graphicFrameLocks noGrp="1"/>
          </p:cNvGraphicFramePr>
          <p:nvPr>
            <p:ph idx="1"/>
            <p:extLst>
              <p:ext uri="{D42A27DB-BD31-4B8C-83A1-F6EECF244321}">
                <p14:modId xmlns:p14="http://schemas.microsoft.com/office/powerpoint/2010/main" val="1911622038"/>
              </p:ext>
            </p:extLst>
          </p:nvPr>
        </p:nvGraphicFramePr>
        <p:xfrm>
          <a:off x="389862" y="432871"/>
          <a:ext cx="11277600" cy="6063619"/>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t>Department: </a:t>
                      </a:r>
                      <a:r>
                        <a:rPr lang="en-US" sz="2800" b="1" dirty="0">
                          <a:solidFill>
                            <a:srgbClr val="B78739"/>
                          </a:solidFill>
                        </a:rPr>
                        <a:t>Utilities</a:t>
                      </a:r>
                    </a:p>
                  </a:txBody>
                  <a:tcPr/>
                </a:tc>
                <a:tc hMerge="1">
                  <a:txBody>
                    <a:bodyPr/>
                    <a:lstStyle/>
                    <a:p>
                      <a:endParaRPr dirty="0"/>
                    </a:p>
                  </a:txBody>
                  <a:tcPr/>
                </a:tc>
                <a:tc gridSpan="2">
                  <a:txBody>
                    <a:bodyPr/>
                    <a:lstStyle/>
                    <a:p>
                      <a:r>
                        <a:rPr lang="en-US" sz="2800" b="1" dirty="0"/>
                        <a:t>Division: </a:t>
                      </a:r>
                      <a:r>
                        <a:rPr lang="en-US" sz="2800" b="1" dirty="0">
                          <a:solidFill>
                            <a:srgbClr val="B78739"/>
                          </a:solidFill>
                        </a:rPr>
                        <a:t>Water</a:t>
                      </a:r>
                    </a:p>
                  </a:txBody>
                  <a:tcPr anchor="ctr"/>
                </a:tc>
                <a:tc hMerge="1">
                  <a:txBody>
                    <a:bodyPr/>
                    <a:lstStyle/>
                    <a:p>
                      <a:endParaRPr dirty="0"/>
                    </a:p>
                  </a:txBody>
                  <a:tcPr/>
                </a:tc>
                <a:extLst>
                  <a:ext uri="{0D108BD9-81ED-4DB2-BD59-A6C34878D82A}">
                    <a16:rowId xmlns:a16="http://schemas.microsoft.com/office/drawing/2014/main" val="2000895093"/>
                  </a:ext>
                </a:extLst>
              </a:tr>
              <a:tr h="391744">
                <a:tc>
                  <a:txBody>
                    <a:bodyPr/>
                    <a:lstStyle/>
                    <a:p>
                      <a:r>
                        <a:rPr lang="en-US" sz="2200" b="1" dirty="0"/>
                        <a:t>Funding Source(s)</a:t>
                      </a:r>
                    </a:p>
                  </a:txBody>
                  <a:tcPr anchor="ctr"/>
                </a:tc>
                <a:tc>
                  <a:txBody>
                    <a:bodyPr/>
                    <a:lstStyle/>
                    <a:p>
                      <a:r>
                        <a:rPr lang="en-US" sz="2200" b="1" dirty="0"/>
                        <a:t>Water</a:t>
                      </a:r>
                    </a:p>
                  </a:txBody>
                  <a:tcPr anchor="ctr"/>
                </a:tc>
                <a:tc>
                  <a:txBody>
                    <a:bodyPr/>
                    <a:lstStyle/>
                    <a:p>
                      <a:r>
                        <a:rPr lang="en-US" sz="2200" b="1" dirty="0"/>
                        <a:t># of FTEs</a:t>
                      </a:r>
                    </a:p>
                  </a:txBody>
                  <a:tcPr anchor="ctr"/>
                </a:tc>
                <a:tc>
                  <a:txBody>
                    <a:bodyPr/>
                    <a:lstStyle/>
                    <a:p>
                      <a:r>
                        <a:rPr lang="en-US" sz="2200" b="1" dirty="0"/>
                        <a:t>12 Full Time</a:t>
                      </a:r>
                    </a:p>
                  </a:txBody>
                  <a:tcPr anchor="ctr"/>
                </a:tc>
                <a:extLst>
                  <a:ext uri="{0D108BD9-81ED-4DB2-BD59-A6C34878D82A}">
                    <a16:rowId xmlns:a16="http://schemas.microsoft.com/office/drawing/2014/main" val="503865722"/>
                  </a:ext>
                </a:extLst>
              </a:tr>
              <a:tr h="443490">
                <a:tc gridSpan="4">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446567">
                <a:tc>
                  <a:txBody>
                    <a:bodyPr/>
                    <a:lstStyle/>
                    <a:p>
                      <a:endParaRPr lang="en-US" sz="2200" b="1" dirty="0"/>
                    </a:p>
                  </a:txBody>
                  <a:tcPr anchor="ctr"/>
                </a:tc>
                <a:tc>
                  <a:txBody>
                    <a:bodyPr/>
                    <a:lstStyle/>
                    <a:p>
                      <a:pPr algn="ctr"/>
                      <a:r>
                        <a:rPr lang="en-US" sz="2200" b="1" dirty="0">
                          <a:solidFill>
                            <a:srgbClr val="104862"/>
                          </a:solidFill>
                        </a:rPr>
                        <a:t>FY 2024-2025</a:t>
                      </a:r>
                    </a:p>
                  </a:txBody>
                  <a:tcPr anchor="ctr"/>
                </a:tc>
                <a:tc>
                  <a:txBody>
                    <a:bodyPr/>
                    <a:lstStyle/>
                    <a:p>
                      <a:pPr algn="ctr"/>
                      <a:r>
                        <a:rPr lang="en-US" sz="2200" b="1" dirty="0">
                          <a:solidFill>
                            <a:srgbClr val="104862"/>
                          </a:solidFill>
                        </a:rPr>
                        <a:t>FY 2025-2026</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404037">
                <a:tc>
                  <a:txBody>
                    <a:bodyPr/>
                    <a:lstStyle/>
                    <a:p>
                      <a:pPr algn="r"/>
                      <a:r>
                        <a:rPr lang="en-US" sz="2200" b="1" dirty="0"/>
                        <a:t>Personnel</a:t>
                      </a:r>
                    </a:p>
                  </a:txBody>
                  <a:tcPr anchor="ctr"/>
                </a:tc>
                <a:tc>
                  <a:txBody>
                    <a:bodyPr/>
                    <a:lstStyle/>
                    <a:p>
                      <a:pPr algn="ctr"/>
                      <a:r>
                        <a:rPr lang="en-US" sz="2200" b="1" dirty="0"/>
                        <a:t>$1,266,390</a:t>
                      </a:r>
                    </a:p>
                  </a:txBody>
                  <a:tcPr anchor="ctr"/>
                </a:tc>
                <a:tc>
                  <a:txBody>
                    <a:bodyPr/>
                    <a:lstStyle/>
                    <a:p>
                      <a:pPr algn="ctr"/>
                      <a:r>
                        <a:rPr lang="en-US" sz="2200" b="1" dirty="0"/>
                        <a:t>$1,454,604</a:t>
                      </a:r>
                    </a:p>
                  </a:txBody>
                  <a:tcPr anchor="ctr"/>
                </a:tc>
                <a:tc>
                  <a:txBody>
                    <a:bodyPr/>
                    <a:lstStyle/>
                    <a:p>
                      <a:pPr algn="ctr"/>
                      <a:r>
                        <a:rPr lang="en-US" sz="2200" b="1" dirty="0"/>
                        <a:t>$188,214</a:t>
                      </a:r>
                    </a:p>
                  </a:txBody>
                  <a:tcPr anchor="ctr"/>
                </a:tc>
                <a:extLst>
                  <a:ext uri="{0D108BD9-81ED-4DB2-BD59-A6C34878D82A}">
                    <a16:rowId xmlns:a16="http://schemas.microsoft.com/office/drawing/2014/main" val="673936123"/>
                  </a:ext>
                </a:extLst>
              </a:tr>
              <a:tr h="445150">
                <a:tc>
                  <a:txBody>
                    <a:bodyPr/>
                    <a:lstStyle/>
                    <a:p>
                      <a:pPr algn="r"/>
                      <a:r>
                        <a:rPr lang="en-US" sz="2200" b="1" dirty="0"/>
                        <a:t>Operating</a:t>
                      </a:r>
                    </a:p>
                  </a:txBody>
                  <a:tcPr anchor="ctr"/>
                </a:tc>
                <a:tc>
                  <a:txBody>
                    <a:bodyPr/>
                    <a:lstStyle/>
                    <a:p>
                      <a:pPr algn="ctr"/>
                      <a:r>
                        <a:rPr lang="en-US" sz="2200" b="1" dirty="0"/>
                        <a:t>$2,622,545</a:t>
                      </a:r>
                    </a:p>
                  </a:txBody>
                  <a:tcPr anchor="ctr"/>
                </a:tc>
                <a:tc>
                  <a:txBody>
                    <a:bodyPr/>
                    <a:lstStyle/>
                    <a:p>
                      <a:pPr algn="ctr"/>
                      <a:r>
                        <a:rPr lang="en-US" sz="2200" b="1" dirty="0"/>
                        <a:t>$3,258,107</a:t>
                      </a:r>
                    </a:p>
                  </a:txBody>
                  <a:tcPr anchor="ctr"/>
                </a:tc>
                <a:tc>
                  <a:txBody>
                    <a:bodyPr/>
                    <a:lstStyle/>
                    <a:p>
                      <a:pPr algn="ctr"/>
                      <a:r>
                        <a:rPr lang="en-US" sz="2200" b="1" dirty="0"/>
                        <a:t>$635,562</a:t>
                      </a:r>
                    </a:p>
                  </a:txBody>
                  <a:tcPr anchor="ctr"/>
                </a:tc>
                <a:extLst>
                  <a:ext uri="{0D108BD9-81ED-4DB2-BD59-A6C34878D82A}">
                    <a16:rowId xmlns:a16="http://schemas.microsoft.com/office/drawing/2014/main" val="2756149601"/>
                  </a:ext>
                </a:extLst>
              </a:tr>
              <a:tr h="446567">
                <a:tc>
                  <a:txBody>
                    <a:bodyPr/>
                    <a:lstStyle/>
                    <a:p>
                      <a:pPr algn="r"/>
                      <a:r>
                        <a:rPr lang="en-US" sz="2200" b="1" dirty="0"/>
                        <a:t>Capital</a:t>
                      </a:r>
                    </a:p>
                  </a:txBody>
                  <a:tcPr anchor="ctr"/>
                </a:tc>
                <a:tc>
                  <a:txBody>
                    <a:bodyPr/>
                    <a:lstStyle/>
                    <a:p>
                      <a:pPr algn="ctr"/>
                      <a:r>
                        <a:rPr lang="en-US" sz="2200" b="1" dirty="0"/>
                        <a:t>$8,475,380</a:t>
                      </a:r>
                    </a:p>
                  </a:txBody>
                  <a:tcPr anchor="ctr"/>
                </a:tc>
                <a:tc>
                  <a:txBody>
                    <a:bodyPr/>
                    <a:lstStyle/>
                    <a:p>
                      <a:pPr algn="ctr"/>
                      <a:r>
                        <a:rPr lang="en-US" sz="2200" b="1" dirty="0"/>
                        <a:t>$450,000</a:t>
                      </a:r>
                    </a:p>
                  </a:txBody>
                  <a:tcPr anchor="ctr"/>
                </a:tc>
                <a:tc>
                  <a:txBody>
                    <a:bodyPr/>
                    <a:lstStyle/>
                    <a:p>
                      <a:pPr algn="ctr"/>
                      <a:r>
                        <a:rPr lang="en-US" sz="2200" b="1" dirty="0"/>
                        <a:t>($8,025,380)</a:t>
                      </a:r>
                    </a:p>
                  </a:txBody>
                  <a:tcPr anchor="ctr"/>
                </a:tc>
                <a:extLst>
                  <a:ext uri="{0D108BD9-81ED-4DB2-BD59-A6C34878D82A}">
                    <a16:rowId xmlns:a16="http://schemas.microsoft.com/office/drawing/2014/main" val="317650478"/>
                  </a:ext>
                </a:extLst>
              </a:tr>
              <a:tr h="446568">
                <a:tc>
                  <a:txBody>
                    <a:bodyPr/>
                    <a:lstStyle/>
                    <a:p>
                      <a:pPr algn="r"/>
                      <a:r>
                        <a:rPr lang="en-US" sz="2200" b="1" dirty="0"/>
                        <a:t>Debt Service</a:t>
                      </a:r>
                    </a:p>
                  </a:txBody>
                  <a:tcPr anchor="ctr"/>
                </a:tc>
                <a:tc>
                  <a:txBody>
                    <a:bodyPr/>
                    <a:lstStyle/>
                    <a:p>
                      <a:pPr algn="ctr"/>
                      <a:r>
                        <a:rPr lang="en-US" sz="2200" b="1" dirty="0"/>
                        <a:t>$1,766,491</a:t>
                      </a:r>
                    </a:p>
                  </a:txBody>
                  <a:tcPr anchor="ctr"/>
                </a:tc>
                <a:tc>
                  <a:txBody>
                    <a:bodyPr/>
                    <a:lstStyle/>
                    <a:p>
                      <a:pPr algn="ctr"/>
                      <a:r>
                        <a:rPr lang="en-US" sz="2200" b="1" dirty="0"/>
                        <a:t>$1,664,056</a:t>
                      </a:r>
                    </a:p>
                  </a:txBody>
                  <a:tcPr anchor="ctr"/>
                </a:tc>
                <a:tc>
                  <a:txBody>
                    <a:bodyPr/>
                    <a:lstStyle/>
                    <a:p>
                      <a:pPr algn="ctr"/>
                      <a:r>
                        <a:rPr lang="en-US" sz="2200" b="1" dirty="0"/>
                        <a:t>($102,435)</a:t>
                      </a:r>
                    </a:p>
                  </a:txBody>
                  <a:tcPr anchor="ctr"/>
                </a:tc>
                <a:extLst>
                  <a:ext uri="{0D108BD9-81ED-4DB2-BD59-A6C34878D82A}">
                    <a16:rowId xmlns:a16="http://schemas.microsoft.com/office/drawing/2014/main" val="2427829197"/>
                  </a:ext>
                </a:extLst>
              </a:tr>
              <a:tr h="526741">
                <a:tc>
                  <a:txBody>
                    <a:bodyPr/>
                    <a:lstStyle/>
                    <a:p>
                      <a:pPr algn="r"/>
                      <a:r>
                        <a:rPr lang="en-US" sz="2200" b="1" dirty="0"/>
                        <a:t>Interfund Transfers</a:t>
                      </a:r>
                    </a:p>
                  </a:txBody>
                  <a:tcPr anchor="ctr"/>
                </a:tc>
                <a:tc>
                  <a:txBody>
                    <a:bodyPr/>
                    <a:lstStyle/>
                    <a:p>
                      <a:pPr algn="ctr"/>
                      <a:r>
                        <a:rPr lang="en-US" sz="2200" b="1" dirty="0"/>
                        <a:t>$3,790,061</a:t>
                      </a:r>
                    </a:p>
                  </a:txBody>
                  <a:tcPr anchor="ctr"/>
                </a:tc>
                <a:tc>
                  <a:txBody>
                    <a:bodyPr/>
                    <a:lstStyle/>
                    <a:p>
                      <a:pPr algn="ctr"/>
                      <a:r>
                        <a:rPr lang="en-US" sz="2200" b="1" dirty="0"/>
                        <a:t>$1,474,408</a:t>
                      </a:r>
                    </a:p>
                  </a:txBody>
                  <a:tcPr anchor="ctr"/>
                </a:tc>
                <a:tc>
                  <a:txBody>
                    <a:bodyPr/>
                    <a:lstStyle/>
                    <a:p>
                      <a:pPr algn="ctr"/>
                      <a:r>
                        <a:rPr lang="en-US" sz="2200" b="1" dirty="0"/>
                        <a:t>($2,315,653)</a:t>
                      </a:r>
                    </a:p>
                  </a:txBody>
                  <a:tcPr anchor="ctr"/>
                </a:tc>
                <a:extLst>
                  <a:ext uri="{0D108BD9-81ED-4DB2-BD59-A6C34878D82A}">
                    <a16:rowId xmlns:a16="http://schemas.microsoft.com/office/drawing/2014/main" val="1105327855"/>
                  </a:ext>
                </a:extLst>
              </a:tr>
              <a:tr h="526741">
                <a:tc>
                  <a:txBody>
                    <a:bodyPr/>
                    <a:lstStyle/>
                    <a:p>
                      <a:pPr algn="r"/>
                      <a:r>
                        <a:rPr lang="en-US" sz="2200" b="1" dirty="0"/>
                        <a:t>TOTAL</a:t>
                      </a:r>
                    </a:p>
                  </a:txBody>
                  <a:tcPr anchor="ctr"/>
                </a:tc>
                <a:tc>
                  <a:txBody>
                    <a:bodyPr/>
                    <a:lstStyle/>
                    <a:p>
                      <a:pPr algn="ctr"/>
                      <a:r>
                        <a:rPr lang="en-US" sz="2200" b="1" dirty="0"/>
                        <a:t>$17,922,867</a:t>
                      </a:r>
                    </a:p>
                  </a:txBody>
                  <a:tcPr anchor="ctr"/>
                </a:tc>
                <a:tc>
                  <a:txBody>
                    <a:bodyPr/>
                    <a:lstStyle/>
                    <a:p>
                      <a:pPr algn="ctr"/>
                      <a:r>
                        <a:rPr lang="en-US" sz="2200" b="1" dirty="0"/>
                        <a:t>$8,301,175</a:t>
                      </a:r>
                    </a:p>
                  </a:txBody>
                  <a:tcPr anchor="ctr"/>
                </a:tc>
                <a:tc>
                  <a:txBody>
                    <a:bodyPr/>
                    <a:lstStyle/>
                    <a:p>
                      <a:pPr algn="ctr"/>
                      <a:r>
                        <a:rPr lang="en-US" sz="2200" b="1" dirty="0"/>
                        <a:t>($9,621,692)</a:t>
                      </a:r>
                    </a:p>
                  </a:txBody>
                  <a:tcPr anchor="ctr"/>
                </a:tc>
                <a:extLst>
                  <a:ext uri="{0D108BD9-81ED-4DB2-BD59-A6C34878D82A}">
                    <a16:rowId xmlns:a16="http://schemas.microsoft.com/office/drawing/2014/main" val="714096359"/>
                  </a:ext>
                </a:extLst>
              </a:tr>
              <a:tr h="526741">
                <a:tc gridSpan="4">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r>
                        <a:rPr lang="en-US" sz="2200" dirty="0"/>
                        <a:t>Reduction to Capital Expenditures, move to Wastewater Impact Fee Expenditures.  Changes to Interfund Transfers. Incorporate TCS expenses directly. </a:t>
                      </a:r>
                      <a:endParaRPr lang="en-US" sz="2200" dirty="0">
                        <a:highlight>
                          <a:srgbClr val="FFFF00"/>
                        </a:highlight>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366742697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4FAE8-442A-94AE-00B0-266F351359E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251411F-C6F1-AE9B-CAF5-07CF65A029DA}"/>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D917FF-2331-A583-D7B1-F9B0A762A44E}"/>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Water</a:t>
            </a:r>
          </a:p>
        </p:txBody>
      </p:sp>
      <p:sp>
        <p:nvSpPr>
          <p:cNvPr id="3" name="Content Placeholder 2">
            <a:extLst>
              <a:ext uri="{FF2B5EF4-FFF2-40B4-BE49-F238E27FC236}">
                <a16:creationId xmlns:a16="http://schemas.microsoft.com/office/drawing/2014/main" id="{22E0BB1D-52D0-0792-DE49-12578825701C}"/>
              </a:ext>
            </a:extLst>
          </p:cNvPr>
          <p:cNvSpPr>
            <a:spLocks noGrp="1"/>
          </p:cNvSpPr>
          <p:nvPr>
            <p:ph idx="1"/>
          </p:nvPr>
        </p:nvSpPr>
        <p:spPr>
          <a:xfrm>
            <a:off x="838200" y="1483934"/>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FY24-25</a:t>
            </a:r>
          </a:p>
          <a:p>
            <a:pPr>
              <a:lnSpc>
                <a:spcPct val="100000"/>
              </a:lnSpc>
              <a:spcBef>
                <a:spcPts val="0"/>
              </a:spcBef>
              <a:spcAft>
                <a:spcPts val="1000"/>
              </a:spcAft>
            </a:pPr>
            <a:r>
              <a:rPr lang="en-US" sz="2400" b="1" dirty="0">
                <a:solidFill>
                  <a:srgbClr val="104862"/>
                </a:solidFill>
              </a:rPr>
              <a:t>CIP (Carry Forward): </a:t>
            </a:r>
            <a:r>
              <a:rPr lang="en-US" sz="2400" dirty="0"/>
              <a:t>Lime Softening Unit</a:t>
            </a:r>
          </a:p>
          <a:p>
            <a:pPr marL="0" indent="0">
              <a:lnSpc>
                <a:spcPct val="100000"/>
              </a:lnSpc>
              <a:spcBef>
                <a:spcPts val="0"/>
              </a:spcBef>
              <a:spcAft>
                <a:spcPts val="1000"/>
              </a:spcAft>
              <a:buNone/>
            </a:pPr>
            <a:r>
              <a:rPr lang="en-US" sz="2400" b="1" dirty="0">
                <a:solidFill>
                  <a:srgbClr val="275791"/>
                </a:solidFill>
              </a:rPr>
              <a:t>FY25-26</a:t>
            </a:r>
          </a:p>
          <a:p>
            <a:pPr>
              <a:lnSpc>
                <a:spcPct val="100000"/>
              </a:lnSpc>
              <a:spcBef>
                <a:spcPts val="0"/>
              </a:spcBef>
              <a:spcAft>
                <a:spcPts val="1000"/>
              </a:spcAft>
            </a:pPr>
            <a:r>
              <a:rPr lang="en-US" sz="2400" b="1" dirty="0">
                <a:solidFill>
                  <a:srgbClr val="104862"/>
                </a:solidFill>
              </a:rPr>
              <a:t>CIP: </a:t>
            </a:r>
            <a:r>
              <a:rPr lang="en-US" sz="2400" dirty="0"/>
              <a:t>Chemical and Chlorine Building Roofs</a:t>
            </a:r>
          </a:p>
          <a:p>
            <a:pPr>
              <a:lnSpc>
                <a:spcPct val="100000"/>
              </a:lnSpc>
              <a:spcBef>
                <a:spcPts val="0"/>
              </a:spcBef>
              <a:spcAft>
                <a:spcPts val="1000"/>
              </a:spcAft>
            </a:pPr>
            <a:r>
              <a:rPr lang="en-US" sz="2400" b="1" dirty="0">
                <a:solidFill>
                  <a:srgbClr val="104862"/>
                </a:solidFill>
              </a:rPr>
              <a:t>CIP: </a:t>
            </a:r>
            <a:r>
              <a:rPr lang="en-US" sz="2400" dirty="0"/>
              <a:t>Installation of a 24-inch Entry Point Water Distribution Line</a:t>
            </a:r>
          </a:p>
          <a:p>
            <a:pPr>
              <a:lnSpc>
                <a:spcPct val="100000"/>
              </a:lnSpc>
              <a:spcBef>
                <a:spcPts val="0"/>
              </a:spcBef>
              <a:spcAft>
                <a:spcPts val="1000"/>
              </a:spcAft>
            </a:pPr>
            <a:r>
              <a:rPr lang="en-US" sz="2400" b="1" dirty="0">
                <a:solidFill>
                  <a:srgbClr val="104862"/>
                </a:solidFill>
              </a:rPr>
              <a:t>CIP: </a:t>
            </a:r>
            <a:r>
              <a:rPr lang="en-US" sz="2400" dirty="0"/>
              <a:t>Installation of a Water Interconnect Line with Polk County and Lakeland</a:t>
            </a:r>
          </a:p>
          <a:p>
            <a:pPr>
              <a:lnSpc>
                <a:spcPct val="100000"/>
              </a:lnSpc>
              <a:spcBef>
                <a:spcPts val="0"/>
              </a:spcBef>
              <a:spcAft>
                <a:spcPts val="1000"/>
              </a:spcAft>
            </a:pPr>
            <a:r>
              <a:rPr lang="en-US" sz="2400" b="1" dirty="0">
                <a:solidFill>
                  <a:srgbClr val="104862"/>
                </a:solidFill>
              </a:rPr>
              <a:t>CIP: </a:t>
            </a:r>
            <a:r>
              <a:rPr lang="en-US" sz="2400" dirty="0"/>
              <a:t>Lead Service Line Replacement</a:t>
            </a:r>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spTree>
    <p:extLst>
      <p:ext uri="{BB962C8B-B14F-4D97-AF65-F5344CB8AC3E}">
        <p14:creationId xmlns:p14="http://schemas.microsoft.com/office/powerpoint/2010/main" val="92598245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20C1A-CD42-F76F-BDA4-ABC05A9243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58B1D1-0DF8-3457-02D0-423A7E3F816F}"/>
              </a:ext>
            </a:extLst>
          </p:cNvPr>
          <p:cNvSpPr>
            <a:spLocks noGrp="1"/>
          </p:cNvSpPr>
          <p:nvPr>
            <p:ph type="ctrTitle"/>
          </p:nvPr>
        </p:nvSpPr>
        <p:spPr>
          <a:xfrm>
            <a:off x="215223" y="467833"/>
            <a:ext cx="5239280" cy="2062716"/>
          </a:xfrm>
        </p:spPr>
        <p:txBody>
          <a:bodyPr>
            <a:normAutofit/>
          </a:bodyPr>
          <a:lstStyle/>
          <a:p>
            <a:r>
              <a:rPr lang="en-US" sz="5300" dirty="0">
                <a:solidFill>
                  <a:srgbClr val="275791"/>
                </a:solidFill>
              </a:rPr>
              <a:t>Internal Service Funds</a:t>
            </a:r>
            <a:br>
              <a:rPr lang="en-US" sz="4000" dirty="0">
                <a:solidFill>
                  <a:srgbClr val="275791"/>
                </a:solidFill>
              </a:rPr>
            </a:br>
            <a:r>
              <a:rPr lang="en-US" sz="3100" b="0" dirty="0">
                <a:solidFill>
                  <a:srgbClr val="B78739"/>
                </a:solidFill>
              </a:rPr>
              <a:t>Fiscal Year 2025-2026</a:t>
            </a:r>
          </a:p>
        </p:txBody>
      </p:sp>
    </p:spTree>
    <p:extLst>
      <p:ext uri="{BB962C8B-B14F-4D97-AF65-F5344CB8AC3E}">
        <p14:creationId xmlns:p14="http://schemas.microsoft.com/office/powerpoint/2010/main" val="262396613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35463-665F-B2A2-A50A-C1B1E7DB69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C58A947-8714-AE1E-8B0D-98CBFD1B2B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43980"/>
            <a:ext cx="10905065" cy="3770037"/>
          </a:xfrm>
          <a:prstGeom prst="rect">
            <a:avLst/>
          </a:prstGeom>
        </p:spPr>
      </p:pic>
    </p:spTree>
    <p:extLst>
      <p:ext uri="{BB962C8B-B14F-4D97-AF65-F5344CB8AC3E}">
        <p14:creationId xmlns:p14="http://schemas.microsoft.com/office/powerpoint/2010/main" val="119940142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B5D4B-5C55-1E66-6EE1-BEC9A223C00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F4788A0-AFFD-E02D-806A-2F29B9C7CBB9}"/>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B29236F-DF6F-42D4-4446-F38C5FD2E17C}"/>
              </a:ext>
            </a:extLst>
          </p:cNvPr>
          <p:cNvSpPr>
            <a:spLocks noGrp="1"/>
          </p:cNvSpPr>
          <p:nvPr>
            <p:ph type="title"/>
          </p:nvPr>
        </p:nvSpPr>
        <p:spPr/>
        <p:txBody>
          <a:bodyPr/>
          <a:lstStyle/>
          <a:p>
            <a:r>
              <a:rPr lang="en-US" b="1" dirty="0">
                <a:solidFill>
                  <a:srgbClr val="104862"/>
                </a:solidFill>
              </a:rPr>
              <a:t>Fleet Services</a:t>
            </a:r>
          </a:p>
        </p:txBody>
      </p:sp>
      <p:graphicFrame>
        <p:nvGraphicFramePr>
          <p:cNvPr id="2" name="Content Placeholder 1">
            <a:extLst>
              <a:ext uri="{FF2B5EF4-FFF2-40B4-BE49-F238E27FC236}">
                <a16:creationId xmlns:a16="http://schemas.microsoft.com/office/drawing/2014/main" id="{C7D80177-7B09-D0D7-A466-4CCFF1782C88}"/>
              </a:ext>
            </a:extLst>
          </p:cNvPr>
          <p:cNvGraphicFramePr>
            <a:graphicFrameLocks noGrp="1"/>
          </p:cNvGraphicFramePr>
          <p:nvPr>
            <p:ph idx="1"/>
            <p:extLst>
              <p:ext uri="{D42A27DB-BD31-4B8C-83A1-F6EECF244321}">
                <p14:modId xmlns:p14="http://schemas.microsoft.com/office/powerpoint/2010/main" val="3578142828"/>
              </p:ext>
            </p:extLst>
          </p:nvPr>
        </p:nvGraphicFramePr>
        <p:xfrm>
          <a:off x="838200" y="1555114"/>
          <a:ext cx="10515600" cy="49377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rPr>
                        <a:t>Vision</a:t>
                      </a:r>
                    </a:p>
                  </a:txBody>
                  <a:tcPr anchor="ctr"/>
                </a:tc>
                <a:tc>
                  <a:txBody>
                    <a:bodyPr/>
                    <a:lstStyle/>
                    <a:p>
                      <a:pPr algn="ctr"/>
                      <a:r>
                        <a:rPr lang="en-US" sz="2800" b="1" dirty="0"/>
                        <a:t>Mission</a:t>
                      </a:r>
                      <a:endParaRPr lang="en-US" sz="2800" b="1" dirty="0">
                        <a:solidFill>
                          <a:srgbClr val="B78739"/>
                        </a:solidFill>
                      </a:endParaRPr>
                    </a:p>
                  </a:txBody>
                  <a:tcPr anchor="ctr"/>
                </a:tc>
                <a:extLst>
                  <a:ext uri="{0D108BD9-81ED-4DB2-BD59-A6C34878D82A}">
                    <a16:rowId xmlns:a16="http://schemas.microsoft.com/office/drawing/2014/main" val="2000895093"/>
                  </a:ext>
                </a:extLst>
              </a:tr>
              <a:tr h="344114">
                <a:tc>
                  <a:txBody>
                    <a:bodyPr/>
                    <a:lstStyle/>
                    <a:p>
                      <a:r>
                        <a:rPr lang="en-US" sz="2400" dirty="0"/>
                        <a:t>The City of Bartow benefits from a vibrant and healthy community infrastructure system for today and tomorrow. </a:t>
                      </a:r>
                      <a:endParaRPr lang="en-US" sz="2200" b="1" dirty="0"/>
                    </a:p>
                  </a:txBody>
                  <a:tcPr anchor="ctr"/>
                </a:tc>
                <a:tc>
                  <a:txBody>
                    <a:bodyPr/>
                    <a:lstStyle/>
                    <a:p>
                      <a:r>
                        <a:rPr lang="en-US" sz="2400" dirty="0"/>
                        <a:t>Our team works together to innovatively plan, build, and maintain safe and efficient infrastructure and assets. </a:t>
                      </a:r>
                      <a:endParaRPr lang="en-US" sz="2200" b="0" dirty="0"/>
                    </a:p>
                  </a:txBody>
                  <a:tcPr anchor="ctr"/>
                </a:tc>
                <a:extLst>
                  <a:ext uri="{0D108BD9-81ED-4DB2-BD59-A6C34878D82A}">
                    <a16:rowId xmlns:a16="http://schemas.microsoft.com/office/drawing/2014/main" val="503865722"/>
                  </a:ext>
                </a:extLst>
              </a:tr>
              <a:tr h="388824">
                <a:tc gridSpan="2">
                  <a:txBody>
                    <a:bodyPr/>
                    <a:lstStyle/>
                    <a:p>
                      <a:pPr algn="l"/>
                      <a:r>
                        <a:rPr lang="en-US" sz="2200" b="1" dirty="0">
                          <a:solidFill>
                            <a:srgbClr val="B78739"/>
                          </a:solidFill>
                        </a:rPr>
                        <a:t>Division Goals</a:t>
                      </a:r>
                    </a:p>
                  </a:txBody>
                  <a:tcPr anchor="ctr">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3141615551"/>
                  </a:ext>
                </a:extLst>
              </a:tr>
              <a:tr h="388824">
                <a:tc gridSpan="2">
                  <a:txBody>
                    <a:bodyPr/>
                    <a:lstStyle/>
                    <a:p>
                      <a:pPr marL="342900" indent="-342900" algn="l">
                        <a:buFont typeface="Arial" panose="020B0604020202020204" pitchFamily="34" charset="0"/>
                        <a:buChar char="•"/>
                      </a:pPr>
                      <a:r>
                        <a:rPr lang="en-US" sz="2200" b="0" dirty="0">
                          <a:solidFill>
                            <a:srgbClr val="104862"/>
                          </a:solidFill>
                        </a:rPr>
                        <a:t>Foster Collaboration and Teamwork</a:t>
                      </a:r>
                    </a:p>
                    <a:p>
                      <a:pPr marL="342900" indent="-342900" algn="l">
                        <a:buFont typeface="Arial" panose="020B0604020202020204" pitchFamily="34" charset="0"/>
                        <a:buChar char="•"/>
                      </a:pPr>
                      <a:r>
                        <a:rPr lang="en-US" sz="2200" b="0" dirty="0">
                          <a:solidFill>
                            <a:srgbClr val="104862"/>
                          </a:solidFill>
                        </a:rPr>
                        <a:t>Mitigate Risk and Execute Effectively in a Crisis</a:t>
                      </a:r>
                    </a:p>
                    <a:p>
                      <a:pPr marL="342900" indent="-342900" algn="l">
                        <a:buFont typeface="Arial" panose="020B0604020202020204" pitchFamily="34" charset="0"/>
                        <a:buChar char="•"/>
                      </a:pPr>
                      <a:r>
                        <a:rPr lang="en-US" sz="2200" b="0" dirty="0">
                          <a:solidFill>
                            <a:srgbClr val="104862"/>
                          </a:solidFill>
                        </a:rPr>
                        <a:t>Meet Customer Expectations</a:t>
                      </a:r>
                    </a:p>
                    <a:p>
                      <a:pPr marL="342900" indent="-342900" algn="l">
                        <a:buFont typeface="Arial" panose="020B0604020202020204" pitchFamily="34" charset="0"/>
                        <a:buChar char="•"/>
                      </a:pPr>
                      <a:r>
                        <a:rPr lang="en-US" sz="2200" b="0" dirty="0">
                          <a:solidFill>
                            <a:srgbClr val="104862"/>
                          </a:solidFill>
                        </a:rPr>
                        <a:t>Develop an Innovative Culture that Embraces Technology and Best Practices</a:t>
                      </a:r>
                    </a:p>
                    <a:p>
                      <a:pPr marL="342900" indent="-342900" algn="l">
                        <a:buFont typeface="Arial" panose="020B0604020202020204" pitchFamily="34" charset="0"/>
                        <a:buChar char="•"/>
                      </a:pPr>
                      <a:r>
                        <a:rPr lang="en-US" sz="2200" b="0" dirty="0">
                          <a:solidFill>
                            <a:srgbClr val="104862"/>
                          </a:solidFill>
                        </a:rPr>
                        <a:t>Development and Implement Plans that are Future Focused</a:t>
                      </a:r>
                    </a:p>
                    <a:p>
                      <a:pPr marL="342900" indent="-342900" algn="l">
                        <a:buFont typeface="Arial" panose="020B0604020202020204" pitchFamily="34" charset="0"/>
                        <a:buChar char="•"/>
                      </a:pPr>
                      <a:r>
                        <a:rPr lang="en-US" sz="2200" b="0" dirty="0">
                          <a:solidFill>
                            <a:srgbClr val="104862"/>
                          </a:solidFill>
                        </a:rPr>
                        <a:t>Use Ingenuity to be Good Fiscal Stewards</a:t>
                      </a:r>
                    </a:p>
                    <a:p>
                      <a:pPr marL="342900" indent="-342900" algn="l">
                        <a:buFont typeface="Arial" panose="020B0604020202020204" pitchFamily="34" charset="0"/>
                        <a:buChar char="•"/>
                      </a:pPr>
                      <a:r>
                        <a:rPr lang="en-US" sz="2200" b="0" dirty="0">
                          <a:solidFill>
                            <a:srgbClr val="104862"/>
                          </a:solidFill>
                        </a:rPr>
                        <a:t>Ensure Vehicle Reliability and Minimize Downtime</a:t>
                      </a:r>
                    </a:p>
                  </a:txBody>
                  <a:tcPr anchor="ctr">
                    <a:solidFill>
                      <a:srgbClr val="E7EAED"/>
                    </a:solidFill>
                  </a:tcPr>
                </a:tc>
                <a:tc hMerge="1">
                  <a:txBody>
                    <a:bodyPr/>
                    <a:lstStyle/>
                    <a:p>
                      <a:endParaRPr lang="en-US" dirty="0"/>
                    </a:p>
                  </a:txBody>
                  <a:tcPr/>
                </a:tc>
                <a:extLst>
                  <a:ext uri="{0D108BD9-81ED-4DB2-BD59-A6C34878D82A}">
                    <a16:rowId xmlns:a16="http://schemas.microsoft.com/office/drawing/2014/main" val="2292771504"/>
                  </a:ext>
                </a:extLst>
              </a:tr>
            </a:tbl>
          </a:graphicData>
        </a:graphic>
      </p:graphicFrame>
    </p:spTree>
    <p:extLst>
      <p:ext uri="{BB962C8B-B14F-4D97-AF65-F5344CB8AC3E}">
        <p14:creationId xmlns:p14="http://schemas.microsoft.com/office/powerpoint/2010/main" val="3853726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24D48-07D2-6B9B-D2B2-1BE86F31BD2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3969E19-E7B1-15EA-9CD0-5490340A09E8}"/>
              </a:ext>
            </a:extLst>
          </p:cNvPr>
          <p:cNvSpPr/>
          <p:nvPr/>
        </p:nvSpPr>
        <p:spPr>
          <a:xfrm>
            <a:off x="302003" y="5481670"/>
            <a:ext cx="11612905" cy="11268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CAB2EB-BFAE-68C6-B638-CA420E57C4E0}"/>
              </a:ext>
            </a:extLst>
          </p:cNvPr>
          <p:cNvSpPr>
            <a:spLocks noGrp="1"/>
          </p:cNvSpPr>
          <p:nvPr>
            <p:ph type="title"/>
          </p:nvPr>
        </p:nvSpPr>
        <p:spPr/>
        <p:txBody>
          <a:bodyPr>
            <a:normAutofit/>
          </a:bodyPr>
          <a:lstStyle/>
          <a:p>
            <a:r>
              <a:rPr lang="en-US" b="1" dirty="0">
                <a:solidFill>
                  <a:srgbClr val="104862"/>
                </a:solidFill>
              </a:rPr>
              <a:t>Major Funds Budget Projections</a:t>
            </a:r>
          </a:p>
        </p:txBody>
      </p:sp>
      <p:graphicFrame>
        <p:nvGraphicFramePr>
          <p:cNvPr id="4" name="Table 4">
            <a:extLst>
              <a:ext uri="{FF2B5EF4-FFF2-40B4-BE49-F238E27FC236}">
                <a16:creationId xmlns:a16="http://schemas.microsoft.com/office/drawing/2014/main" id="{8BDC1BE1-6327-9AD9-18DB-81FA8F14B36B}"/>
              </a:ext>
            </a:extLst>
          </p:cNvPr>
          <p:cNvGraphicFramePr>
            <a:graphicFrameLocks noGrp="1"/>
          </p:cNvGraphicFramePr>
          <p:nvPr>
            <p:ph idx="1"/>
            <p:extLst>
              <p:ext uri="{D42A27DB-BD31-4B8C-83A1-F6EECF244321}">
                <p14:modId xmlns:p14="http://schemas.microsoft.com/office/powerpoint/2010/main" val="2132194181"/>
              </p:ext>
            </p:extLst>
          </p:nvPr>
        </p:nvGraphicFramePr>
        <p:xfrm>
          <a:off x="838200" y="1671955"/>
          <a:ext cx="10515600" cy="4820920"/>
        </p:xfrm>
        <a:graphic>
          <a:graphicData uri="http://schemas.openxmlformats.org/drawingml/2006/table">
            <a:tbl>
              <a:tblPr firstRow="1" bandRow="1">
                <a:tableStyleId>{74C1A8A3-306A-4EB7-A6B1-4F7E0EB9C5D6}</a:tableStyleId>
              </a:tblPr>
              <a:tblGrid>
                <a:gridCol w="2628900">
                  <a:extLst>
                    <a:ext uri="{9D8B030D-6E8A-4147-A177-3AD203B41FA5}">
                      <a16:colId xmlns:a16="http://schemas.microsoft.com/office/drawing/2014/main" val="2899362283"/>
                    </a:ext>
                  </a:extLst>
                </a:gridCol>
                <a:gridCol w="2628900">
                  <a:extLst>
                    <a:ext uri="{9D8B030D-6E8A-4147-A177-3AD203B41FA5}">
                      <a16:colId xmlns:a16="http://schemas.microsoft.com/office/drawing/2014/main" val="640021399"/>
                    </a:ext>
                  </a:extLst>
                </a:gridCol>
                <a:gridCol w="2628900">
                  <a:extLst>
                    <a:ext uri="{9D8B030D-6E8A-4147-A177-3AD203B41FA5}">
                      <a16:colId xmlns:a16="http://schemas.microsoft.com/office/drawing/2014/main" val="94428457"/>
                    </a:ext>
                  </a:extLst>
                </a:gridCol>
                <a:gridCol w="2628900">
                  <a:extLst>
                    <a:ext uri="{9D8B030D-6E8A-4147-A177-3AD203B41FA5}">
                      <a16:colId xmlns:a16="http://schemas.microsoft.com/office/drawing/2014/main" val="1139418207"/>
                    </a:ext>
                  </a:extLst>
                </a:gridCol>
              </a:tblGrid>
              <a:tr h="370840">
                <a:tc>
                  <a:txBody>
                    <a:bodyPr/>
                    <a:lstStyle/>
                    <a:p>
                      <a:pPr algn="ctr"/>
                      <a:r>
                        <a:rPr lang="en-US" dirty="0"/>
                        <a:t>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FY 2024-2025 Adopted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FY 2025-2026 Proposed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algn="ctr"/>
                      <a:r>
                        <a:rPr lang="en-US" dirty="0"/>
                        <a:t>Difference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extLst>
                  <a:ext uri="{0D108BD9-81ED-4DB2-BD59-A6C34878D82A}">
                    <a16:rowId xmlns:a16="http://schemas.microsoft.com/office/drawing/2014/main" val="3101460434"/>
                  </a:ext>
                </a:extLst>
              </a:tr>
              <a:tr h="370840">
                <a:tc gridSpan="4">
                  <a:txBody>
                    <a:bodyPr/>
                    <a:lstStyle/>
                    <a:p>
                      <a:pPr algn="l"/>
                      <a:r>
                        <a:rPr lang="en-US" b="1" dirty="0"/>
                        <a:t>Public Facilities Impact Fee 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565656977"/>
                  </a:ext>
                </a:extLst>
              </a:tr>
              <a:tr h="370840">
                <a:tc>
                  <a:txBody>
                    <a:bodyPr/>
                    <a:lstStyle/>
                    <a:p>
                      <a:r>
                        <a:rPr lang="en-US" dirty="0"/>
                        <a:t>Revenues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$165,600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Fund Established in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5896384"/>
                  </a:ext>
                </a:extLst>
              </a:tr>
              <a:tr h="370840">
                <a:tc>
                  <a:txBody>
                    <a:bodyPr/>
                    <a:lstStyle/>
                    <a:p>
                      <a:r>
                        <a:rPr lang="en-US" dirty="0"/>
                        <a:t>Expenditures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$2,400,000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Fund Established in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569567"/>
                  </a:ext>
                </a:extLst>
              </a:tr>
              <a:tr h="370840">
                <a:tc gridSpan="4">
                  <a:txBody>
                    <a:bodyPr/>
                    <a:lstStyle/>
                    <a:p>
                      <a:pPr algn="l"/>
                      <a:r>
                        <a:rPr lang="en-US" b="1" dirty="0"/>
                        <a:t>Transportation Impact Fee 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7234485"/>
                  </a:ext>
                </a:extLst>
              </a:tr>
              <a:tr h="370840">
                <a:tc>
                  <a:txBody>
                    <a:bodyPr/>
                    <a:lstStyle/>
                    <a:p>
                      <a:r>
                        <a:rPr lang="en-US" dirty="0"/>
                        <a:t>Revenues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$422,400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Fund Established in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3271349"/>
                  </a:ext>
                </a:extLst>
              </a:tr>
              <a:tr h="370840">
                <a:tc>
                  <a:txBody>
                    <a:bodyPr/>
                    <a:lstStyle/>
                    <a:p>
                      <a:r>
                        <a:rPr lang="en-US" dirty="0"/>
                        <a:t>Expenditures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Fund Established in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2384428"/>
                  </a:ext>
                </a:extLst>
              </a:tr>
              <a:tr h="370840">
                <a:tc gridSpan="2">
                  <a:txBody>
                    <a:bodyPr/>
                    <a:lstStyle/>
                    <a:p>
                      <a:pPr algn="l"/>
                      <a:r>
                        <a:rPr lang="en-US" b="1" dirty="0"/>
                        <a:t>Water Impact Fee 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6467012"/>
                  </a:ext>
                </a:extLst>
              </a:tr>
              <a:tr h="370840">
                <a:tc>
                  <a:txBody>
                    <a:bodyPr/>
                    <a:lstStyle/>
                    <a:p>
                      <a:r>
                        <a:rPr lang="en-US"/>
                        <a:t>Revenues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$679,600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Fund Established in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6906194"/>
                  </a:ext>
                </a:extLst>
              </a:tr>
              <a:tr h="370840">
                <a:tc>
                  <a:txBody>
                    <a:bodyPr/>
                    <a:lstStyle/>
                    <a:p>
                      <a:r>
                        <a:rPr lang="en-US"/>
                        <a:t>Expenditures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$6,844,000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Fund Established in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5721304"/>
                  </a:ext>
                </a:extLst>
              </a:tr>
              <a:tr h="370840">
                <a:tc gridSpan="4">
                  <a:txBody>
                    <a:bodyPr/>
                    <a:lstStyle/>
                    <a:p>
                      <a:pPr algn="l"/>
                      <a:r>
                        <a:rPr lang="en-US" b="1" dirty="0"/>
                        <a:t>Wastewater Impact Fee 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0467415"/>
                  </a:ext>
                </a:extLst>
              </a:tr>
              <a:tr h="370840">
                <a:tc>
                  <a:txBody>
                    <a:bodyPr/>
                    <a:lstStyle/>
                    <a:p>
                      <a:r>
                        <a:rPr lang="en-US" dirty="0"/>
                        <a:t>Revenues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$955,600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Fund Established in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3820323"/>
                  </a:ext>
                </a:extLst>
              </a:tr>
              <a:tr h="370840">
                <a:tc>
                  <a:txBody>
                    <a:bodyPr/>
                    <a:lstStyle/>
                    <a:p>
                      <a:r>
                        <a:rPr lang="en-US" dirty="0"/>
                        <a:t>Expenditures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$2,415,756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Fund Established in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1249864"/>
                  </a:ext>
                </a:extLst>
              </a:tr>
            </a:tbl>
          </a:graphicData>
        </a:graphic>
      </p:graphicFrame>
    </p:spTree>
    <p:extLst>
      <p:ext uri="{BB962C8B-B14F-4D97-AF65-F5344CB8AC3E}">
        <p14:creationId xmlns:p14="http://schemas.microsoft.com/office/powerpoint/2010/main" val="45583544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B05D0-1514-205E-EECE-949AC05E86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145E688-BEBA-E4A2-7AFA-FEE02083834B}"/>
              </a:ext>
            </a:extLst>
          </p:cNvPr>
          <p:cNvSpPr>
            <a:spLocks noGrp="1"/>
          </p:cNvSpPr>
          <p:nvPr>
            <p:ph type="title"/>
          </p:nvPr>
        </p:nvSpPr>
        <p:spPr/>
        <p:txBody>
          <a:bodyPr/>
          <a:lstStyle/>
          <a:p>
            <a:r>
              <a:rPr lang="en-US" b="1" dirty="0">
                <a:solidFill>
                  <a:srgbClr val="104862"/>
                </a:solidFill>
              </a:rPr>
              <a:t>Fleet Services</a:t>
            </a:r>
          </a:p>
        </p:txBody>
      </p:sp>
      <p:graphicFrame>
        <p:nvGraphicFramePr>
          <p:cNvPr id="2" name="Content Placeholder 1">
            <a:extLst>
              <a:ext uri="{FF2B5EF4-FFF2-40B4-BE49-F238E27FC236}">
                <a16:creationId xmlns:a16="http://schemas.microsoft.com/office/drawing/2014/main" id="{43C81530-A418-0186-F4CD-2F6C877D5DD6}"/>
              </a:ext>
            </a:extLst>
          </p:cNvPr>
          <p:cNvGraphicFramePr>
            <a:graphicFrameLocks noGrp="1"/>
          </p:cNvGraphicFramePr>
          <p:nvPr>
            <p:ph idx="1"/>
            <p:extLst>
              <p:ext uri="{D42A27DB-BD31-4B8C-83A1-F6EECF244321}">
                <p14:modId xmlns:p14="http://schemas.microsoft.com/office/powerpoint/2010/main" val="1169753300"/>
              </p:ext>
            </p:extLst>
          </p:nvPr>
        </p:nvGraphicFramePr>
        <p:xfrm>
          <a:off x="838200" y="1590675"/>
          <a:ext cx="10515600" cy="377952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rPr>
                        <a:t>Summary of Services</a:t>
                      </a:r>
                      <a:endParaRPr lang="en-US" sz="22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pPr marL="342900" indent="-342900">
                        <a:buFont typeface="Arial" panose="020B0604020202020204" pitchFamily="34" charset="0"/>
                        <a:buChar char="•"/>
                      </a:pPr>
                      <a:r>
                        <a:rPr lang="en-US" sz="2400" dirty="0"/>
                        <a:t>Fleet maintenance is responsible for overseeing and maintaining all the city's light, medium, heavy-duty vehicles, heavy equipment and small engines. </a:t>
                      </a:r>
                    </a:p>
                    <a:p>
                      <a:pPr marL="342900" indent="-342900">
                        <a:buFont typeface="Arial" panose="020B0604020202020204" pitchFamily="34" charset="0"/>
                        <a:buChar char="•"/>
                      </a:pPr>
                      <a:r>
                        <a:rPr lang="en-US" sz="2400" dirty="0"/>
                        <a:t>Fleet maintenance furnishes technical information, tracks repair cost and maintenance records, prepares specifications for the purchase of new vehicles and equipment for the city. </a:t>
                      </a:r>
                    </a:p>
                    <a:p>
                      <a:pPr marL="342900" indent="-342900">
                        <a:buFont typeface="Arial" panose="020B0604020202020204" pitchFamily="34" charset="0"/>
                        <a:buChar char="•"/>
                      </a:pPr>
                      <a:r>
                        <a:rPr lang="en-US" sz="2400" dirty="0"/>
                        <a:t>Upfitting of all new vehicles</a:t>
                      </a:r>
                    </a:p>
                    <a:p>
                      <a:pPr marL="342900" indent="-342900">
                        <a:buFont typeface="Arial" panose="020B0604020202020204" pitchFamily="34" charset="0"/>
                        <a:buChar char="•"/>
                      </a:pPr>
                      <a:r>
                        <a:rPr lang="en-US" sz="2400" dirty="0"/>
                        <a:t>Responsible for the disposal of all obsolete vehicles and equipment. </a:t>
                      </a:r>
                    </a:p>
                    <a:p>
                      <a:endParaRPr lang="en-US" sz="2200" b="0" dirty="0"/>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82269189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8233B0-41B5-4D9A-AEEC-13DB66A8C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A015C2-FB3A-DF49-6C0B-8F14AEDBE9E4}"/>
              </a:ext>
            </a:extLst>
          </p:cNvPr>
          <p:cNvSpPr>
            <a:spLocks noGrp="1"/>
          </p:cNvSpPr>
          <p:nvPr>
            <p:ph type="title"/>
          </p:nvPr>
        </p:nvSpPr>
        <p:spPr>
          <a:xfrm>
            <a:off x="808638" y="386930"/>
            <a:ext cx="10574724" cy="1188950"/>
          </a:xfrm>
        </p:spPr>
        <p:txBody>
          <a:bodyPr anchor="b">
            <a:normAutofit fontScale="90000"/>
          </a:bodyPr>
          <a:lstStyle/>
          <a:p>
            <a:r>
              <a:rPr lang="en-US" sz="5400" b="1" dirty="0">
                <a:solidFill>
                  <a:srgbClr val="104862"/>
                </a:solidFill>
              </a:rPr>
              <a:t>Key Performance Measure - Fleet</a:t>
            </a:r>
          </a:p>
        </p:txBody>
      </p:sp>
      <p:grpSp>
        <p:nvGrpSpPr>
          <p:cNvPr id="12" name="Group 1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3">
            <a:extLst>
              <a:ext uri="{FF2B5EF4-FFF2-40B4-BE49-F238E27FC236}">
                <a16:creationId xmlns:a16="http://schemas.microsoft.com/office/drawing/2014/main" id="{5B741A4C-C506-3E66-8B37-788AB6BCD362}"/>
              </a:ext>
            </a:extLst>
          </p:cNvPr>
          <p:cNvGraphicFramePr>
            <a:graphicFrameLocks noGrp="1"/>
          </p:cNvGraphicFramePr>
          <p:nvPr>
            <p:ph idx="1"/>
            <p:extLst>
              <p:ext uri="{D42A27DB-BD31-4B8C-83A1-F6EECF244321}">
                <p14:modId xmlns:p14="http://schemas.microsoft.com/office/powerpoint/2010/main" val="237170383"/>
              </p:ext>
            </p:extLst>
          </p:nvPr>
        </p:nvGraphicFramePr>
        <p:xfrm>
          <a:off x="825264" y="2349795"/>
          <a:ext cx="10039472" cy="36870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6543914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687A76-9EDE-491C-1AA6-C096197F3CD0}"/>
            </a:ext>
          </a:extLst>
        </p:cNvPr>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37" name="Rectangle 3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947C89-EBEF-3436-ED30-F5185FFA97A0}"/>
              </a:ext>
            </a:extLst>
          </p:cNvPr>
          <p:cNvSpPr>
            <a:spLocks noGrp="1"/>
          </p:cNvSpPr>
          <p:nvPr>
            <p:ph type="title"/>
          </p:nvPr>
        </p:nvSpPr>
        <p:spPr>
          <a:xfrm>
            <a:off x="1043631" y="809898"/>
            <a:ext cx="10173010" cy="1554480"/>
          </a:xfrm>
        </p:spPr>
        <p:txBody>
          <a:bodyPr anchor="ctr">
            <a:normAutofit/>
          </a:bodyPr>
          <a:lstStyle/>
          <a:p>
            <a:r>
              <a:rPr lang="en-US" sz="4800" b="1" dirty="0">
                <a:solidFill>
                  <a:srgbClr val="104862"/>
                </a:solidFill>
              </a:rPr>
              <a:t>Key Performance Measure - Fleet</a:t>
            </a:r>
          </a:p>
        </p:txBody>
      </p:sp>
      <p:cxnSp>
        <p:nvCxnSpPr>
          <p:cNvPr id="47" name="Straight Connector 4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31" name="Content Placeholder 8">
            <a:extLst>
              <a:ext uri="{FF2B5EF4-FFF2-40B4-BE49-F238E27FC236}">
                <a16:creationId xmlns:a16="http://schemas.microsoft.com/office/drawing/2014/main" id="{F40A92CC-C855-2B02-7EBC-A264EACF9F27}"/>
              </a:ext>
            </a:extLst>
          </p:cNvPr>
          <p:cNvGraphicFramePr>
            <a:graphicFrameLocks noGrp="1"/>
          </p:cNvGraphicFramePr>
          <p:nvPr>
            <p:ph idx="1"/>
            <p:extLst>
              <p:ext uri="{D42A27DB-BD31-4B8C-83A1-F6EECF244321}">
                <p14:modId xmlns:p14="http://schemas.microsoft.com/office/powerpoint/2010/main" val="615729211"/>
              </p:ext>
            </p:extLst>
          </p:nvPr>
        </p:nvGraphicFramePr>
        <p:xfrm>
          <a:off x="904602" y="3017519"/>
          <a:ext cx="10378440" cy="320990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BD1AB461-CC2E-9044-553B-4C6DDC81A641}"/>
              </a:ext>
            </a:extLst>
          </p:cNvPr>
          <p:cNvSpPr txBox="1"/>
          <p:nvPr/>
        </p:nvSpPr>
        <p:spPr>
          <a:xfrm>
            <a:off x="4614532" y="2560322"/>
            <a:ext cx="2785730" cy="461665"/>
          </a:xfrm>
          <a:prstGeom prst="rect">
            <a:avLst/>
          </a:prstGeom>
          <a:noFill/>
        </p:spPr>
        <p:txBody>
          <a:bodyPr wrap="square" rtlCol="0">
            <a:spAutoFit/>
          </a:bodyPr>
          <a:lstStyle/>
          <a:p>
            <a:r>
              <a:rPr lang="en-US" sz="2400" b="1" dirty="0"/>
              <a:t>NAPA Parts Costs</a:t>
            </a:r>
          </a:p>
        </p:txBody>
      </p:sp>
      <p:sp>
        <p:nvSpPr>
          <p:cNvPr id="4" name="TextBox 3">
            <a:extLst>
              <a:ext uri="{FF2B5EF4-FFF2-40B4-BE49-F238E27FC236}">
                <a16:creationId xmlns:a16="http://schemas.microsoft.com/office/drawing/2014/main" id="{6CAB3D9A-0AA9-8CB7-ABEB-55DD9CC2259C}"/>
              </a:ext>
            </a:extLst>
          </p:cNvPr>
          <p:cNvSpPr txBox="1"/>
          <p:nvPr/>
        </p:nvSpPr>
        <p:spPr>
          <a:xfrm>
            <a:off x="1153886" y="2035629"/>
            <a:ext cx="8643257" cy="369332"/>
          </a:xfrm>
          <a:prstGeom prst="rect">
            <a:avLst/>
          </a:prstGeom>
          <a:noFill/>
        </p:spPr>
        <p:txBody>
          <a:bodyPr wrap="square" rtlCol="0">
            <a:spAutoFit/>
          </a:bodyPr>
          <a:lstStyle/>
          <a:p>
            <a:r>
              <a:rPr lang="en-US" b="1" i="1" dirty="0"/>
              <a:t>Bartow Fleet have spent roughly $165k less in parts from last year</a:t>
            </a:r>
          </a:p>
        </p:txBody>
      </p:sp>
    </p:spTree>
    <p:extLst>
      <p:ext uri="{BB962C8B-B14F-4D97-AF65-F5344CB8AC3E}">
        <p14:creationId xmlns:p14="http://schemas.microsoft.com/office/powerpoint/2010/main" val="392269839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5A1B3-994D-1820-BC2A-1EA4A7848A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55E556-86F7-A004-7F07-39A50D76CB64}"/>
              </a:ext>
            </a:extLst>
          </p:cNvPr>
          <p:cNvSpPr>
            <a:spLocks noGrp="1"/>
          </p:cNvSpPr>
          <p:nvPr>
            <p:ph type="title"/>
          </p:nvPr>
        </p:nvSpPr>
        <p:spPr>
          <a:xfrm>
            <a:off x="458528" y="398320"/>
            <a:ext cx="10163398" cy="999996"/>
          </a:xfrm>
        </p:spPr>
        <p:txBody>
          <a:bodyPr>
            <a:normAutofit/>
          </a:bodyPr>
          <a:lstStyle/>
          <a:p>
            <a:r>
              <a:rPr lang="en-US" b="1" dirty="0">
                <a:solidFill>
                  <a:srgbClr val="104862"/>
                </a:solidFill>
              </a:rPr>
              <a:t>Key Performance Measures - Fleet</a:t>
            </a:r>
          </a:p>
        </p:txBody>
      </p:sp>
      <p:graphicFrame>
        <p:nvGraphicFramePr>
          <p:cNvPr id="9" name="Table 8">
            <a:extLst>
              <a:ext uri="{FF2B5EF4-FFF2-40B4-BE49-F238E27FC236}">
                <a16:creationId xmlns:a16="http://schemas.microsoft.com/office/drawing/2014/main" id="{E35B9DCF-A137-5E85-F7FC-73E75B5D7862}"/>
              </a:ext>
            </a:extLst>
          </p:cNvPr>
          <p:cNvGraphicFramePr>
            <a:graphicFrameLocks noGrp="1"/>
          </p:cNvGraphicFramePr>
          <p:nvPr>
            <p:extLst>
              <p:ext uri="{D42A27DB-BD31-4B8C-83A1-F6EECF244321}">
                <p14:modId xmlns:p14="http://schemas.microsoft.com/office/powerpoint/2010/main" val="1711002525"/>
              </p:ext>
            </p:extLst>
          </p:nvPr>
        </p:nvGraphicFramePr>
        <p:xfrm>
          <a:off x="458528" y="1896025"/>
          <a:ext cx="11274944" cy="3215078"/>
        </p:xfrm>
        <a:graphic>
          <a:graphicData uri="http://schemas.openxmlformats.org/drawingml/2006/table">
            <a:tbl>
              <a:tblPr firstRow="1" bandRow="1">
                <a:tableStyleId>{5C22544A-7EE6-4342-B048-85BDC9FD1C3A}</a:tableStyleId>
              </a:tblPr>
              <a:tblGrid>
                <a:gridCol w="2821017">
                  <a:extLst>
                    <a:ext uri="{9D8B030D-6E8A-4147-A177-3AD203B41FA5}">
                      <a16:colId xmlns:a16="http://schemas.microsoft.com/office/drawing/2014/main" val="2824674795"/>
                    </a:ext>
                  </a:extLst>
                </a:gridCol>
                <a:gridCol w="4728142">
                  <a:extLst>
                    <a:ext uri="{9D8B030D-6E8A-4147-A177-3AD203B41FA5}">
                      <a16:colId xmlns:a16="http://schemas.microsoft.com/office/drawing/2014/main" val="3745968927"/>
                    </a:ext>
                  </a:extLst>
                </a:gridCol>
                <a:gridCol w="1912490">
                  <a:extLst>
                    <a:ext uri="{9D8B030D-6E8A-4147-A177-3AD203B41FA5}">
                      <a16:colId xmlns:a16="http://schemas.microsoft.com/office/drawing/2014/main" val="1649215685"/>
                    </a:ext>
                  </a:extLst>
                </a:gridCol>
                <a:gridCol w="1813295">
                  <a:extLst>
                    <a:ext uri="{9D8B030D-6E8A-4147-A177-3AD203B41FA5}">
                      <a16:colId xmlns:a16="http://schemas.microsoft.com/office/drawing/2014/main" val="1075387996"/>
                    </a:ext>
                  </a:extLst>
                </a:gridCol>
              </a:tblGrid>
              <a:tr h="322325">
                <a:tc>
                  <a:txBody>
                    <a:bodyPr/>
                    <a:lstStyle/>
                    <a:p>
                      <a:r>
                        <a:rPr lang="en-US" dirty="0"/>
                        <a:t>Measures</a:t>
                      </a:r>
                    </a:p>
                  </a:txBody>
                  <a:tcPr/>
                </a:tc>
                <a:tc>
                  <a:txBody>
                    <a:bodyPr/>
                    <a:lstStyle/>
                    <a:p>
                      <a:r>
                        <a:rPr lang="en-US" dirty="0"/>
                        <a:t>Analysis</a:t>
                      </a:r>
                    </a:p>
                  </a:txBody>
                  <a:tcPr/>
                </a:tc>
                <a:tc>
                  <a:txBody>
                    <a:bodyPr/>
                    <a:lstStyle/>
                    <a:p>
                      <a:r>
                        <a:rPr lang="en-US" dirty="0"/>
                        <a:t>Series</a:t>
                      </a:r>
                    </a:p>
                  </a:txBody>
                  <a:tcPr/>
                </a:tc>
                <a:tc>
                  <a:txBody>
                    <a:bodyPr/>
                    <a:lstStyle/>
                    <a:p>
                      <a:pPr algn="ctr"/>
                      <a:r>
                        <a:rPr lang="en-US" dirty="0"/>
                        <a:t>Status</a:t>
                      </a:r>
                    </a:p>
                  </a:txBody>
                  <a:tcPr/>
                </a:tc>
                <a:extLst>
                  <a:ext uri="{0D108BD9-81ED-4DB2-BD59-A6C34878D82A}">
                    <a16:rowId xmlns:a16="http://schemas.microsoft.com/office/drawing/2014/main" val="1946517529"/>
                  </a:ext>
                </a:extLst>
              </a:tr>
              <a:tr h="464539">
                <a:tc rowSpan="2">
                  <a:txBody>
                    <a:bodyPr/>
                    <a:lstStyle/>
                    <a:p>
                      <a:r>
                        <a:rPr lang="en-US" b="1" dirty="0"/>
                        <a:t>Work Orders Completed</a:t>
                      </a:r>
                    </a:p>
                  </a:txBody>
                  <a:tcPr/>
                </a:tc>
                <a:tc rowSpan="2">
                  <a:txBody>
                    <a:bodyPr/>
                    <a:lstStyle/>
                    <a:p>
                      <a:r>
                        <a:rPr lang="en-US" dirty="0"/>
                        <a:t>There are 2,002 work orders as of May 2025 completed by the Fleet Division</a:t>
                      </a:r>
                    </a:p>
                  </a:txBody>
                  <a:tcPr/>
                </a:tc>
                <a:tc>
                  <a:txBody>
                    <a:bodyPr/>
                    <a:lstStyle/>
                    <a:p>
                      <a:r>
                        <a:rPr lang="en-US" b="0" dirty="0"/>
                        <a:t>FYTD Actual</a:t>
                      </a:r>
                    </a:p>
                  </a:txBody>
                  <a:tcPr/>
                </a:tc>
                <a:tc>
                  <a:txBody>
                    <a:bodyPr/>
                    <a:lstStyle/>
                    <a:p>
                      <a:pPr algn="ctr"/>
                      <a:r>
                        <a:rPr lang="en-US" b="1" dirty="0"/>
                        <a:t>2,002</a:t>
                      </a:r>
                    </a:p>
                  </a:txBody>
                  <a:tcPr/>
                </a:tc>
                <a:extLst>
                  <a:ext uri="{0D108BD9-81ED-4DB2-BD59-A6C34878D82A}">
                    <a16:rowId xmlns:a16="http://schemas.microsoft.com/office/drawing/2014/main" val="1191962624"/>
                  </a:ext>
                </a:extLst>
              </a:tr>
              <a:tr h="464539">
                <a:tc vMerge="1">
                  <a:txBody>
                    <a:bodyPr/>
                    <a:lstStyle/>
                    <a:p>
                      <a:endParaRPr lang="en-US" b="1" dirty="0"/>
                    </a:p>
                  </a:txBody>
                  <a:tcPr/>
                </a:tc>
                <a:tc vMerge="1">
                  <a:txBody>
                    <a:bodyPr/>
                    <a:lstStyle/>
                    <a:p>
                      <a:endParaRPr lang="en-US" dirty="0"/>
                    </a:p>
                  </a:txBody>
                  <a:tcPr/>
                </a:tc>
                <a:tc>
                  <a:txBody>
                    <a:bodyPr/>
                    <a:lstStyle/>
                    <a:p>
                      <a:r>
                        <a:rPr lang="en-US" b="0" dirty="0"/>
                        <a:t>PYTD Actual</a:t>
                      </a:r>
                    </a:p>
                  </a:txBody>
                  <a:tcPr/>
                </a:tc>
                <a:tc>
                  <a:txBody>
                    <a:bodyPr/>
                    <a:lstStyle/>
                    <a:p>
                      <a:pPr algn="ctr"/>
                      <a:r>
                        <a:rPr lang="en-US" b="1" dirty="0"/>
                        <a:t>1,872</a:t>
                      </a:r>
                    </a:p>
                  </a:txBody>
                  <a:tcPr/>
                </a:tc>
                <a:extLst>
                  <a:ext uri="{0D108BD9-81ED-4DB2-BD59-A6C34878D82A}">
                    <a16:rowId xmlns:a16="http://schemas.microsoft.com/office/drawing/2014/main" val="1239429790"/>
                  </a:ext>
                </a:extLst>
              </a:tr>
              <a:tr h="262704">
                <a:tc rowSpan="2">
                  <a:txBody>
                    <a:bodyPr/>
                    <a:lstStyle/>
                    <a:p>
                      <a:r>
                        <a:rPr lang="en-US" b="1" dirty="0"/>
                        <a:t>Repair Costs</a:t>
                      </a:r>
                    </a:p>
                  </a:txBody>
                  <a:tcPr/>
                </a:tc>
                <a:tc rowSpan="2">
                  <a:txBody>
                    <a:bodyPr/>
                    <a:lstStyle/>
                    <a:p>
                      <a:r>
                        <a:rPr lang="en-US" dirty="0"/>
                        <a:t>Fleet Service spent $1.43M in repair costs in FY24.</a:t>
                      </a:r>
                    </a:p>
                  </a:txBody>
                  <a:tcPr/>
                </a:tc>
                <a:tc>
                  <a:txBody>
                    <a:bodyPr/>
                    <a:lstStyle/>
                    <a:p>
                      <a:r>
                        <a:rPr lang="en-US" b="0" dirty="0"/>
                        <a:t>FY24</a:t>
                      </a:r>
                    </a:p>
                  </a:txBody>
                  <a:tcPr/>
                </a:tc>
                <a:tc>
                  <a:txBody>
                    <a:bodyPr/>
                    <a:lstStyle/>
                    <a:p>
                      <a:pPr algn="ctr"/>
                      <a:r>
                        <a:rPr lang="en-US" b="1" dirty="0"/>
                        <a:t>$1,434,203.47</a:t>
                      </a:r>
                    </a:p>
                  </a:txBody>
                  <a:tcPr/>
                </a:tc>
                <a:extLst>
                  <a:ext uri="{0D108BD9-81ED-4DB2-BD59-A6C34878D82A}">
                    <a16:rowId xmlns:a16="http://schemas.microsoft.com/office/drawing/2014/main" val="188816968"/>
                  </a:ext>
                </a:extLst>
              </a:tr>
              <a:tr h="262704">
                <a:tc vMerge="1">
                  <a:txBody>
                    <a:bodyPr/>
                    <a:lstStyle/>
                    <a:p>
                      <a:endParaRPr lang="en-US" b="1" dirty="0"/>
                    </a:p>
                  </a:txBody>
                  <a:tcPr/>
                </a:tc>
                <a:tc vMerge="1">
                  <a:txBody>
                    <a:bodyPr/>
                    <a:lstStyle/>
                    <a:p>
                      <a:endParaRPr lang="en-US" dirty="0"/>
                    </a:p>
                  </a:txBody>
                  <a:tcPr/>
                </a:tc>
                <a:tc>
                  <a:txBody>
                    <a:bodyPr/>
                    <a:lstStyle/>
                    <a:p>
                      <a:r>
                        <a:rPr lang="en-US" b="0" dirty="0"/>
                        <a:t>FY23</a:t>
                      </a:r>
                    </a:p>
                  </a:txBody>
                  <a:tcPr/>
                </a:tc>
                <a:tc>
                  <a:txBody>
                    <a:bodyPr/>
                    <a:lstStyle/>
                    <a:p>
                      <a:pPr algn="ctr"/>
                      <a:r>
                        <a:rPr lang="en-US" b="1" dirty="0"/>
                        <a:t>$1,279,203.97</a:t>
                      </a:r>
                    </a:p>
                  </a:txBody>
                  <a:tcPr/>
                </a:tc>
                <a:extLst>
                  <a:ext uri="{0D108BD9-81ED-4DB2-BD59-A6C34878D82A}">
                    <a16:rowId xmlns:a16="http://schemas.microsoft.com/office/drawing/2014/main" val="3545244748"/>
                  </a:ext>
                </a:extLst>
              </a:tr>
              <a:tr h="308266">
                <a:tc rowSpan="2">
                  <a:txBody>
                    <a:bodyPr/>
                    <a:lstStyle/>
                    <a:p>
                      <a:r>
                        <a:rPr lang="en-US" b="1" dirty="0"/>
                        <a:t>Vehicles Replaced</a:t>
                      </a:r>
                    </a:p>
                  </a:txBody>
                  <a:tcPr/>
                </a:tc>
                <a:tc rowSpan="2">
                  <a:txBody>
                    <a:bodyPr/>
                    <a:lstStyle/>
                    <a:p>
                      <a:r>
                        <a:rPr lang="en-US" dirty="0"/>
                        <a:t>There have been 29 vehicles replaced between light and heavy duty in the current fiscal year which is on track compared to the prior year. </a:t>
                      </a:r>
                    </a:p>
                  </a:txBody>
                  <a:tcPr/>
                </a:tc>
                <a:tc>
                  <a:txBody>
                    <a:bodyPr/>
                    <a:lstStyle/>
                    <a:p>
                      <a:r>
                        <a:rPr lang="en-US" b="0" dirty="0"/>
                        <a:t>FYTD Actual</a:t>
                      </a:r>
                    </a:p>
                  </a:txBody>
                  <a:tcPr/>
                </a:tc>
                <a:tc>
                  <a:txBody>
                    <a:bodyPr/>
                    <a:lstStyle/>
                    <a:p>
                      <a:pPr algn="ctr"/>
                      <a:r>
                        <a:rPr lang="en-US" b="1" dirty="0"/>
                        <a:t>29</a:t>
                      </a:r>
                    </a:p>
                  </a:txBody>
                  <a:tcPr/>
                </a:tc>
                <a:extLst>
                  <a:ext uri="{0D108BD9-81ED-4DB2-BD59-A6C34878D82A}">
                    <a16:rowId xmlns:a16="http://schemas.microsoft.com/office/drawing/2014/main" val="2409940151"/>
                  </a:ext>
                </a:extLst>
              </a:tr>
              <a:tr h="308266">
                <a:tc vMerge="1">
                  <a:txBody>
                    <a:bodyPr/>
                    <a:lstStyle/>
                    <a:p>
                      <a:endParaRPr lang="en-US" b="1" dirty="0"/>
                    </a:p>
                  </a:txBody>
                  <a:tcPr/>
                </a:tc>
                <a:tc vMerge="1">
                  <a:txBody>
                    <a:bodyPr/>
                    <a:lstStyle/>
                    <a:p>
                      <a:endParaRPr lang="en-US" dirty="0"/>
                    </a:p>
                  </a:txBody>
                  <a:tcPr/>
                </a:tc>
                <a:tc>
                  <a:txBody>
                    <a:bodyPr/>
                    <a:lstStyle/>
                    <a:p>
                      <a:r>
                        <a:rPr lang="en-US" b="0" dirty="0"/>
                        <a:t>PYTD Actual</a:t>
                      </a:r>
                    </a:p>
                  </a:txBody>
                  <a:tcPr/>
                </a:tc>
                <a:tc>
                  <a:txBody>
                    <a:bodyPr/>
                    <a:lstStyle/>
                    <a:p>
                      <a:pPr algn="ctr"/>
                      <a:r>
                        <a:rPr lang="en-US" b="1" dirty="0"/>
                        <a:t>25</a:t>
                      </a:r>
                    </a:p>
                  </a:txBody>
                  <a:tcPr/>
                </a:tc>
                <a:extLst>
                  <a:ext uri="{0D108BD9-81ED-4DB2-BD59-A6C34878D82A}">
                    <a16:rowId xmlns:a16="http://schemas.microsoft.com/office/drawing/2014/main" val="3835121625"/>
                  </a:ext>
                </a:extLst>
              </a:tr>
            </a:tbl>
          </a:graphicData>
        </a:graphic>
      </p:graphicFrame>
    </p:spTree>
    <p:extLst>
      <p:ext uri="{BB962C8B-B14F-4D97-AF65-F5344CB8AC3E}">
        <p14:creationId xmlns:p14="http://schemas.microsoft.com/office/powerpoint/2010/main" val="290656951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7F4C6-1F6E-EE37-20A2-D099E1C1241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FBDC6C3-2CB7-9739-8F64-6C99AE63F371}"/>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D735C6C-3EC3-8D14-C6F3-48236CD09837}"/>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A564CE89-BB9E-D063-2785-C3D1A0218D29}"/>
              </a:ext>
            </a:extLst>
          </p:cNvPr>
          <p:cNvGraphicFramePr>
            <a:graphicFrameLocks noGrp="1"/>
          </p:cNvGraphicFramePr>
          <p:nvPr>
            <p:ph idx="1"/>
            <p:extLst>
              <p:ext uri="{D42A27DB-BD31-4B8C-83A1-F6EECF244321}">
                <p14:modId xmlns:p14="http://schemas.microsoft.com/office/powerpoint/2010/main" val="3499714889"/>
              </p:ext>
            </p:extLst>
          </p:nvPr>
        </p:nvGraphicFramePr>
        <p:xfrm>
          <a:off x="457199" y="255180"/>
          <a:ext cx="11277600" cy="6322828"/>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t>Department: </a:t>
                      </a:r>
                      <a:r>
                        <a:rPr lang="en-US" sz="2800" b="1" dirty="0">
                          <a:solidFill>
                            <a:srgbClr val="B78739"/>
                          </a:solidFill>
                        </a:rPr>
                        <a:t>Public Works</a:t>
                      </a:r>
                    </a:p>
                  </a:txBody>
                  <a:tcPr/>
                </a:tc>
                <a:tc hMerge="1">
                  <a:txBody>
                    <a:bodyPr/>
                    <a:lstStyle/>
                    <a:p>
                      <a:endParaRPr dirty="0"/>
                    </a:p>
                  </a:txBody>
                  <a:tcPr/>
                </a:tc>
                <a:tc gridSpan="2">
                  <a:txBody>
                    <a:bodyPr/>
                    <a:lstStyle/>
                    <a:p>
                      <a:r>
                        <a:rPr lang="en-US" sz="2800" b="1" dirty="0"/>
                        <a:t>Division: </a:t>
                      </a:r>
                      <a:r>
                        <a:rPr lang="en-US" sz="2800" b="1" dirty="0">
                          <a:solidFill>
                            <a:srgbClr val="B78739"/>
                          </a:solidFill>
                        </a:rPr>
                        <a:t>Fleet Services</a:t>
                      </a:r>
                    </a:p>
                  </a:txBody>
                  <a:tcPr anchor="ctr"/>
                </a:tc>
                <a:tc hMerge="1">
                  <a:txBody>
                    <a:bodyPr/>
                    <a:lstStyle/>
                    <a:p>
                      <a:endParaRPr dirty="0"/>
                    </a:p>
                  </a:txBody>
                  <a:tcPr/>
                </a:tc>
                <a:extLst>
                  <a:ext uri="{0D108BD9-81ED-4DB2-BD59-A6C34878D82A}">
                    <a16:rowId xmlns:a16="http://schemas.microsoft.com/office/drawing/2014/main" val="2000895093"/>
                  </a:ext>
                </a:extLst>
              </a:tr>
              <a:tr h="393628">
                <a:tc>
                  <a:txBody>
                    <a:bodyPr/>
                    <a:lstStyle/>
                    <a:p>
                      <a:r>
                        <a:rPr lang="en-US" sz="2200" b="1" dirty="0"/>
                        <a:t>Funding Source(s)</a:t>
                      </a:r>
                    </a:p>
                  </a:txBody>
                  <a:tcPr anchor="ctr"/>
                </a:tc>
                <a:tc>
                  <a:txBody>
                    <a:bodyPr/>
                    <a:lstStyle/>
                    <a:p>
                      <a:r>
                        <a:rPr lang="en-US" sz="2200" b="1" dirty="0"/>
                        <a:t>Fleet Maintenance Fund</a:t>
                      </a:r>
                    </a:p>
                  </a:txBody>
                  <a:tcPr anchor="ctr"/>
                </a:tc>
                <a:tc>
                  <a:txBody>
                    <a:bodyPr/>
                    <a:lstStyle/>
                    <a:p>
                      <a:r>
                        <a:rPr lang="en-US" sz="2200" b="1" dirty="0"/>
                        <a:t># of FTEs</a:t>
                      </a:r>
                    </a:p>
                  </a:txBody>
                  <a:tcPr anchor="ctr"/>
                </a:tc>
                <a:tc>
                  <a:txBody>
                    <a:bodyPr/>
                    <a:lstStyle/>
                    <a:p>
                      <a:r>
                        <a:rPr lang="en-US" sz="2200" b="1" dirty="0"/>
                        <a:t>8 Full Time</a:t>
                      </a:r>
                    </a:p>
                  </a:txBody>
                  <a:tcPr anchor="ctr"/>
                </a:tc>
                <a:extLst>
                  <a:ext uri="{0D108BD9-81ED-4DB2-BD59-A6C34878D82A}">
                    <a16:rowId xmlns:a16="http://schemas.microsoft.com/office/drawing/2014/main" val="503865722"/>
                  </a:ext>
                </a:extLst>
              </a:tr>
              <a:tr h="395288">
                <a:tc gridSpan="4">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397490">
                <a:tc>
                  <a:txBody>
                    <a:bodyPr/>
                    <a:lstStyle/>
                    <a:p>
                      <a:endParaRPr lang="en-US" sz="2200" b="1" dirty="0"/>
                    </a:p>
                  </a:txBody>
                  <a:tcPr anchor="ctr"/>
                </a:tc>
                <a:tc>
                  <a:txBody>
                    <a:bodyPr/>
                    <a:lstStyle/>
                    <a:p>
                      <a:pPr algn="ctr"/>
                      <a:r>
                        <a:rPr lang="en-US" sz="2200" b="1" dirty="0">
                          <a:solidFill>
                            <a:srgbClr val="104862"/>
                          </a:solidFill>
                        </a:rPr>
                        <a:t>Fleet Management</a:t>
                      </a:r>
                    </a:p>
                    <a:p>
                      <a:pPr algn="ctr"/>
                      <a:r>
                        <a:rPr lang="en-US" sz="2200" b="1" dirty="0">
                          <a:solidFill>
                            <a:srgbClr val="104862"/>
                          </a:solidFill>
                        </a:rPr>
                        <a:t>FY 2024-2025</a:t>
                      </a:r>
                    </a:p>
                  </a:txBody>
                  <a:tcPr anchor="ctr"/>
                </a:tc>
                <a:tc>
                  <a:txBody>
                    <a:bodyPr/>
                    <a:lstStyle/>
                    <a:p>
                      <a:pPr algn="ctr"/>
                      <a:r>
                        <a:rPr lang="en-US" sz="2200" b="1" dirty="0">
                          <a:solidFill>
                            <a:srgbClr val="104862"/>
                          </a:solidFill>
                        </a:rPr>
                        <a:t>Fleet Maintenance Fund</a:t>
                      </a:r>
                    </a:p>
                    <a:p>
                      <a:pPr algn="ctr"/>
                      <a:r>
                        <a:rPr lang="en-US" sz="2200" b="1" dirty="0">
                          <a:solidFill>
                            <a:srgbClr val="104862"/>
                          </a:solidFill>
                        </a:rPr>
                        <a:t>FY 2025-2026</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434274">
                <a:tc>
                  <a:txBody>
                    <a:bodyPr/>
                    <a:lstStyle/>
                    <a:p>
                      <a:pPr algn="r"/>
                      <a:r>
                        <a:rPr lang="en-US" sz="2200" b="1" dirty="0"/>
                        <a:t>Personnel</a:t>
                      </a:r>
                    </a:p>
                  </a:txBody>
                  <a:tcPr anchor="ctr"/>
                </a:tc>
                <a:tc>
                  <a:txBody>
                    <a:bodyPr/>
                    <a:lstStyle/>
                    <a:p>
                      <a:pPr algn="ctr"/>
                      <a:r>
                        <a:rPr lang="en-US" sz="2200" b="1" dirty="0"/>
                        <a:t>$671,965</a:t>
                      </a:r>
                    </a:p>
                  </a:txBody>
                  <a:tcPr anchor="ctr"/>
                </a:tc>
                <a:tc>
                  <a:txBody>
                    <a:bodyPr/>
                    <a:lstStyle/>
                    <a:p>
                      <a:pPr algn="ctr"/>
                      <a:r>
                        <a:rPr lang="en-US" sz="2200" b="1" dirty="0"/>
                        <a:t>$744,186</a:t>
                      </a:r>
                    </a:p>
                  </a:txBody>
                  <a:tcPr anchor="ctr"/>
                </a:tc>
                <a:tc>
                  <a:txBody>
                    <a:bodyPr/>
                    <a:lstStyle/>
                    <a:p>
                      <a:pPr algn="ctr"/>
                      <a:r>
                        <a:rPr lang="en-US" sz="2200" b="1" dirty="0"/>
                        <a:t>$72,221</a:t>
                      </a:r>
                    </a:p>
                  </a:txBody>
                  <a:tcPr anchor="ctr"/>
                </a:tc>
                <a:extLst>
                  <a:ext uri="{0D108BD9-81ED-4DB2-BD59-A6C34878D82A}">
                    <a16:rowId xmlns:a16="http://schemas.microsoft.com/office/drawing/2014/main" val="673936123"/>
                  </a:ext>
                </a:extLst>
              </a:tr>
              <a:tr h="414670">
                <a:tc>
                  <a:txBody>
                    <a:bodyPr/>
                    <a:lstStyle/>
                    <a:p>
                      <a:pPr algn="r"/>
                      <a:r>
                        <a:rPr lang="en-US" sz="2200" b="1" dirty="0"/>
                        <a:t>Operating</a:t>
                      </a:r>
                    </a:p>
                  </a:txBody>
                  <a:tcPr anchor="ctr"/>
                </a:tc>
                <a:tc>
                  <a:txBody>
                    <a:bodyPr/>
                    <a:lstStyle/>
                    <a:p>
                      <a:pPr algn="ctr"/>
                      <a:r>
                        <a:rPr lang="en-US" sz="2200" b="1" dirty="0"/>
                        <a:t>$1,352,432</a:t>
                      </a:r>
                    </a:p>
                  </a:txBody>
                  <a:tcPr anchor="ctr"/>
                </a:tc>
                <a:tc>
                  <a:txBody>
                    <a:bodyPr/>
                    <a:lstStyle/>
                    <a:p>
                      <a:pPr algn="ctr"/>
                      <a:r>
                        <a:rPr lang="en-US" sz="2200" b="1" dirty="0"/>
                        <a:t>$1,567,497</a:t>
                      </a:r>
                    </a:p>
                  </a:txBody>
                  <a:tcPr anchor="ctr"/>
                </a:tc>
                <a:tc>
                  <a:txBody>
                    <a:bodyPr/>
                    <a:lstStyle/>
                    <a:p>
                      <a:pPr algn="ctr"/>
                      <a:r>
                        <a:rPr lang="en-US" sz="2200" b="1" dirty="0"/>
                        <a:t>$215,065</a:t>
                      </a:r>
                    </a:p>
                  </a:txBody>
                  <a:tcPr anchor="ctr"/>
                </a:tc>
                <a:extLst>
                  <a:ext uri="{0D108BD9-81ED-4DB2-BD59-A6C34878D82A}">
                    <a16:rowId xmlns:a16="http://schemas.microsoft.com/office/drawing/2014/main" val="2756149601"/>
                  </a:ext>
                </a:extLst>
              </a:tr>
              <a:tr h="434518">
                <a:tc>
                  <a:txBody>
                    <a:bodyPr/>
                    <a:lstStyle/>
                    <a:p>
                      <a:pPr algn="r"/>
                      <a:r>
                        <a:rPr lang="en-US" sz="2200" b="1" dirty="0"/>
                        <a:t>Capital</a:t>
                      </a:r>
                    </a:p>
                  </a:txBody>
                  <a:tcPr anchor="ctr"/>
                </a:tc>
                <a:tc>
                  <a:txBody>
                    <a:bodyPr/>
                    <a:lstStyle/>
                    <a:p>
                      <a:pPr algn="ctr"/>
                      <a:r>
                        <a:rPr lang="en-US" sz="2200" b="1" dirty="0"/>
                        <a:t>$184,515</a:t>
                      </a:r>
                    </a:p>
                  </a:txBody>
                  <a:tcPr anchor="ctr"/>
                </a:tc>
                <a:tc>
                  <a:txBody>
                    <a:bodyPr/>
                    <a:lstStyle/>
                    <a:p>
                      <a:pPr algn="ctr"/>
                      <a:r>
                        <a:rPr lang="en-US" sz="2200" b="1" dirty="0"/>
                        <a:t>$102,000</a:t>
                      </a:r>
                    </a:p>
                  </a:txBody>
                  <a:tcPr anchor="ctr"/>
                </a:tc>
                <a:tc>
                  <a:txBody>
                    <a:bodyPr/>
                    <a:lstStyle/>
                    <a:p>
                      <a:pPr algn="ctr"/>
                      <a:r>
                        <a:rPr lang="en-US" sz="2200" b="1" dirty="0"/>
                        <a:t>($82,515)</a:t>
                      </a:r>
                    </a:p>
                  </a:txBody>
                  <a:tcPr anchor="ctr"/>
                </a:tc>
                <a:extLst>
                  <a:ext uri="{0D108BD9-81ED-4DB2-BD59-A6C34878D82A}">
                    <a16:rowId xmlns:a16="http://schemas.microsoft.com/office/drawing/2014/main" val="317650478"/>
                  </a:ext>
                </a:extLst>
              </a:tr>
              <a:tr h="467832">
                <a:tc>
                  <a:txBody>
                    <a:bodyPr/>
                    <a:lstStyle/>
                    <a:p>
                      <a:pPr algn="r"/>
                      <a:r>
                        <a:rPr lang="en-US" sz="2200" b="1" dirty="0"/>
                        <a:t>Interfund Transfers</a:t>
                      </a:r>
                    </a:p>
                  </a:txBody>
                  <a:tcPr anchor="ctr"/>
                </a:tc>
                <a:tc>
                  <a:txBody>
                    <a:bodyPr/>
                    <a:lstStyle/>
                    <a:p>
                      <a:pPr algn="ctr"/>
                      <a:r>
                        <a:rPr lang="en-US" sz="2200" b="1" dirty="0"/>
                        <a:t>($2,199,312)</a:t>
                      </a:r>
                    </a:p>
                  </a:txBody>
                  <a:tcPr anchor="ctr"/>
                </a:tc>
                <a:tc>
                  <a:txBody>
                    <a:bodyPr/>
                    <a:lstStyle/>
                    <a:p>
                      <a:pPr algn="ctr"/>
                      <a:r>
                        <a:rPr lang="en-US" sz="2200" b="1" dirty="0"/>
                        <a:t>$0</a:t>
                      </a:r>
                    </a:p>
                  </a:txBody>
                  <a:tcPr anchor="ctr"/>
                </a:tc>
                <a:tc>
                  <a:txBody>
                    <a:bodyPr/>
                    <a:lstStyle/>
                    <a:p>
                      <a:pPr algn="ctr"/>
                      <a:r>
                        <a:rPr lang="en-US" sz="2200" b="1" dirty="0"/>
                        <a:t>($2,199,312)</a:t>
                      </a:r>
                    </a:p>
                  </a:txBody>
                  <a:tcPr anchor="ctr"/>
                </a:tc>
                <a:extLst>
                  <a:ext uri="{0D108BD9-81ED-4DB2-BD59-A6C34878D82A}">
                    <a16:rowId xmlns:a16="http://schemas.microsoft.com/office/drawing/2014/main" val="3393366251"/>
                  </a:ext>
                </a:extLst>
              </a:tr>
              <a:tr h="435935">
                <a:tc>
                  <a:txBody>
                    <a:bodyPr/>
                    <a:lstStyle/>
                    <a:p>
                      <a:pPr algn="r"/>
                      <a:r>
                        <a:rPr lang="en-US" sz="2200" b="1" dirty="0"/>
                        <a:t>TOTAL</a:t>
                      </a:r>
                    </a:p>
                  </a:txBody>
                  <a:tcPr anchor="ctr"/>
                </a:tc>
                <a:tc>
                  <a:txBody>
                    <a:bodyPr/>
                    <a:lstStyle/>
                    <a:p>
                      <a:pPr algn="ctr"/>
                      <a:r>
                        <a:rPr lang="en-US" sz="2200" b="1" dirty="0"/>
                        <a:t>$9,600</a:t>
                      </a:r>
                    </a:p>
                  </a:txBody>
                  <a:tcPr anchor="ctr"/>
                </a:tc>
                <a:tc>
                  <a:txBody>
                    <a:bodyPr/>
                    <a:lstStyle/>
                    <a:p>
                      <a:pPr algn="ctr"/>
                      <a:r>
                        <a:rPr lang="en-US" sz="2200" b="1" dirty="0"/>
                        <a:t>$2,433,683</a:t>
                      </a:r>
                    </a:p>
                  </a:txBody>
                  <a:tcPr anchor="ctr"/>
                </a:tc>
                <a:tc>
                  <a:txBody>
                    <a:bodyPr/>
                    <a:lstStyle/>
                    <a:p>
                      <a:pPr algn="ctr"/>
                      <a:r>
                        <a:rPr lang="en-US" sz="2200" b="1" dirty="0"/>
                        <a:t>$2,424,083</a:t>
                      </a:r>
                    </a:p>
                  </a:txBody>
                  <a:tcPr anchor="ctr"/>
                </a:tc>
                <a:extLst>
                  <a:ext uri="{0D108BD9-81ED-4DB2-BD59-A6C34878D82A}">
                    <a16:rowId xmlns:a16="http://schemas.microsoft.com/office/drawing/2014/main" val="714096359"/>
                  </a:ext>
                </a:extLst>
              </a:tr>
              <a:tr h="435935">
                <a:tc gridSpan="4">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r>
                        <a:rPr lang="en-US" sz="2200" dirty="0"/>
                        <a:t>Represents a shift in funds from the General Fund managing Fleet Management, to a Fleet Maintenance Fund that will be supported through Charges for Service. </a:t>
                      </a:r>
                      <a:endParaRPr lang="en-US" sz="2200" dirty="0">
                        <a:highlight>
                          <a:srgbClr val="FFFF00"/>
                        </a:highlight>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120747727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A0746-C8CF-FFA0-B99C-BDF583D3140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AE38C5C-7D73-FFC9-2B3E-2922F1EF166A}"/>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5D577-1C8D-C802-9481-1EE9DC77A083}"/>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Fleet Services</a:t>
            </a:r>
          </a:p>
        </p:txBody>
      </p:sp>
      <p:sp>
        <p:nvSpPr>
          <p:cNvPr id="3" name="Content Placeholder 2">
            <a:extLst>
              <a:ext uri="{FF2B5EF4-FFF2-40B4-BE49-F238E27FC236}">
                <a16:creationId xmlns:a16="http://schemas.microsoft.com/office/drawing/2014/main" id="{07B54482-F1AA-57C3-4ED2-0CBA0D9D8A6A}"/>
              </a:ext>
            </a:extLst>
          </p:cNvPr>
          <p:cNvSpPr>
            <a:spLocks noGrp="1"/>
          </p:cNvSpPr>
          <p:nvPr>
            <p:ph idx="1"/>
          </p:nvPr>
        </p:nvSpPr>
        <p:spPr>
          <a:xfrm>
            <a:off x="838200" y="1483934"/>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FY24-25</a:t>
            </a:r>
          </a:p>
          <a:p>
            <a:pPr>
              <a:lnSpc>
                <a:spcPct val="100000"/>
              </a:lnSpc>
              <a:spcBef>
                <a:spcPts val="0"/>
              </a:spcBef>
              <a:spcAft>
                <a:spcPts val="1000"/>
              </a:spcAft>
            </a:pPr>
            <a:r>
              <a:rPr lang="en-US" sz="2400" b="1" dirty="0">
                <a:solidFill>
                  <a:srgbClr val="104862"/>
                </a:solidFill>
              </a:rPr>
              <a:t>Capital Equipment Purchase: </a:t>
            </a:r>
            <a:r>
              <a:rPr lang="en-US" sz="2400" dirty="0"/>
              <a:t>31 Vehicle and Equipment Replacements | Anticipated Completion by September 2025</a:t>
            </a:r>
          </a:p>
          <a:p>
            <a:pPr marL="0" indent="0">
              <a:lnSpc>
                <a:spcPct val="100000"/>
              </a:lnSpc>
              <a:spcBef>
                <a:spcPts val="0"/>
              </a:spcBef>
              <a:spcAft>
                <a:spcPts val="1000"/>
              </a:spcAft>
              <a:buNone/>
            </a:pPr>
            <a:r>
              <a:rPr lang="en-US" sz="2400" b="1" dirty="0">
                <a:solidFill>
                  <a:srgbClr val="275791"/>
                </a:solidFill>
              </a:rPr>
              <a:t>FY25-26</a:t>
            </a:r>
          </a:p>
          <a:p>
            <a:pPr>
              <a:lnSpc>
                <a:spcPct val="100000"/>
              </a:lnSpc>
              <a:spcBef>
                <a:spcPts val="0"/>
              </a:spcBef>
              <a:spcAft>
                <a:spcPts val="1000"/>
              </a:spcAft>
            </a:pPr>
            <a:r>
              <a:rPr lang="en-US" sz="2400" b="1" dirty="0">
                <a:solidFill>
                  <a:srgbClr val="104862"/>
                </a:solidFill>
              </a:rPr>
              <a:t>Capital Equipment Purchase: </a:t>
            </a:r>
            <a:r>
              <a:rPr lang="en-US" sz="2400" dirty="0"/>
              <a:t>36</a:t>
            </a:r>
            <a:r>
              <a:rPr lang="en-US" sz="2400" b="1" dirty="0">
                <a:solidFill>
                  <a:srgbClr val="104862"/>
                </a:solidFill>
              </a:rPr>
              <a:t> </a:t>
            </a:r>
            <a:r>
              <a:rPr lang="en-US" sz="2400" dirty="0"/>
              <a:t>Vehicle and Equipment Replacements | Anticipated Completion by September 2026 </a:t>
            </a:r>
            <a:endParaRPr lang="en-US" sz="2400" dirty="0">
              <a:highlight>
                <a:srgbClr val="FFFF00"/>
              </a:highlight>
            </a:endParaRPr>
          </a:p>
          <a:p>
            <a:pPr lvl="1">
              <a:lnSpc>
                <a:spcPct val="100000"/>
              </a:lnSpc>
              <a:spcBef>
                <a:spcPts val="0"/>
              </a:spcBef>
              <a:spcAft>
                <a:spcPts val="1000"/>
              </a:spcAft>
            </a:pPr>
            <a:r>
              <a:rPr lang="en-US" sz="2000" dirty="0"/>
              <a:t>$4,889,683 in 25-26 Vehicle and Equipment Replacement</a:t>
            </a:r>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spTree>
    <p:extLst>
      <p:ext uri="{BB962C8B-B14F-4D97-AF65-F5344CB8AC3E}">
        <p14:creationId xmlns:p14="http://schemas.microsoft.com/office/powerpoint/2010/main" val="120768087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E9090-A943-638D-3639-19FB6628AB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303B6E-3ED7-A098-F350-982E86076259}"/>
              </a:ext>
            </a:extLst>
          </p:cNvPr>
          <p:cNvSpPr>
            <a:spLocks noGrp="1"/>
          </p:cNvSpPr>
          <p:nvPr>
            <p:ph type="ctrTitle"/>
          </p:nvPr>
        </p:nvSpPr>
        <p:spPr>
          <a:xfrm>
            <a:off x="215223" y="467833"/>
            <a:ext cx="5239280" cy="2062716"/>
          </a:xfrm>
        </p:spPr>
        <p:txBody>
          <a:bodyPr>
            <a:normAutofit/>
          </a:bodyPr>
          <a:lstStyle/>
          <a:p>
            <a:r>
              <a:rPr lang="en-US" sz="5300" dirty="0">
                <a:solidFill>
                  <a:srgbClr val="275791"/>
                </a:solidFill>
              </a:rPr>
              <a:t>Special Revenue Funds</a:t>
            </a:r>
            <a:br>
              <a:rPr lang="en-US" sz="4000" dirty="0">
                <a:solidFill>
                  <a:srgbClr val="275791"/>
                </a:solidFill>
              </a:rPr>
            </a:br>
            <a:r>
              <a:rPr lang="en-US" sz="3100" b="0" dirty="0">
                <a:solidFill>
                  <a:srgbClr val="B78739"/>
                </a:solidFill>
              </a:rPr>
              <a:t>Fiscal Year 2025-2026</a:t>
            </a:r>
          </a:p>
        </p:txBody>
      </p:sp>
    </p:spTree>
    <p:extLst>
      <p:ext uri="{BB962C8B-B14F-4D97-AF65-F5344CB8AC3E}">
        <p14:creationId xmlns:p14="http://schemas.microsoft.com/office/powerpoint/2010/main" val="68588220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9106C-AD17-3D2A-0D3A-C4D81957DBB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4121C36-9AFA-0B22-87EF-348D0BEE9A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8520" y="1543980"/>
            <a:ext cx="10894958" cy="3770037"/>
          </a:xfrm>
          <a:prstGeom prst="rect">
            <a:avLst/>
          </a:prstGeom>
        </p:spPr>
      </p:pic>
    </p:spTree>
    <p:extLst>
      <p:ext uri="{BB962C8B-B14F-4D97-AF65-F5344CB8AC3E}">
        <p14:creationId xmlns:p14="http://schemas.microsoft.com/office/powerpoint/2010/main" val="78592885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CA23C-0D5E-D1CE-E968-0DCF83975A1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07836D0-DC1E-99B3-DFB9-25193A687AF8}"/>
              </a:ext>
            </a:extLst>
          </p:cNvPr>
          <p:cNvSpPr>
            <a:spLocks noGrp="1"/>
          </p:cNvSpPr>
          <p:nvPr>
            <p:ph type="title"/>
          </p:nvPr>
        </p:nvSpPr>
        <p:spPr/>
        <p:txBody>
          <a:bodyPr/>
          <a:lstStyle/>
          <a:p>
            <a:r>
              <a:rPr lang="en-US" b="1" dirty="0">
                <a:solidFill>
                  <a:srgbClr val="104862"/>
                </a:solidFill>
              </a:rPr>
              <a:t>Building</a:t>
            </a:r>
          </a:p>
        </p:txBody>
      </p:sp>
      <p:graphicFrame>
        <p:nvGraphicFramePr>
          <p:cNvPr id="2" name="Content Placeholder 1">
            <a:extLst>
              <a:ext uri="{FF2B5EF4-FFF2-40B4-BE49-F238E27FC236}">
                <a16:creationId xmlns:a16="http://schemas.microsoft.com/office/drawing/2014/main" id="{6F73462D-CE83-56D0-3E0C-6BDB774C8DD1}"/>
              </a:ext>
            </a:extLst>
          </p:cNvPr>
          <p:cNvGraphicFramePr>
            <a:graphicFrameLocks noGrp="1"/>
          </p:cNvGraphicFramePr>
          <p:nvPr>
            <p:ph idx="1"/>
            <p:extLst>
              <p:ext uri="{D42A27DB-BD31-4B8C-83A1-F6EECF244321}">
                <p14:modId xmlns:p14="http://schemas.microsoft.com/office/powerpoint/2010/main" val="2071156808"/>
              </p:ext>
            </p:extLst>
          </p:nvPr>
        </p:nvGraphicFramePr>
        <p:xfrm>
          <a:off x="838200" y="1590675"/>
          <a:ext cx="10515600" cy="2804160"/>
        </p:xfrm>
        <a:graphic>
          <a:graphicData uri="http://schemas.openxmlformats.org/drawingml/2006/table">
            <a:tbl>
              <a:tblPr firstRow="1" bandRow="1">
                <a:tableStyleId>{5C22544A-7EE6-4342-B048-85BDC9FD1C3A}</a:tableStyleId>
              </a:tblPr>
              <a:tblGrid>
                <a:gridCol w="4095307">
                  <a:extLst>
                    <a:ext uri="{9D8B030D-6E8A-4147-A177-3AD203B41FA5}">
                      <a16:colId xmlns:a16="http://schemas.microsoft.com/office/drawing/2014/main" val="4093609078"/>
                    </a:ext>
                  </a:extLst>
                </a:gridCol>
                <a:gridCol w="6420293">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rPr>
                        <a:t>Vision</a:t>
                      </a:r>
                    </a:p>
                  </a:txBody>
                  <a:tcPr anchor="ctr"/>
                </a:tc>
                <a:tc>
                  <a:txBody>
                    <a:bodyPr/>
                    <a:lstStyle/>
                    <a:p>
                      <a:pPr algn="ctr"/>
                      <a:r>
                        <a:rPr lang="en-US" sz="2800" b="1" dirty="0"/>
                        <a:t>Mission</a:t>
                      </a:r>
                      <a:endParaRPr lang="en-US" sz="2800" b="1" dirty="0">
                        <a:solidFill>
                          <a:srgbClr val="B78739"/>
                        </a:solidFill>
                      </a:endParaRPr>
                    </a:p>
                  </a:txBody>
                  <a:tcPr anchor="ctr"/>
                </a:tc>
                <a:extLst>
                  <a:ext uri="{0D108BD9-81ED-4DB2-BD59-A6C34878D82A}">
                    <a16:rowId xmlns:a16="http://schemas.microsoft.com/office/drawing/2014/main" val="2000895093"/>
                  </a:ext>
                </a:extLst>
              </a:tr>
              <a:tr h="344114">
                <a:tc>
                  <a:txBody>
                    <a:bodyPr/>
                    <a:lstStyle/>
                    <a:p>
                      <a:r>
                        <a:rPr lang="en-US" sz="2400" dirty="0"/>
                        <a:t>To make the built environment safe and healthy for our community, while providing exceptional customer service.</a:t>
                      </a:r>
                      <a:endParaRPr lang="en-US" sz="2200" b="1" dirty="0"/>
                    </a:p>
                  </a:txBody>
                  <a:tcPr anchor="ctr"/>
                </a:tc>
                <a:tc>
                  <a:txBody>
                    <a:bodyPr/>
                    <a:lstStyle/>
                    <a:p>
                      <a:r>
                        <a:rPr lang="en-US" sz="1800" dirty="0"/>
                        <a:t>To safeguard the public and promote the health, safety, and welfare of the City of Bartow and its citizens through enforcement of the Florida Building Code, the Florida Fire Prevention Code, and the City of Bartow (LDRs) Land Development Regulations.  We believe in equitable treatment for all individuals, regardless of circumstances, and we strive to enforce all codes and regulations in a fair and consistent manner.</a:t>
                      </a:r>
                      <a:endParaRPr lang="en-US" sz="1800" b="0" dirty="0"/>
                    </a:p>
                  </a:txBody>
                  <a:tcPr anchor="ctr"/>
                </a:tc>
                <a:extLst>
                  <a:ext uri="{0D108BD9-81ED-4DB2-BD59-A6C34878D82A}">
                    <a16:rowId xmlns:a16="http://schemas.microsoft.com/office/drawing/2014/main" val="503865722"/>
                  </a:ext>
                </a:extLst>
              </a:tr>
            </a:tbl>
          </a:graphicData>
        </a:graphic>
      </p:graphicFrame>
    </p:spTree>
    <p:extLst>
      <p:ext uri="{BB962C8B-B14F-4D97-AF65-F5344CB8AC3E}">
        <p14:creationId xmlns:p14="http://schemas.microsoft.com/office/powerpoint/2010/main" val="37578725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04B04-F654-E0B5-5C10-9B3501718A0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72B798B-DD69-3A01-71AB-03CA9F2A86AB}"/>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43D2CB-19AD-80C7-1D27-3EC2F090B58D}"/>
              </a:ext>
            </a:extLst>
          </p:cNvPr>
          <p:cNvSpPr>
            <a:spLocks noGrp="1"/>
          </p:cNvSpPr>
          <p:nvPr>
            <p:ph type="title"/>
          </p:nvPr>
        </p:nvSpPr>
        <p:spPr/>
        <p:txBody>
          <a:bodyPr/>
          <a:lstStyle/>
          <a:p>
            <a:r>
              <a:rPr lang="en-US" b="1" dirty="0">
                <a:solidFill>
                  <a:srgbClr val="104862"/>
                </a:solidFill>
              </a:rPr>
              <a:t>Building</a:t>
            </a:r>
          </a:p>
        </p:txBody>
      </p:sp>
      <p:graphicFrame>
        <p:nvGraphicFramePr>
          <p:cNvPr id="2" name="Content Placeholder 1">
            <a:extLst>
              <a:ext uri="{FF2B5EF4-FFF2-40B4-BE49-F238E27FC236}">
                <a16:creationId xmlns:a16="http://schemas.microsoft.com/office/drawing/2014/main" id="{91A147B7-7A7D-2A63-8B00-FD769DC19FBB}"/>
              </a:ext>
            </a:extLst>
          </p:cNvPr>
          <p:cNvGraphicFramePr>
            <a:graphicFrameLocks noGrp="1"/>
          </p:cNvGraphicFramePr>
          <p:nvPr>
            <p:ph idx="1"/>
            <p:extLst>
              <p:ext uri="{D42A27DB-BD31-4B8C-83A1-F6EECF244321}">
                <p14:modId xmlns:p14="http://schemas.microsoft.com/office/powerpoint/2010/main" val="171074913"/>
              </p:ext>
            </p:extLst>
          </p:nvPr>
        </p:nvGraphicFramePr>
        <p:xfrm>
          <a:off x="838200" y="1569410"/>
          <a:ext cx="10515600" cy="484632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algn="l"/>
                      <a:r>
                        <a:rPr lang="en-US" sz="2200" b="1" dirty="0">
                          <a:solidFill>
                            <a:srgbClr val="B78739"/>
                          </a:solidFill>
                        </a:rPr>
                        <a:t>Department Goals</a:t>
                      </a:r>
                    </a:p>
                  </a:txBody>
                  <a:tcPr anchor="ctr">
                    <a:solidFill>
                      <a:schemeClr val="accent1">
                        <a:lumMod val="75000"/>
                      </a:schemeClr>
                    </a:solidFill>
                  </a:tcPr>
                </a:tc>
                <a:extLst>
                  <a:ext uri="{0D108BD9-81ED-4DB2-BD59-A6C34878D82A}">
                    <a16:rowId xmlns:a16="http://schemas.microsoft.com/office/drawing/2014/main" val="3141615551"/>
                  </a:ext>
                </a:extLst>
              </a:tr>
              <a:tr h="388824">
                <a:tc>
                  <a:txBody>
                    <a:bodyPr/>
                    <a:lstStyle/>
                    <a:p>
                      <a:pPr marL="342900" indent="-342900" algn="l">
                        <a:buFont typeface="Arial" panose="020B0604020202020204" pitchFamily="34" charset="0"/>
                        <a:buChar char="•"/>
                      </a:pPr>
                      <a:r>
                        <a:rPr lang="en-US" sz="2200" b="0" dirty="0">
                          <a:solidFill>
                            <a:srgbClr val="104862"/>
                          </a:solidFill>
                        </a:rPr>
                        <a:t>Provide building permits and inspection services to manage and monitor the continued high growth in residential and commercial development</a:t>
                      </a:r>
                    </a:p>
                    <a:p>
                      <a:pPr marL="342900" indent="-342900" algn="l">
                        <a:buFont typeface="Arial" panose="020B0604020202020204" pitchFamily="34" charset="0"/>
                        <a:buChar char="•"/>
                      </a:pPr>
                      <a:r>
                        <a:rPr lang="en-US" sz="2200" b="0" dirty="0">
                          <a:solidFill>
                            <a:srgbClr val="104862"/>
                          </a:solidFill>
                        </a:rPr>
                        <a:t>Ensure the laws and regulations governing the construction industry are implemented consistently</a:t>
                      </a:r>
                    </a:p>
                    <a:p>
                      <a:pPr marL="342900" indent="-342900" algn="l">
                        <a:buFont typeface="Arial" panose="020B0604020202020204" pitchFamily="34" charset="0"/>
                        <a:buChar char="•"/>
                      </a:pPr>
                      <a:r>
                        <a:rPr lang="en-US" sz="2200" b="0" dirty="0">
                          <a:solidFill>
                            <a:srgbClr val="104862"/>
                          </a:solidFill>
                        </a:rPr>
                        <a:t>Continue to educate residential and commercial property owners on building code requirements</a:t>
                      </a:r>
                    </a:p>
                    <a:p>
                      <a:pPr marL="342900" indent="-342900" algn="l">
                        <a:buFont typeface="Arial" panose="020B0604020202020204" pitchFamily="34" charset="0"/>
                        <a:buChar char="•"/>
                      </a:pPr>
                      <a:r>
                        <a:rPr lang="en-US" sz="2200" b="0" dirty="0">
                          <a:solidFill>
                            <a:srgbClr val="104862"/>
                          </a:solidFill>
                        </a:rPr>
                        <a:t>Deliver the highest level of customer service</a:t>
                      </a:r>
                    </a:p>
                  </a:txBody>
                  <a:tcPr anchor="ctr">
                    <a:solidFill>
                      <a:srgbClr val="E7EAED"/>
                    </a:solidFill>
                  </a:tcPr>
                </a:tc>
                <a:extLst>
                  <a:ext uri="{0D108BD9-81ED-4DB2-BD59-A6C34878D82A}">
                    <a16:rowId xmlns:a16="http://schemas.microsoft.com/office/drawing/2014/main" val="2292771504"/>
                  </a:ext>
                </a:extLst>
              </a:tr>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rPr>
                        <a:t>Summary of Services</a:t>
                      </a:r>
                      <a:endParaRPr lang="en-US" sz="22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r>
                        <a:rPr lang="en-US" sz="2400" dirty="0"/>
                        <a:t>The Building Department issues permits, inspects construction activity to protect the life, health and property of our community. Ensures that contractors have demonstrated the knowledge and experience required to perform their work through the State of Florida licensing board.</a:t>
                      </a:r>
                      <a:endParaRPr lang="en-US" sz="2200" b="0" dirty="0"/>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861235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6CB33-AFB5-AC8F-27EA-0DBCEC09F80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88FE859-355B-0D4B-E3EE-C3B6D914BB66}"/>
              </a:ext>
            </a:extLst>
          </p:cNvPr>
          <p:cNvSpPr/>
          <p:nvPr/>
        </p:nvSpPr>
        <p:spPr>
          <a:xfrm>
            <a:off x="280737" y="5481670"/>
            <a:ext cx="11612905" cy="11268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60E2B9-16A4-C842-61CB-777FA9E5C18F}"/>
              </a:ext>
            </a:extLst>
          </p:cNvPr>
          <p:cNvSpPr>
            <a:spLocks noGrp="1"/>
          </p:cNvSpPr>
          <p:nvPr>
            <p:ph type="title"/>
          </p:nvPr>
        </p:nvSpPr>
        <p:spPr/>
        <p:txBody>
          <a:bodyPr>
            <a:normAutofit/>
          </a:bodyPr>
          <a:lstStyle/>
          <a:p>
            <a:r>
              <a:rPr lang="en-US" b="1" dirty="0">
                <a:solidFill>
                  <a:srgbClr val="104862"/>
                </a:solidFill>
              </a:rPr>
              <a:t>Major Funds Budget Projections</a:t>
            </a:r>
          </a:p>
        </p:txBody>
      </p:sp>
      <p:graphicFrame>
        <p:nvGraphicFramePr>
          <p:cNvPr id="4" name="Table 4">
            <a:extLst>
              <a:ext uri="{FF2B5EF4-FFF2-40B4-BE49-F238E27FC236}">
                <a16:creationId xmlns:a16="http://schemas.microsoft.com/office/drawing/2014/main" id="{4D51B3F5-1C49-5E22-A498-9DCDF237C63C}"/>
              </a:ext>
            </a:extLst>
          </p:cNvPr>
          <p:cNvGraphicFramePr>
            <a:graphicFrameLocks noGrp="1"/>
          </p:cNvGraphicFramePr>
          <p:nvPr>
            <p:ph idx="1"/>
            <p:extLst>
              <p:ext uri="{D42A27DB-BD31-4B8C-83A1-F6EECF244321}">
                <p14:modId xmlns:p14="http://schemas.microsoft.com/office/powerpoint/2010/main" val="49457114"/>
              </p:ext>
            </p:extLst>
          </p:nvPr>
        </p:nvGraphicFramePr>
        <p:xfrm>
          <a:off x="838200" y="1671955"/>
          <a:ext cx="10515600" cy="4820920"/>
        </p:xfrm>
        <a:graphic>
          <a:graphicData uri="http://schemas.openxmlformats.org/drawingml/2006/table">
            <a:tbl>
              <a:tblPr firstRow="1" bandRow="1">
                <a:tableStyleId>{74C1A8A3-306A-4EB7-A6B1-4F7E0EB9C5D6}</a:tableStyleId>
              </a:tblPr>
              <a:tblGrid>
                <a:gridCol w="2628900">
                  <a:extLst>
                    <a:ext uri="{9D8B030D-6E8A-4147-A177-3AD203B41FA5}">
                      <a16:colId xmlns:a16="http://schemas.microsoft.com/office/drawing/2014/main" val="2899362283"/>
                    </a:ext>
                  </a:extLst>
                </a:gridCol>
                <a:gridCol w="2628900">
                  <a:extLst>
                    <a:ext uri="{9D8B030D-6E8A-4147-A177-3AD203B41FA5}">
                      <a16:colId xmlns:a16="http://schemas.microsoft.com/office/drawing/2014/main" val="640021399"/>
                    </a:ext>
                  </a:extLst>
                </a:gridCol>
                <a:gridCol w="2628900">
                  <a:extLst>
                    <a:ext uri="{9D8B030D-6E8A-4147-A177-3AD203B41FA5}">
                      <a16:colId xmlns:a16="http://schemas.microsoft.com/office/drawing/2014/main" val="94428457"/>
                    </a:ext>
                  </a:extLst>
                </a:gridCol>
                <a:gridCol w="2628900">
                  <a:extLst>
                    <a:ext uri="{9D8B030D-6E8A-4147-A177-3AD203B41FA5}">
                      <a16:colId xmlns:a16="http://schemas.microsoft.com/office/drawing/2014/main" val="1139418207"/>
                    </a:ext>
                  </a:extLst>
                </a:gridCol>
              </a:tblGrid>
              <a:tr h="370840">
                <a:tc>
                  <a:txBody>
                    <a:bodyPr/>
                    <a:lstStyle/>
                    <a:p>
                      <a:pPr algn="ctr"/>
                      <a:r>
                        <a:rPr lang="en-US" dirty="0"/>
                        <a:t>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FY 2024-2025 Adopted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FY 2025-2026 Proposed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algn="ctr"/>
                      <a:r>
                        <a:rPr lang="en-US" dirty="0"/>
                        <a:t>Difference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extLst>
                  <a:ext uri="{0D108BD9-81ED-4DB2-BD59-A6C34878D82A}">
                    <a16:rowId xmlns:a16="http://schemas.microsoft.com/office/drawing/2014/main" val="3101460434"/>
                  </a:ext>
                </a:extLst>
              </a:tr>
              <a:tr h="370840">
                <a:tc gridSpan="4">
                  <a:txBody>
                    <a:bodyPr/>
                    <a:lstStyle/>
                    <a:p>
                      <a:pPr algn="l"/>
                      <a:r>
                        <a:rPr lang="en-US" b="1" dirty="0"/>
                        <a:t>Building Special Revenue Fund (Licenses and Permits)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565656977"/>
                  </a:ext>
                </a:extLst>
              </a:tr>
              <a:tr h="370840">
                <a:tc>
                  <a:txBody>
                    <a:bodyPr/>
                    <a:lstStyle/>
                    <a:p>
                      <a:r>
                        <a:rPr lang="en-US" dirty="0"/>
                        <a:t>Revenues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$775,836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$943,955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$168,119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5896384"/>
                  </a:ext>
                </a:extLst>
              </a:tr>
              <a:tr h="370840">
                <a:tc>
                  <a:txBody>
                    <a:bodyPr/>
                    <a:lstStyle/>
                    <a:p>
                      <a:r>
                        <a:rPr lang="en-US" dirty="0"/>
                        <a:t>Expenditures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$1,451,933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Fund Established in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569567"/>
                  </a:ext>
                </a:extLst>
              </a:tr>
              <a:tr h="370840">
                <a:tc gridSpan="4">
                  <a:txBody>
                    <a:bodyPr/>
                    <a:lstStyle/>
                    <a:p>
                      <a:pPr algn="l"/>
                      <a:r>
                        <a:rPr lang="en-US" b="1" dirty="0"/>
                        <a:t>Community Redevelopment Agency Special Revenue 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7234485"/>
                  </a:ext>
                </a:extLst>
              </a:tr>
              <a:tr h="370840">
                <a:tc>
                  <a:txBody>
                    <a:bodyPr/>
                    <a:lstStyle/>
                    <a:p>
                      <a:r>
                        <a:rPr lang="en-US" dirty="0"/>
                        <a:t>Revenues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$4,062,083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$8,830,108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$4,768,025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3271349"/>
                  </a:ext>
                </a:extLst>
              </a:tr>
              <a:tr h="370840">
                <a:tc>
                  <a:txBody>
                    <a:bodyPr/>
                    <a:lstStyle/>
                    <a:p>
                      <a:r>
                        <a:rPr lang="en-US" dirty="0"/>
                        <a:t>Expenditures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$4,062,083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$11,909,717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$7,847,634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2384428"/>
                  </a:ext>
                </a:extLst>
              </a:tr>
              <a:tr h="370840">
                <a:tc gridSpan="2">
                  <a:txBody>
                    <a:bodyPr/>
                    <a:lstStyle/>
                    <a:p>
                      <a:pPr algn="l"/>
                      <a:r>
                        <a:rPr lang="en-US" b="1" dirty="0"/>
                        <a:t>Fire Services Special Revenue 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6467012"/>
                  </a:ext>
                </a:extLst>
              </a:tr>
              <a:tr h="370840">
                <a:tc>
                  <a:txBody>
                    <a:bodyPr/>
                    <a:lstStyle/>
                    <a:p>
                      <a:r>
                        <a:rPr lang="en-US" dirty="0"/>
                        <a:t>Revenues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$5,128,169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$7,046,201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$1,918,032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6906194"/>
                  </a:ext>
                </a:extLst>
              </a:tr>
              <a:tr h="370840">
                <a:tc>
                  <a:txBody>
                    <a:bodyPr/>
                    <a:lstStyle/>
                    <a:p>
                      <a:r>
                        <a:rPr lang="en-US"/>
                        <a:t>Expenditures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$9,863,652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$6,291,155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($3,572,497)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5721304"/>
                  </a:ext>
                </a:extLst>
              </a:tr>
              <a:tr h="370840">
                <a:tc gridSpan="4">
                  <a:txBody>
                    <a:bodyPr/>
                    <a:lstStyle/>
                    <a:p>
                      <a:pPr algn="l"/>
                      <a:r>
                        <a:rPr lang="en-US" b="1" dirty="0"/>
                        <a:t>Transportation Special Revenue 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0467415"/>
                  </a:ext>
                </a:extLst>
              </a:tr>
              <a:tr h="370840">
                <a:tc>
                  <a:txBody>
                    <a:bodyPr/>
                    <a:lstStyle/>
                    <a:p>
                      <a:r>
                        <a:rPr lang="en-US" dirty="0"/>
                        <a:t>Revenues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$2,995,832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$3,021,156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$25,324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3820323"/>
                  </a:ext>
                </a:extLst>
              </a:tr>
              <a:tr h="370840">
                <a:tc>
                  <a:txBody>
                    <a:bodyPr/>
                    <a:lstStyle/>
                    <a:p>
                      <a:r>
                        <a:rPr lang="en-US" dirty="0"/>
                        <a:t>Expenditures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$2,593,157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$3,021,156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$427,999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1249864"/>
                  </a:ext>
                </a:extLst>
              </a:tr>
            </a:tbl>
          </a:graphicData>
        </a:graphic>
      </p:graphicFrame>
    </p:spTree>
    <p:extLst>
      <p:ext uri="{BB962C8B-B14F-4D97-AF65-F5344CB8AC3E}">
        <p14:creationId xmlns:p14="http://schemas.microsoft.com/office/powerpoint/2010/main" val="322976358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BA18BE-FC11-76E6-F485-4ED4F60340EC}"/>
            </a:ext>
          </a:extLst>
        </p:cNvPr>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3567B51-5849-7B72-0418-28795F044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A4CFE2-ABA8-F185-1EF1-3EC624DBD668}"/>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100" b="1" kern="1200" dirty="0">
                <a:solidFill>
                  <a:schemeClr val="tx1"/>
                </a:solidFill>
                <a:latin typeface="+mj-lt"/>
                <a:ea typeface="+mj-ea"/>
                <a:cs typeface="+mj-cs"/>
              </a:rPr>
              <a:t>Key Performance Measure - Permitting</a:t>
            </a:r>
            <a:br>
              <a:rPr lang="en-US" sz="3100" b="1" kern="1200" dirty="0">
                <a:solidFill>
                  <a:schemeClr val="tx1"/>
                </a:solidFill>
                <a:latin typeface="+mj-lt"/>
                <a:ea typeface="+mj-ea"/>
                <a:cs typeface="+mj-cs"/>
              </a:rPr>
            </a:br>
            <a:endParaRPr lang="en-US" sz="3100" b="1" kern="1200" dirty="0">
              <a:solidFill>
                <a:schemeClr val="tx1"/>
              </a:solidFill>
              <a:highlight>
                <a:srgbClr val="00FFFF"/>
              </a:highlight>
              <a:latin typeface="+mj-lt"/>
              <a:ea typeface="+mj-ea"/>
              <a:cs typeface="+mj-cs"/>
            </a:endParaRPr>
          </a:p>
        </p:txBody>
      </p:sp>
      <p:sp>
        <p:nvSpPr>
          <p:cNvPr id="36" name="Rectangle 35">
            <a:extLst>
              <a:ext uri="{FF2B5EF4-FFF2-40B4-BE49-F238E27FC236}">
                <a16:creationId xmlns:a16="http://schemas.microsoft.com/office/drawing/2014/main" id="{7EF35376-53ED-DC70-057E-0768DEA6B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B18139D6-629F-C500-DE0F-9B902E298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9226DA8-1527-612F-4D3C-8B0DDAD6DC04}"/>
              </a:ext>
            </a:extLst>
          </p:cNvPr>
          <p:cNvPicPr>
            <a:picLocks noChangeAspect="1"/>
          </p:cNvPicPr>
          <p:nvPr/>
        </p:nvPicPr>
        <p:blipFill>
          <a:blip r:embed="rId3"/>
          <a:srcRect t="15690"/>
          <a:stretch>
            <a:fillRect/>
          </a:stretch>
        </p:blipFill>
        <p:spPr>
          <a:xfrm>
            <a:off x="545238" y="2457614"/>
            <a:ext cx="7608304" cy="2049114"/>
          </a:xfrm>
          <a:prstGeom prst="rect">
            <a:avLst/>
          </a:prstGeom>
          <a:ln>
            <a:noFill/>
          </a:ln>
        </p:spPr>
      </p:pic>
      <p:sp>
        <p:nvSpPr>
          <p:cNvPr id="40" name="Rectangle 39">
            <a:extLst>
              <a:ext uri="{FF2B5EF4-FFF2-40B4-BE49-F238E27FC236}">
                <a16:creationId xmlns:a16="http://schemas.microsoft.com/office/drawing/2014/main" id="{0E938DFB-F967-D4CE-B608-E1A9B3733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636FAB7-A303-5FAA-430C-80CBF39CB0AF}"/>
              </a:ext>
            </a:extLst>
          </p:cNvPr>
          <p:cNvSpPr txBox="1"/>
          <p:nvPr/>
        </p:nvSpPr>
        <p:spPr>
          <a:xfrm>
            <a:off x="302084" y="520258"/>
            <a:ext cx="7851458" cy="1846659"/>
          </a:xfrm>
          <a:prstGeom prst="rect">
            <a:avLst/>
          </a:prstGeom>
          <a:noFill/>
        </p:spPr>
        <p:txBody>
          <a:bodyPr wrap="square" rtlCol="0">
            <a:spAutoFit/>
          </a:bodyPr>
          <a:lstStyle/>
          <a:p>
            <a:pPr algn="ctr"/>
            <a:r>
              <a:rPr lang="en-US" sz="2400" b="1" dirty="0">
                <a:solidFill>
                  <a:srgbClr val="104862"/>
                </a:solidFill>
              </a:rPr>
              <a:t>Total Building Permits Issued</a:t>
            </a:r>
          </a:p>
          <a:p>
            <a:pPr algn="ctr"/>
            <a:endParaRPr lang="en-US" b="1" dirty="0"/>
          </a:p>
          <a:p>
            <a:pPr algn="ctr"/>
            <a:r>
              <a:rPr lang="en-US" b="1" dirty="0"/>
              <a:t>FYTD: </a:t>
            </a:r>
            <a:r>
              <a:rPr lang="en-US" b="1" u="sng" dirty="0"/>
              <a:t>1,929</a:t>
            </a:r>
            <a:r>
              <a:rPr lang="en-US" b="1" dirty="0"/>
              <a:t>				PYTD: </a:t>
            </a:r>
            <a:r>
              <a:rPr lang="en-US" b="1" u="sng" dirty="0"/>
              <a:t>2,077</a:t>
            </a:r>
          </a:p>
          <a:p>
            <a:pPr algn="ctr"/>
            <a:endParaRPr lang="en-US" dirty="0"/>
          </a:p>
          <a:p>
            <a:pPr algn="ctr"/>
            <a:r>
              <a:rPr lang="en-US" b="1" dirty="0"/>
              <a:t>Analysis:</a:t>
            </a:r>
            <a:r>
              <a:rPr lang="en-US" dirty="0"/>
              <a:t> There was a 7.1% decrease in the number of permits issued </a:t>
            </a:r>
            <a:br>
              <a:rPr lang="en-US" dirty="0"/>
            </a:br>
            <a:r>
              <a:rPr lang="en-US" dirty="0"/>
              <a:t>through June 2025 as compared to last fiscal year.</a:t>
            </a:r>
          </a:p>
        </p:txBody>
      </p:sp>
    </p:spTree>
    <p:extLst>
      <p:ext uri="{BB962C8B-B14F-4D97-AF65-F5344CB8AC3E}">
        <p14:creationId xmlns:p14="http://schemas.microsoft.com/office/powerpoint/2010/main" val="209224086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500E55-08F9-5AC8-76CB-F8D1F4365F06}"/>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100" b="1" kern="1200" dirty="0">
                <a:solidFill>
                  <a:schemeClr val="tx1"/>
                </a:solidFill>
                <a:latin typeface="+mj-lt"/>
                <a:ea typeface="+mj-ea"/>
                <a:cs typeface="+mj-cs"/>
              </a:rPr>
              <a:t>Key Performance Measure - Permitting</a:t>
            </a:r>
            <a:endParaRPr lang="en-US" sz="3100" b="1" kern="1200" dirty="0">
              <a:solidFill>
                <a:schemeClr val="tx1"/>
              </a:solidFill>
              <a:highlight>
                <a:srgbClr val="00FFFF"/>
              </a:highlight>
              <a:latin typeface="+mj-lt"/>
              <a:ea typeface="+mj-ea"/>
              <a:cs typeface="+mj-cs"/>
            </a:endParaRPr>
          </a:p>
        </p:txBody>
      </p:sp>
      <p:sp>
        <p:nvSpPr>
          <p:cNvPr id="38" name="Rectangle 37">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Chart, bar chart&#10;&#10;AI-generated content may be incorrect.">
            <a:extLst>
              <a:ext uri="{FF2B5EF4-FFF2-40B4-BE49-F238E27FC236}">
                <a16:creationId xmlns:a16="http://schemas.microsoft.com/office/drawing/2014/main" id="{C01FCF4D-0068-994E-D84B-6BD00AE42F5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9239"/>
          <a:stretch>
            <a:fillRect/>
          </a:stretch>
        </p:blipFill>
        <p:spPr>
          <a:xfrm>
            <a:off x="545238" y="1913860"/>
            <a:ext cx="7608304" cy="3452694"/>
          </a:xfrm>
          <a:prstGeom prst="rect">
            <a:avLst/>
          </a:prstGeom>
        </p:spPr>
      </p:pic>
      <p:sp>
        <p:nvSpPr>
          <p:cNvPr id="42" name="Rectangle 41">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7FE3F28-4932-F453-602F-E7E188F42F95}"/>
              </a:ext>
            </a:extLst>
          </p:cNvPr>
          <p:cNvSpPr txBox="1"/>
          <p:nvPr/>
        </p:nvSpPr>
        <p:spPr>
          <a:xfrm>
            <a:off x="422568" y="245446"/>
            <a:ext cx="7838928" cy="1646605"/>
          </a:xfrm>
          <a:prstGeom prst="rect">
            <a:avLst/>
          </a:prstGeom>
          <a:noFill/>
        </p:spPr>
        <p:txBody>
          <a:bodyPr wrap="square" rtlCol="0">
            <a:spAutoFit/>
          </a:bodyPr>
          <a:lstStyle/>
          <a:p>
            <a:pPr algn="ctr"/>
            <a:r>
              <a:rPr lang="en-US" sz="2400" b="1" dirty="0">
                <a:solidFill>
                  <a:srgbClr val="104862"/>
                </a:solidFill>
              </a:rPr>
              <a:t>New Homes Permitted</a:t>
            </a:r>
          </a:p>
          <a:p>
            <a:pPr algn="ctr"/>
            <a:endParaRPr lang="en-US" b="1" dirty="0"/>
          </a:p>
          <a:p>
            <a:pPr algn="ctr"/>
            <a:r>
              <a:rPr lang="en-US" b="1" dirty="0"/>
              <a:t>FYTD: </a:t>
            </a:r>
            <a:r>
              <a:rPr lang="en-US" b="1" u="sng" dirty="0"/>
              <a:t>318</a:t>
            </a:r>
            <a:r>
              <a:rPr lang="en-US" b="1" dirty="0"/>
              <a:t>				PYTD: </a:t>
            </a:r>
            <a:r>
              <a:rPr lang="en-US" b="1" u="sng" dirty="0"/>
              <a:t>342</a:t>
            </a:r>
          </a:p>
          <a:p>
            <a:pPr algn="ctr"/>
            <a:endParaRPr lang="en-US" sz="500" dirty="0"/>
          </a:p>
          <a:p>
            <a:pPr algn="ctr"/>
            <a:r>
              <a:rPr lang="en-US" b="1" dirty="0"/>
              <a:t>Analysis:</a:t>
            </a:r>
            <a:r>
              <a:rPr lang="en-US" dirty="0"/>
              <a:t> There have been 318 new homes permitted through June 2025 which is a 7.0% decrease in comparison to the same time frame in FY24.</a:t>
            </a:r>
          </a:p>
        </p:txBody>
      </p:sp>
    </p:spTree>
    <p:extLst>
      <p:ext uri="{BB962C8B-B14F-4D97-AF65-F5344CB8AC3E}">
        <p14:creationId xmlns:p14="http://schemas.microsoft.com/office/powerpoint/2010/main" val="221266428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E3CE49-7D52-C1BA-D199-ACC4D434FD04}"/>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20D3E76-09AA-07A3-C064-A3FA24F6D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CFEB9D-E716-43A5-CC95-C590802D7577}"/>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100" b="1" kern="1200">
                <a:solidFill>
                  <a:schemeClr val="tx1"/>
                </a:solidFill>
                <a:latin typeface="+mj-lt"/>
                <a:ea typeface="+mj-ea"/>
                <a:cs typeface="+mj-cs"/>
              </a:rPr>
              <a:t>Key Performance Measure - Permitting</a:t>
            </a:r>
            <a:endParaRPr lang="en-US" sz="3100" b="1" kern="1200" dirty="0">
              <a:solidFill>
                <a:schemeClr val="tx1"/>
              </a:solidFill>
              <a:highlight>
                <a:srgbClr val="00FFFF"/>
              </a:highlight>
              <a:latin typeface="+mj-lt"/>
              <a:ea typeface="+mj-ea"/>
              <a:cs typeface="+mj-cs"/>
            </a:endParaRPr>
          </a:p>
        </p:txBody>
      </p:sp>
      <p:sp>
        <p:nvSpPr>
          <p:cNvPr id="38" name="Rectangle 37">
            <a:extLst>
              <a:ext uri="{FF2B5EF4-FFF2-40B4-BE49-F238E27FC236}">
                <a16:creationId xmlns:a16="http://schemas.microsoft.com/office/drawing/2014/main" id="{2E97DE85-6F95-FECC-201D-A125907C4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30F88144-6236-F4A1-F769-05A255946E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7AE1013-716E-AEDE-FB24-362EFAC8F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061431-5238-0D10-F7E7-7DAEAFD8D85A}"/>
              </a:ext>
            </a:extLst>
          </p:cNvPr>
          <p:cNvSpPr txBox="1"/>
          <p:nvPr/>
        </p:nvSpPr>
        <p:spPr>
          <a:xfrm>
            <a:off x="330047" y="727160"/>
            <a:ext cx="7838928" cy="1646605"/>
          </a:xfrm>
          <a:prstGeom prst="rect">
            <a:avLst/>
          </a:prstGeom>
          <a:noFill/>
        </p:spPr>
        <p:txBody>
          <a:bodyPr wrap="square" rtlCol="0">
            <a:spAutoFit/>
          </a:bodyPr>
          <a:lstStyle/>
          <a:p>
            <a:pPr algn="ctr"/>
            <a:r>
              <a:rPr lang="en-US" sz="2400" b="1" dirty="0">
                <a:solidFill>
                  <a:srgbClr val="104862"/>
                </a:solidFill>
              </a:rPr>
              <a:t>Building Inspections</a:t>
            </a:r>
          </a:p>
          <a:p>
            <a:pPr algn="ctr"/>
            <a:endParaRPr lang="en-US" b="1" dirty="0"/>
          </a:p>
          <a:p>
            <a:pPr algn="ctr"/>
            <a:r>
              <a:rPr lang="en-US" b="1" dirty="0"/>
              <a:t>FYTD: </a:t>
            </a:r>
            <a:r>
              <a:rPr lang="en-US" b="1" u="sng" dirty="0"/>
              <a:t>2,078</a:t>
            </a:r>
            <a:r>
              <a:rPr lang="en-US" b="1" dirty="0"/>
              <a:t>				PYTD: </a:t>
            </a:r>
            <a:r>
              <a:rPr lang="en-US" b="1" u="sng" dirty="0"/>
              <a:t>1,903</a:t>
            </a:r>
          </a:p>
          <a:p>
            <a:pPr algn="ctr"/>
            <a:endParaRPr lang="en-US" sz="500" dirty="0"/>
          </a:p>
          <a:p>
            <a:pPr algn="ctr"/>
            <a:r>
              <a:rPr lang="en-US" b="1" dirty="0"/>
              <a:t>Analysis:</a:t>
            </a:r>
            <a:r>
              <a:rPr lang="en-US" dirty="0"/>
              <a:t> There was a 9.2% increase in the number of inspections </a:t>
            </a:r>
            <a:br>
              <a:rPr lang="en-US" dirty="0"/>
            </a:br>
            <a:r>
              <a:rPr lang="en-US" dirty="0"/>
              <a:t>through June 2025 as compared ty FY24.</a:t>
            </a:r>
          </a:p>
        </p:txBody>
      </p:sp>
      <p:pic>
        <p:nvPicPr>
          <p:cNvPr id="12" name="Picture 11">
            <a:extLst>
              <a:ext uri="{FF2B5EF4-FFF2-40B4-BE49-F238E27FC236}">
                <a16:creationId xmlns:a16="http://schemas.microsoft.com/office/drawing/2014/main" id="{FEADE325-3517-289B-5987-5F2F9B3E30C4}"/>
              </a:ext>
            </a:extLst>
          </p:cNvPr>
          <p:cNvPicPr>
            <a:picLocks noChangeAspect="1"/>
          </p:cNvPicPr>
          <p:nvPr/>
        </p:nvPicPr>
        <p:blipFill>
          <a:blip r:embed="rId2"/>
          <a:stretch>
            <a:fillRect/>
          </a:stretch>
        </p:blipFill>
        <p:spPr>
          <a:xfrm>
            <a:off x="351313" y="2521677"/>
            <a:ext cx="7962149" cy="2262442"/>
          </a:xfrm>
          <a:prstGeom prst="rect">
            <a:avLst/>
          </a:prstGeom>
          <a:ln>
            <a:noFill/>
          </a:ln>
        </p:spPr>
      </p:pic>
      <p:sp>
        <p:nvSpPr>
          <p:cNvPr id="15" name="TextBox 14">
            <a:extLst>
              <a:ext uri="{FF2B5EF4-FFF2-40B4-BE49-F238E27FC236}">
                <a16:creationId xmlns:a16="http://schemas.microsoft.com/office/drawing/2014/main" id="{A1AF94B7-EEDF-7FC8-4030-13A1D31D5A86}"/>
              </a:ext>
            </a:extLst>
          </p:cNvPr>
          <p:cNvSpPr txBox="1"/>
          <p:nvPr/>
        </p:nvSpPr>
        <p:spPr>
          <a:xfrm>
            <a:off x="412923" y="4932031"/>
            <a:ext cx="7838928" cy="1000274"/>
          </a:xfrm>
          <a:prstGeom prst="rect">
            <a:avLst/>
          </a:prstGeom>
          <a:noFill/>
        </p:spPr>
        <p:txBody>
          <a:bodyPr wrap="square" rtlCol="0">
            <a:spAutoFit/>
          </a:bodyPr>
          <a:lstStyle/>
          <a:p>
            <a:endParaRPr lang="en-US" sz="500" dirty="0"/>
          </a:p>
          <a:p>
            <a:r>
              <a:rPr lang="en-US" dirty="0"/>
              <a:t>NOTE: Per Statute 553.791 Private Providers may inspect building activities.  This inspection measure counts only those inspections done by the City of Bartow.</a:t>
            </a:r>
          </a:p>
        </p:txBody>
      </p:sp>
    </p:spTree>
    <p:extLst>
      <p:ext uri="{BB962C8B-B14F-4D97-AF65-F5344CB8AC3E}">
        <p14:creationId xmlns:p14="http://schemas.microsoft.com/office/powerpoint/2010/main" val="177374199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A8477-9FF0-D109-5B6D-1886AB64816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955A445-8669-A86E-72BC-59A33370A5CA}"/>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DFED01E-D510-22DC-6FBC-6EEE1CE24AB0}"/>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650D5827-11C0-CC14-D298-8999D7CC42E3}"/>
              </a:ext>
            </a:extLst>
          </p:cNvPr>
          <p:cNvGraphicFramePr>
            <a:graphicFrameLocks noGrp="1"/>
          </p:cNvGraphicFramePr>
          <p:nvPr>
            <p:ph idx="1"/>
            <p:extLst>
              <p:ext uri="{D42A27DB-BD31-4B8C-83A1-F6EECF244321}">
                <p14:modId xmlns:p14="http://schemas.microsoft.com/office/powerpoint/2010/main" val="710421314"/>
              </p:ext>
            </p:extLst>
          </p:nvPr>
        </p:nvGraphicFramePr>
        <p:xfrm>
          <a:off x="457200" y="287079"/>
          <a:ext cx="11277600" cy="6223591"/>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41005">
                  <a:extLst>
                    <a:ext uri="{9D8B030D-6E8A-4147-A177-3AD203B41FA5}">
                      <a16:colId xmlns:a16="http://schemas.microsoft.com/office/drawing/2014/main" val="3888219350"/>
                    </a:ext>
                  </a:extLst>
                </a:gridCol>
                <a:gridCol w="2578395">
                  <a:extLst>
                    <a:ext uri="{9D8B030D-6E8A-4147-A177-3AD203B41FA5}">
                      <a16:colId xmlns:a16="http://schemas.microsoft.com/office/drawing/2014/main" val="2655491918"/>
                    </a:ext>
                  </a:extLst>
                </a:gridCol>
                <a:gridCol w="377456">
                  <a:extLst>
                    <a:ext uri="{9D8B030D-6E8A-4147-A177-3AD203B41FA5}">
                      <a16:colId xmlns:a16="http://schemas.microsoft.com/office/drawing/2014/main" val="4090859996"/>
                    </a:ext>
                  </a:extLst>
                </a:gridCol>
                <a:gridCol w="2441944">
                  <a:extLst>
                    <a:ext uri="{9D8B030D-6E8A-4147-A177-3AD203B41FA5}">
                      <a16:colId xmlns:a16="http://schemas.microsoft.com/office/drawing/2014/main" val="491257898"/>
                    </a:ext>
                  </a:extLst>
                </a:gridCol>
              </a:tblGrid>
              <a:tr h="510363">
                <a:tc gridSpan="2">
                  <a:txBody>
                    <a:bodyPr/>
                    <a:lstStyle/>
                    <a:p>
                      <a:r>
                        <a:rPr lang="en-US" sz="2800" b="1" dirty="0"/>
                        <a:t>Department: </a:t>
                      </a:r>
                      <a:r>
                        <a:rPr lang="en-US" sz="2800" b="1" dirty="0">
                          <a:solidFill>
                            <a:srgbClr val="B78739"/>
                          </a:solidFill>
                        </a:rPr>
                        <a:t>Building</a:t>
                      </a:r>
                    </a:p>
                  </a:txBody>
                  <a:tcPr/>
                </a:tc>
                <a:tc hMerge="1">
                  <a:txBody>
                    <a:bodyPr/>
                    <a:lstStyle/>
                    <a:p>
                      <a:endParaRPr dirty="0"/>
                    </a:p>
                  </a:txBody>
                  <a:tcPr/>
                </a:tc>
                <a:tc gridSpan="4">
                  <a:txBody>
                    <a:bodyPr/>
                    <a:lstStyle/>
                    <a:p>
                      <a:r>
                        <a:rPr lang="en-US" sz="2800" b="1" dirty="0"/>
                        <a:t>Division: </a:t>
                      </a:r>
                      <a:r>
                        <a:rPr lang="en-US" sz="2800" b="1" dirty="0">
                          <a:solidFill>
                            <a:srgbClr val="B78739"/>
                          </a:solidFill>
                        </a:rPr>
                        <a:t>Permitting</a:t>
                      </a:r>
                    </a:p>
                  </a:txBody>
                  <a:tcPr anchor="ctr"/>
                </a:tc>
                <a:tc hMerge="1">
                  <a:txBody>
                    <a:bodyPr/>
                    <a:lstStyle/>
                    <a:p>
                      <a:endParaRPr lang="en-US"/>
                    </a:p>
                  </a:txBody>
                  <a:tcPr/>
                </a:tc>
                <a:tc hMerge="1">
                  <a:txBody>
                    <a:bodyPr/>
                    <a:lstStyle/>
                    <a:p>
                      <a:endParaRPr dirty="0"/>
                    </a:p>
                  </a:txBody>
                  <a:tcPr/>
                </a:tc>
                <a:tc hMerge="1">
                  <a:txBody>
                    <a:bodyPr/>
                    <a:lstStyle/>
                    <a:p>
                      <a:endParaRPr lang="en-US" sz="2800" b="1" dirty="0">
                        <a:solidFill>
                          <a:srgbClr val="B78739"/>
                        </a:solidFill>
                      </a:endParaRPr>
                    </a:p>
                  </a:txBody>
                  <a:tcPr anchor="ctr"/>
                </a:tc>
                <a:extLst>
                  <a:ext uri="{0D108BD9-81ED-4DB2-BD59-A6C34878D82A}">
                    <a16:rowId xmlns:a16="http://schemas.microsoft.com/office/drawing/2014/main" val="2000895093"/>
                  </a:ext>
                </a:extLst>
              </a:tr>
              <a:tr h="343077">
                <a:tc>
                  <a:txBody>
                    <a:bodyPr/>
                    <a:lstStyle/>
                    <a:p>
                      <a:r>
                        <a:rPr lang="en-US" sz="2200" b="1" dirty="0"/>
                        <a:t>Funding Source(s)</a:t>
                      </a:r>
                    </a:p>
                  </a:txBody>
                  <a:tcPr anchor="ctr"/>
                </a:tc>
                <a:tc>
                  <a:txBody>
                    <a:bodyPr/>
                    <a:lstStyle/>
                    <a:p>
                      <a:r>
                        <a:rPr lang="en-US" sz="2200" b="1" dirty="0"/>
                        <a:t>Building Fund</a:t>
                      </a:r>
                    </a:p>
                  </a:txBody>
                  <a:tcPr anchor="ctr"/>
                </a:tc>
                <a:tc gridSpan="2">
                  <a:txBody>
                    <a:bodyPr/>
                    <a:lstStyle/>
                    <a:p>
                      <a:r>
                        <a:rPr lang="en-US" sz="2200" b="1" dirty="0"/>
                        <a:t># of FTEs</a:t>
                      </a:r>
                    </a:p>
                  </a:txBody>
                  <a:tcPr anchor="ctr"/>
                </a:tc>
                <a:tc hMerge="1">
                  <a:txBody>
                    <a:bodyPr/>
                    <a:lstStyle/>
                    <a:p>
                      <a:endParaRPr lang="en-US" sz="2200" b="1" dirty="0"/>
                    </a:p>
                  </a:txBody>
                  <a:tcPr anchor="ctr"/>
                </a:tc>
                <a:tc gridSpan="2">
                  <a:txBody>
                    <a:bodyPr/>
                    <a:lstStyle/>
                    <a:p>
                      <a:r>
                        <a:rPr lang="en-US" sz="2200" b="1" dirty="0"/>
                        <a:t>4 Full Time</a:t>
                      </a:r>
                    </a:p>
                  </a:txBody>
                  <a:tcPr anchor="ctr"/>
                </a:tc>
                <a:tc hMerge="1">
                  <a:txBody>
                    <a:bodyPr/>
                    <a:lstStyle/>
                    <a:p>
                      <a:endParaRPr lang="en-US" sz="2200" b="1" dirty="0"/>
                    </a:p>
                  </a:txBody>
                  <a:tcPr anchor="ctr"/>
                </a:tc>
                <a:extLst>
                  <a:ext uri="{0D108BD9-81ED-4DB2-BD59-A6C34878D82A}">
                    <a16:rowId xmlns:a16="http://schemas.microsoft.com/office/drawing/2014/main" val="503865722"/>
                  </a:ext>
                </a:extLst>
              </a:tr>
              <a:tr h="341660">
                <a:tc gridSpan="6">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pPr algn="ctr"/>
                      <a:endParaRPr lang="en-US" sz="2200" b="1" dirty="0">
                        <a:solidFill>
                          <a:schemeClr val="bg1"/>
                        </a:solidFill>
                      </a:endParaRPr>
                    </a:p>
                  </a:txBody>
                  <a:tcPr anchor="ctr">
                    <a:solidFill>
                      <a:schemeClr val="accent1">
                        <a:lumMod val="75000"/>
                      </a:schemeClr>
                    </a:solidFill>
                  </a:tcPr>
                </a:tc>
                <a:extLst>
                  <a:ext uri="{0D108BD9-81ED-4DB2-BD59-A6C34878D82A}">
                    <a16:rowId xmlns:a16="http://schemas.microsoft.com/office/drawing/2014/main" val="2292771504"/>
                  </a:ext>
                </a:extLst>
              </a:tr>
              <a:tr h="445225">
                <a:tc>
                  <a:txBody>
                    <a:bodyPr/>
                    <a:lstStyle/>
                    <a:p>
                      <a:endParaRPr lang="en-US" sz="2200" b="1" dirty="0"/>
                    </a:p>
                  </a:txBody>
                  <a:tcPr anchor="ctr"/>
                </a:tc>
                <a:tc gridSpan="2">
                  <a:txBody>
                    <a:bodyPr/>
                    <a:lstStyle/>
                    <a:p>
                      <a:pPr algn="ctr"/>
                      <a:r>
                        <a:rPr lang="en-US" sz="2200" b="1" dirty="0">
                          <a:solidFill>
                            <a:srgbClr val="104862"/>
                          </a:solidFill>
                        </a:rPr>
                        <a:t>General Fund Building</a:t>
                      </a:r>
                    </a:p>
                    <a:p>
                      <a:pPr algn="ctr"/>
                      <a:r>
                        <a:rPr lang="en-US" sz="2200" b="1" dirty="0">
                          <a:solidFill>
                            <a:srgbClr val="104862"/>
                          </a:solidFill>
                        </a:rPr>
                        <a:t>FY 2024-2025</a:t>
                      </a:r>
                    </a:p>
                  </a:txBody>
                  <a:tcPr anchor="ctr"/>
                </a:tc>
                <a:tc hMerge="1">
                  <a:txBody>
                    <a:bodyPr/>
                    <a:lstStyle/>
                    <a:p>
                      <a:pPr algn="ctr"/>
                      <a:r>
                        <a:rPr lang="en-US" sz="2200" b="1" dirty="0"/>
                        <a:t>Building Fund</a:t>
                      </a:r>
                    </a:p>
                    <a:p>
                      <a:pPr algn="ctr"/>
                      <a:r>
                        <a:rPr lang="en-US" sz="2200" b="1" dirty="0"/>
                        <a:t>FY 2025-2026</a:t>
                      </a:r>
                    </a:p>
                  </a:txBody>
                  <a:tcPr anchor="ctr"/>
                </a:tc>
                <a:tc gridSpan="2">
                  <a:txBody>
                    <a:bodyPr/>
                    <a:lstStyle/>
                    <a:p>
                      <a:pPr algn="ctr"/>
                      <a:r>
                        <a:rPr lang="en-US" sz="2200" b="1" dirty="0">
                          <a:solidFill>
                            <a:srgbClr val="104862"/>
                          </a:solidFill>
                        </a:rPr>
                        <a:t>Building Fund</a:t>
                      </a:r>
                    </a:p>
                    <a:p>
                      <a:pPr algn="ctr"/>
                      <a:r>
                        <a:rPr lang="en-US" sz="2200" b="1" dirty="0">
                          <a:solidFill>
                            <a:srgbClr val="104862"/>
                          </a:solidFill>
                        </a:rPr>
                        <a:t>FY 2025-2026</a:t>
                      </a:r>
                      <a:endParaRPr lang="en-US" dirty="0">
                        <a:solidFill>
                          <a:srgbClr val="104862"/>
                        </a:solidFill>
                      </a:endParaRPr>
                    </a:p>
                  </a:txBody>
                  <a:tcPr anchor="ctr"/>
                </a:tc>
                <a:tc hMerge="1">
                  <a:txBody>
                    <a:bodyPr/>
                    <a:lstStyle/>
                    <a:p>
                      <a:pPr algn="ctr"/>
                      <a:r>
                        <a:rPr lang="en-US" sz="2200" b="1" dirty="0"/>
                        <a:t>Difference</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459402">
                <a:tc>
                  <a:txBody>
                    <a:bodyPr/>
                    <a:lstStyle/>
                    <a:p>
                      <a:pPr algn="r"/>
                      <a:r>
                        <a:rPr lang="en-US" sz="2200" b="1" dirty="0"/>
                        <a:t>Revenue: Building Permits</a:t>
                      </a:r>
                    </a:p>
                  </a:txBody>
                  <a:tcPr anchor="ctr"/>
                </a:tc>
                <a:tc gridSpan="2">
                  <a:txBody>
                    <a:bodyPr/>
                    <a:lstStyle/>
                    <a:p>
                      <a:pPr algn="ctr"/>
                      <a:r>
                        <a:rPr lang="en-US" sz="2200" b="1" dirty="0"/>
                        <a:t>Fund Established 2025</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t>$943,955</a:t>
                      </a:r>
                    </a:p>
                  </a:txBody>
                  <a:tcPr anchor="ctr"/>
                </a:tc>
                <a:tc gridSpan="2">
                  <a:txBody>
                    <a:bodyPr/>
                    <a:lstStyle/>
                    <a:p>
                      <a:pPr algn="ctr"/>
                      <a:r>
                        <a:rPr lang="en-US" sz="2200" b="1" dirty="0"/>
                        <a:t>$943,955</a:t>
                      </a:r>
                      <a:endParaRPr lang="en-US" dirty="0"/>
                    </a:p>
                  </a:txBody>
                  <a:tcPr anchor="ctr"/>
                </a:tc>
                <a:tc hMerge="1">
                  <a:txBody>
                    <a:bodyPr/>
                    <a:lstStyle/>
                    <a:p>
                      <a:pPr algn="ctr"/>
                      <a:r>
                        <a:rPr lang="en-US" sz="2200" b="1" dirty="0"/>
                        <a:t>$943,955</a:t>
                      </a:r>
                    </a:p>
                  </a:txBody>
                  <a:tcPr anchor="ctr"/>
                </a:tc>
                <a:tc>
                  <a:txBody>
                    <a:bodyPr/>
                    <a:lstStyle/>
                    <a:p>
                      <a:pPr algn="ctr"/>
                      <a:r>
                        <a:rPr lang="en-US" sz="2200" b="1"/>
                        <a:t>$943,955</a:t>
                      </a:r>
                      <a:endParaRPr lang="en-US" sz="2200" b="1" dirty="0"/>
                    </a:p>
                  </a:txBody>
                  <a:tcPr anchor="ctr"/>
                </a:tc>
                <a:extLst>
                  <a:ext uri="{0D108BD9-81ED-4DB2-BD59-A6C34878D82A}">
                    <a16:rowId xmlns:a16="http://schemas.microsoft.com/office/drawing/2014/main" val="2865040014"/>
                  </a:ext>
                </a:extLst>
              </a:tr>
              <a:tr h="432391">
                <a:tc>
                  <a:txBody>
                    <a:bodyPr/>
                    <a:lstStyle/>
                    <a:p>
                      <a:pPr algn="r"/>
                      <a:r>
                        <a:rPr lang="en-US" sz="2200" b="1" dirty="0"/>
                        <a:t>Personnel</a:t>
                      </a:r>
                    </a:p>
                  </a:txBody>
                  <a:tcPr anchor="ctr"/>
                </a:tc>
                <a:tc gridSpan="2">
                  <a:txBody>
                    <a:bodyPr/>
                    <a:lstStyle/>
                    <a:p>
                      <a:pPr algn="ctr"/>
                      <a:r>
                        <a:rPr lang="en-US" sz="2200" b="1" dirty="0"/>
                        <a:t>$204,088</a:t>
                      </a:r>
                    </a:p>
                  </a:txBody>
                  <a:tcPr anchor="ctr"/>
                </a:tc>
                <a:tc hMerge="1">
                  <a:txBody>
                    <a:bodyPr/>
                    <a:lstStyle/>
                    <a:p>
                      <a:pPr algn="ctr"/>
                      <a:r>
                        <a:rPr lang="en-US" sz="2200" b="0" dirty="0"/>
                        <a:t>$178,094</a:t>
                      </a:r>
                    </a:p>
                  </a:txBody>
                  <a:tcPr anchor="ctr"/>
                </a:tc>
                <a:tc gridSpan="2">
                  <a:txBody>
                    <a:bodyPr/>
                    <a:lstStyle/>
                    <a:p>
                      <a:pPr algn="ctr"/>
                      <a:r>
                        <a:rPr lang="en-US" sz="2200" b="1" dirty="0"/>
                        <a:t>$178,094</a:t>
                      </a:r>
                      <a:endParaRPr lang="en-US" b="1" dirty="0"/>
                    </a:p>
                  </a:txBody>
                  <a:tcPr anchor="ctr"/>
                </a:tc>
                <a:tc hMerge="1">
                  <a:txBody>
                    <a:bodyPr/>
                    <a:lstStyle/>
                    <a:p>
                      <a:pPr algn="ctr"/>
                      <a:r>
                        <a:rPr lang="en-US" sz="2200" b="0" dirty="0"/>
                        <a:t>($25,994)</a:t>
                      </a:r>
                    </a:p>
                  </a:txBody>
                  <a:tcPr anchor="ctr"/>
                </a:tc>
                <a:tc>
                  <a:txBody>
                    <a:bodyPr/>
                    <a:lstStyle/>
                    <a:p>
                      <a:pPr algn="ctr"/>
                      <a:r>
                        <a:rPr lang="en-US" sz="2200" b="1"/>
                        <a:t>($25,994)</a:t>
                      </a:r>
                      <a:endParaRPr lang="en-US" sz="2200" b="1" dirty="0"/>
                    </a:p>
                  </a:txBody>
                  <a:tcPr anchor="ctr"/>
                </a:tc>
                <a:extLst>
                  <a:ext uri="{0D108BD9-81ED-4DB2-BD59-A6C34878D82A}">
                    <a16:rowId xmlns:a16="http://schemas.microsoft.com/office/drawing/2014/main" val="673936123"/>
                  </a:ext>
                </a:extLst>
              </a:tr>
              <a:tr h="425302">
                <a:tc>
                  <a:txBody>
                    <a:bodyPr/>
                    <a:lstStyle/>
                    <a:p>
                      <a:pPr algn="r"/>
                      <a:r>
                        <a:rPr lang="en-US" sz="2200" b="1" dirty="0"/>
                        <a:t>Operating</a:t>
                      </a:r>
                    </a:p>
                  </a:txBody>
                  <a:tcPr anchor="ctr"/>
                </a:tc>
                <a:tc gridSpan="2">
                  <a:txBody>
                    <a:bodyPr/>
                    <a:lstStyle/>
                    <a:p>
                      <a:pPr algn="ctr"/>
                      <a:r>
                        <a:rPr lang="en-US" sz="2200" b="1" dirty="0"/>
                        <a:t>$208,420</a:t>
                      </a:r>
                    </a:p>
                  </a:txBody>
                  <a:tcPr anchor="ctr"/>
                </a:tc>
                <a:tc hMerge="1">
                  <a:txBody>
                    <a:bodyPr/>
                    <a:lstStyle/>
                    <a:p>
                      <a:pPr algn="ctr"/>
                      <a:r>
                        <a:rPr lang="en-US" sz="2200" b="0" dirty="0"/>
                        <a:t>$472,768</a:t>
                      </a:r>
                    </a:p>
                  </a:txBody>
                  <a:tcPr anchor="ctr"/>
                </a:tc>
                <a:tc gridSpan="2">
                  <a:txBody>
                    <a:bodyPr/>
                    <a:lstStyle/>
                    <a:p>
                      <a:pPr algn="ctr"/>
                      <a:r>
                        <a:rPr lang="en-US" sz="2200" b="1" dirty="0"/>
                        <a:t>$472,768</a:t>
                      </a:r>
                      <a:endParaRPr lang="en-US" b="1" dirty="0"/>
                    </a:p>
                  </a:txBody>
                  <a:tcPr anchor="ctr"/>
                </a:tc>
                <a:tc hMerge="1">
                  <a:txBody>
                    <a:bodyPr/>
                    <a:lstStyle/>
                    <a:p>
                      <a:pPr algn="ctr"/>
                      <a:r>
                        <a:rPr lang="en-US" sz="2200" b="0" dirty="0"/>
                        <a:t>$264,348</a:t>
                      </a:r>
                    </a:p>
                  </a:txBody>
                  <a:tcPr anchor="ctr"/>
                </a:tc>
                <a:tc>
                  <a:txBody>
                    <a:bodyPr/>
                    <a:lstStyle/>
                    <a:p>
                      <a:pPr algn="ctr"/>
                      <a:r>
                        <a:rPr lang="en-US" sz="2200" b="1"/>
                        <a:t>$264,348</a:t>
                      </a:r>
                      <a:endParaRPr lang="en-US" sz="2200" b="1" dirty="0"/>
                    </a:p>
                  </a:txBody>
                  <a:tcPr anchor="ctr"/>
                </a:tc>
                <a:extLst>
                  <a:ext uri="{0D108BD9-81ED-4DB2-BD59-A6C34878D82A}">
                    <a16:rowId xmlns:a16="http://schemas.microsoft.com/office/drawing/2014/main" val="2756149601"/>
                  </a:ext>
                </a:extLst>
              </a:tr>
              <a:tr h="423884">
                <a:tc>
                  <a:txBody>
                    <a:bodyPr/>
                    <a:lstStyle/>
                    <a:p>
                      <a:pPr algn="r"/>
                      <a:r>
                        <a:rPr lang="en-US" sz="2200" b="1" dirty="0"/>
                        <a:t>Interfund Transfers</a:t>
                      </a:r>
                    </a:p>
                  </a:txBody>
                  <a:tcPr anchor="ctr"/>
                </a:tc>
                <a:tc gridSpan="2">
                  <a:txBody>
                    <a:bodyPr/>
                    <a:lstStyle/>
                    <a:p>
                      <a:pPr algn="ctr"/>
                      <a:r>
                        <a:rPr lang="en-US" sz="2200" b="1" dirty="0"/>
                        <a:t>$189,294</a:t>
                      </a:r>
                    </a:p>
                  </a:txBody>
                  <a:tcPr anchor="ctr"/>
                </a:tc>
                <a:tc hMerge="1">
                  <a:txBody>
                    <a:bodyPr/>
                    <a:lstStyle/>
                    <a:p>
                      <a:pPr algn="ctr"/>
                      <a:r>
                        <a:rPr lang="en-US" sz="2200" b="0" dirty="0"/>
                        <a:t>$1,071</a:t>
                      </a:r>
                    </a:p>
                  </a:txBody>
                  <a:tcPr anchor="ctr"/>
                </a:tc>
                <a:tc gridSpan="2">
                  <a:txBody>
                    <a:bodyPr/>
                    <a:lstStyle/>
                    <a:p>
                      <a:pPr algn="ctr"/>
                      <a:r>
                        <a:rPr lang="en-US" sz="2200" b="1" dirty="0"/>
                        <a:t>$1,071</a:t>
                      </a:r>
                      <a:endParaRPr lang="en-US" b="1" dirty="0"/>
                    </a:p>
                  </a:txBody>
                  <a:tcPr anchor="ctr"/>
                </a:tc>
                <a:tc hMerge="1">
                  <a:txBody>
                    <a:bodyPr/>
                    <a:lstStyle/>
                    <a:p>
                      <a:pPr algn="ctr"/>
                      <a:r>
                        <a:rPr lang="en-US" sz="2200" b="0" dirty="0"/>
                        <a:t>$188,223</a:t>
                      </a:r>
                    </a:p>
                  </a:txBody>
                  <a:tcPr anchor="ctr"/>
                </a:tc>
                <a:tc>
                  <a:txBody>
                    <a:bodyPr/>
                    <a:lstStyle/>
                    <a:p>
                      <a:pPr algn="ctr"/>
                      <a:r>
                        <a:rPr lang="en-US" sz="2200" b="1" dirty="0"/>
                        <a:t>$188,223</a:t>
                      </a:r>
                    </a:p>
                  </a:txBody>
                  <a:tcPr anchor="ctr"/>
                </a:tc>
                <a:extLst>
                  <a:ext uri="{0D108BD9-81ED-4DB2-BD59-A6C34878D82A}">
                    <a16:rowId xmlns:a16="http://schemas.microsoft.com/office/drawing/2014/main" val="4270552697"/>
                  </a:ext>
                </a:extLst>
              </a:tr>
              <a:tr h="379937">
                <a:tc>
                  <a:txBody>
                    <a:bodyPr/>
                    <a:lstStyle/>
                    <a:p>
                      <a:pPr algn="r"/>
                      <a:r>
                        <a:rPr lang="en-US" sz="2200" b="1" dirty="0"/>
                        <a:t>Capital</a:t>
                      </a:r>
                    </a:p>
                  </a:txBody>
                  <a:tcPr anchor="ctr"/>
                </a:tc>
                <a:tc gridSpan="2">
                  <a:txBody>
                    <a:bodyPr/>
                    <a:lstStyle/>
                    <a:p>
                      <a:pPr algn="ctr"/>
                      <a:r>
                        <a:rPr lang="en-US" sz="2200" b="1" dirty="0"/>
                        <a:t>$0</a:t>
                      </a:r>
                    </a:p>
                  </a:txBody>
                  <a:tcPr anchor="ctr"/>
                </a:tc>
                <a:tc hMerge="1">
                  <a:txBody>
                    <a:bodyPr/>
                    <a:lstStyle/>
                    <a:p>
                      <a:pPr algn="ctr"/>
                      <a:r>
                        <a:rPr lang="en-US" sz="2200" b="0" dirty="0"/>
                        <a:t>$800,000</a:t>
                      </a:r>
                    </a:p>
                  </a:txBody>
                  <a:tcPr anchor="ctr"/>
                </a:tc>
                <a:tc gridSpan="2">
                  <a:txBody>
                    <a:bodyPr/>
                    <a:lstStyle/>
                    <a:p>
                      <a:pPr algn="ctr"/>
                      <a:r>
                        <a:rPr lang="en-US" sz="2200" b="1" dirty="0"/>
                        <a:t>$800,000</a:t>
                      </a:r>
                      <a:endParaRPr lang="en-US" b="1" dirty="0"/>
                    </a:p>
                  </a:txBody>
                  <a:tcPr anchor="ctr"/>
                </a:tc>
                <a:tc hMerge="1">
                  <a:txBody>
                    <a:bodyPr/>
                    <a:lstStyle/>
                    <a:p>
                      <a:pPr algn="ctr"/>
                      <a:r>
                        <a:rPr lang="en-US" sz="2200" b="0" dirty="0"/>
                        <a:t>$800,000</a:t>
                      </a:r>
                    </a:p>
                  </a:txBody>
                  <a:tcPr anchor="ctr"/>
                </a:tc>
                <a:tc>
                  <a:txBody>
                    <a:bodyPr/>
                    <a:lstStyle/>
                    <a:p>
                      <a:pPr algn="ctr"/>
                      <a:r>
                        <a:rPr lang="en-US" sz="2200" b="1" dirty="0"/>
                        <a:t>$800,000</a:t>
                      </a:r>
                    </a:p>
                  </a:txBody>
                  <a:tcPr anchor="ctr"/>
                </a:tc>
                <a:extLst>
                  <a:ext uri="{0D108BD9-81ED-4DB2-BD59-A6C34878D82A}">
                    <a16:rowId xmlns:a16="http://schemas.microsoft.com/office/drawing/2014/main" val="317650478"/>
                  </a:ext>
                </a:extLst>
              </a:tr>
              <a:tr h="399784">
                <a:tc>
                  <a:txBody>
                    <a:bodyPr/>
                    <a:lstStyle/>
                    <a:p>
                      <a:pPr algn="r"/>
                      <a:r>
                        <a:rPr lang="en-US" sz="2200" b="1" dirty="0"/>
                        <a:t>TOTAL</a:t>
                      </a:r>
                    </a:p>
                  </a:txBody>
                  <a:tcPr anchor="ctr"/>
                </a:tc>
                <a:tc gridSpan="2">
                  <a:txBody>
                    <a:bodyPr/>
                    <a:lstStyle/>
                    <a:p>
                      <a:pPr algn="ctr"/>
                      <a:r>
                        <a:rPr lang="en-US" sz="2200" b="1" dirty="0"/>
                        <a:t>$601,802</a:t>
                      </a:r>
                    </a:p>
                  </a:txBody>
                  <a:tcPr anchor="ctr"/>
                </a:tc>
                <a:tc hMerge="1">
                  <a:txBody>
                    <a:bodyPr/>
                    <a:lstStyle/>
                    <a:p>
                      <a:pPr algn="ctr"/>
                      <a:r>
                        <a:rPr lang="en-US" sz="2200" b="1" dirty="0"/>
                        <a:t>$1,451,933</a:t>
                      </a:r>
                    </a:p>
                  </a:txBody>
                  <a:tcPr anchor="ctr"/>
                </a:tc>
                <a:tc gridSpan="2">
                  <a:txBody>
                    <a:bodyPr/>
                    <a:lstStyle/>
                    <a:p>
                      <a:pPr algn="ctr"/>
                      <a:r>
                        <a:rPr lang="en-US" sz="2200" b="1" dirty="0"/>
                        <a:t>$1,451,933</a:t>
                      </a:r>
                      <a:endParaRPr lang="en-US" dirty="0"/>
                    </a:p>
                  </a:txBody>
                  <a:tcPr anchor="ctr"/>
                </a:tc>
                <a:tc hMerge="1">
                  <a:txBody>
                    <a:bodyPr/>
                    <a:lstStyle/>
                    <a:p>
                      <a:pPr algn="ctr"/>
                      <a:r>
                        <a:rPr lang="en-US" sz="2200" b="0" dirty="0"/>
                        <a:t>$2,053,735</a:t>
                      </a:r>
                    </a:p>
                  </a:txBody>
                  <a:tcPr anchor="ctr"/>
                </a:tc>
                <a:tc>
                  <a:txBody>
                    <a:bodyPr/>
                    <a:lstStyle/>
                    <a:p>
                      <a:pPr algn="ctr"/>
                      <a:r>
                        <a:rPr lang="en-US" sz="2200" b="1" dirty="0"/>
                        <a:t>$2,053,735</a:t>
                      </a:r>
                    </a:p>
                  </a:txBody>
                  <a:tcPr anchor="ctr"/>
                </a:tc>
                <a:extLst>
                  <a:ext uri="{0D108BD9-81ED-4DB2-BD59-A6C34878D82A}">
                    <a16:rowId xmlns:a16="http://schemas.microsoft.com/office/drawing/2014/main" val="714096359"/>
                  </a:ext>
                </a:extLst>
              </a:tr>
              <a:tr h="327482">
                <a:tc gridSpan="6">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sz="2200" b="1" dirty="0"/>
                    </a:p>
                  </a:txBody>
                  <a:tcPr anchor="ctr"/>
                </a:tc>
                <a:extLst>
                  <a:ext uri="{0D108BD9-81ED-4DB2-BD59-A6C34878D82A}">
                    <a16:rowId xmlns:a16="http://schemas.microsoft.com/office/drawing/2014/main" val="2124250917"/>
                  </a:ext>
                </a:extLst>
              </a:tr>
              <a:tr h="526741">
                <a:tc gridSpan="6">
                  <a:txBody>
                    <a:bodyPr/>
                    <a:lstStyle/>
                    <a:p>
                      <a:r>
                        <a:rPr lang="en-US" sz="2200" dirty="0"/>
                        <a:t>Establish the Building Fund to segregate Permitting Revenue from other revenues as per State Statute.  Capital Expense to support a City Hall Remodel or Customer Service Center.</a:t>
                      </a:r>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sz="2200"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155541839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B36D0-EDE3-F921-19A2-50C8CBA08E1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CBE9567-9C42-7413-9D33-36CC549D6064}"/>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7B9F55-8492-5CC1-4D64-6EAC29DB4CAA}"/>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Building</a:t>
            </a:r>
          </a:p>
        </p:txBody>
      </p:sp>
      <p:sp>
        <p:nvSpPr>
          <p:cNvPr id="3" name="Content Placeholder 2">
            <a:extLst>
              <a:ext uri="{FF2B5EF4-FFF2-40B4-BE49-F238E27FC236}">
                <a16:creationId xmlns:a16="http://schemas.microsoft.com/office/drawing/2014/main" id="{39E5EDA5-0BF3-0C8F-C1A6-6C599255B1A5}"/>
              </a:ext>
            </a:extLst>
          </p:cNvPr>
          <p:cNvSpPr>
            <a:spLocks noGrp="1"/>
          </p:cNvSpPr>
          <p:nvPr>
            <p:ph idx="1"/>
          </p:nvPr>
        </p:nvSpPr>
        <p:spPr>
          <a:xfrm>
            <a:off x="838200" y="1483934"/>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FY24-25</a:t>
            </a:r>
          </a:p>
          <a:p>
            <a:pPr>
              <a:lnSpc>
                <a:spcPct val="100000"/>
              </a:lnSpc>
              <a:spcBef>
                <a:spcPts val="0"/>
              </a:spcBef>
              <a:spcAft>
                <a:spcPts val="1000"/>
              </a:spcAft>
            </a:pPr>
            <a:r>
              <a:rPr lang="en-US" sz="2400" b="1" dirty="0">
                <a:solidFill>
                  <a:srgbClr val="104862"/>
                </a:solidFill>
              </a:rPr>
              <a:t>Innovation Fund Technology Projects (Carry Forward): </a:t>
            </a:r>
            <a:r>
              <a:rPr lang="en-US" sz="2400" dirty="0" err="1"/>
              <a:t>ePermitting</a:t>
            </a:r>
            <a:r>
              <a:rPr lang="en-US" sz="2400" dirty="0"/>
              <a:t> and Code Enforcement Software Implementations | Anticipated completion January 2026 </a:t>
            </a:r>
          </a:p>
          <a:p>
            <a:pPr marL="0" indent="0">
              <a:lnSpc>
                <a:spcPct val="100000"/>
              </a:lnSpc>
              <a:spcBef>
                <a:spcPts val="0"/>
              </a:spcBef>
              <a:spcAft>
                <a:spcPts val="1000"/>
              </a:spcAft>
              <a:buNone/>
            </a:pPr>
            <a:r>
              <a:rPr lang="en-US" sz="2400" b="1" dirty="0">
                <a:solidFill>
                  <a:srgbClr val="266CA2"/>
                </a:solidFill>
              </a:rPr>
              <a:t>FY 25-26</a:t>
            </a:r>
          </a:p>
          <a:p>
            <a:pPr>
              <a:lnSpc>
                <a:spcPct val="100000"/>
              </a:lnSpc>
              <a:spcBef>
                <a:spcPts val="0"/>
              </a:spcBef>
              <a:spcAft>
                <a:spcPts val="1000"/>
              </a:spcAft>
            </a:pPr>
            <a:r>
              <a:rPr lang="en-US" sz="2400" b="1" dirty="0">
                <a:solidFill>
                  <a:srgbClr val="104862"/>
                </a:solidFill>
              </a:rPr>
              <a:t>HR Initiative:</a:t>
            </a:r>
            <a:r>
              <a:rPr lang="en-US" sz="2400" dirty="0"/>
              <a:t> Cross Train Customer Service Staff to Support Permitting</a:t>
            </a:r>
          </a:p>
          <a:p>
            <a:pPr>
              <a:lnSpc>
                <a:spcPct val="100000"/>
              </a:lnSpc>
              <a:spcBef>
                <a:spcPts val="0"/>
              </a:spcBef>
              <a:spcAft>
                <a:spcPts val="1000"/>
              </a:spcAft>
            </a:pPr>
            <a:r>
              <a:rPr lang="en-US" sz="2400" b="1" dirty="0">
                <a:solidFill>
                  <a:srgbClr val="104862"/>
                </a:solidFill>
              </a:rPr>
              <a:t>Revenue:</a:t>
            </a:r>
            <a:r>
              <a:rPr lang="en-US" sz="2400" dirty="0"/>
              <a:t> Review and Provide Recommendations for Updates to City of Bartow Building Fees</a:t>
            </a:r>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spTree>
    <p:extLst>
      <p:ext uri="{BB962C8B-B14F-4D97-AF65-F5344CB8AC3E}">
        <p14:creationId xmlns:p14="http://schemas.microsoft.com/office/powerpoint/2010/main" val="340623488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D7DD5-75D2-92CC-16F3-A7231370769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A911B82-63F0-53DB-7148-969A27A908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8520" y="1545727"/>
            <a:ext cx="10894958" cy="3766542"/>
          </a:xfrm>
          <a:prstGeom prst="rect">
            <a:avLst/>
          </a:prstGeom>
        </p:spPr>
      </p:pic>
    </p:spTree>
    <p:extLst>
      <p:ext uri="{BB962C8B-B14F-4D97-AF65-F5344CB8AC3E}">
        <p14:creationId xmlns:p14="http://schemas.microsoft.com/office/powerpoint/2010/main" val="185980352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8BEA2-F769-0B1D-7E3A-56BFE818510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1943570-ABDA-D50C-029F-5426FDAB69CB}"/>
              </a:ext>
            </a:extLst>
          </p:cNvPr>
          <p:cNvSpPr>
            <a:spLocks noGrp="1"/>
          </p:cNvSpPr>
          <p:nvPr>
            <p:ph type="title"/>
          </p:nvPr>
        </p:nvSpPr>
        <p:spPr/>
        <p:txBody>
          <a:bodyPr>
            <a:normAutofit fontScale="90000"/>
          </a:bodyPr>
          <a:lstStyle/>
          <a:p>
            <a:r>
              <a:rPr lang="en-US" b="1" dirty="0">
                <a:solidFill>
                  <a:srgbClr val="104862"/>
                </a:solidFill>
              </a:rPr>
              <a:t>Community Redevelopment Agency</a:t>
            </a:r>
          </a:p>
        </p:txBody>
      </p:sp>
      <p:graphicFrame>
        <p:nvGraphicFramePr>
          <p:cNvPr id="2" name="Content Placeholder 1">
            <a:extLst>
              <a:ext uri="{FF2B5EF4-FFF2-40B4-BE49-F238E27FC236}">
                <a16:creationId xmlns:a16="http://schemas.microsoft.com/office/drawing/2014/main" id="{3EB4C548-F3F5-C96D-AAAB-8D7BEFCE6D83}"/>
              </a:ext>
            </a:extLst>
          </p:cNvPr>
          <p:cNvGraphicFramePr>
            <a:graphicFrameLocks noGrp="1"/>
          </p:cNvGraphicFramePr>
          <p:nvPr>
            <p:ph idx="1"/>
            <p:extLst>
              <p:ext uri="{D42A27DB-BD31-4B8C-83A1-F6EECF244321}">
                <p14:modId xmlns:p14="http://schemas.microsoft.com/office/powerpoint/2010/main" val="571421339"/>
              </p:ext>
            </p:extLst>
          </p:nvPr>
        </p:nvGraphicFramePr>
        <p:xfrm>
          <a:off x="838200" y="1524634"/>
          <a:ext cx="10515600" cy="4602480"/>
        </p:xfrm>
        <a:graphic>
          <a:graphicData uri="http://schemas.openxmlformats.org/drawingml/2006/table">
            <a:tbl>
              <a:tblPr firstRow="1" bandRow="1">
                <a:tableStyleId>{5C22544A-7EE6-4342-B048-85BDC9FD1C3A}</a:tableStyleId>
              </a:tblPr>
              <a:tblGrid>
                <a:gridCol w="2659912">
                  <a:extLst>
                    <a:ext uri="{9D8B030D-6E8A-4147-A177-3AD203B41FA5}">
                      <a16:colId xmlns:a16="http://schemas.microsoft.com/office/drawing/2014/main" val="4093609078"/>
                    </a:ext>
                  </a:extLst>
                </a:gridCol>
                <a:gridCol w="7855688">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rPr>
                        <a:t>Vision</a:t>
                      </a:r>
                    </a:p>
                  </a:txBody>
                  <a:tcPr anchor="ctr"/>
                </a:tc>
                <a:tc>
                  <a:txBody>
                    <a:bodyPr/>
                    <a:lstStyle/>
                    <a:p>
                      <a:pPr algn="ctr"/>
                      <a:r>
                        <a:rPr lang="en-US" sz="2800" b="1" dirty="0"/>
                        <a:t>Mission</a:t>
                      </a:r>
                      <a:endParaRPr lang="en-US" sz="2800" b="1" dirty="0">
                        <a:solidFill>
                          <a:srgbClr val="B78739"/>
                        </a:solidFill>
                      </a:endParaRPr>
                    </a:p>
                  </a:txBody>
                  <a:tcPr anchor="ctr"/>
                </a:tc>
                <a:extLst>
                  <a:ext uri="{0D108BD9-81ED-4DB2-BD59-A6C34878D82A}">
                    <a16:rowId xmlns:a16="http://schemas.microsoft.com/office/drawing/2014/main" val="2000895093"/>
                  </a:ext>
                </a:extLst>
              </a:tr>
              <a:tr h="344114">
                <a:tc>
                  <a:txBody>
                    <a:bodyPr/>
                    <a:lstStyle/>
                    <a:p>
                      <a:r>
                        <a:rPr lang="en-US" sz="2400" dirty="0"/>
                        <a:t>Create a vibrant CRA district for the City of Bartow.</a:t>
                      </a:r>
                      <a:endParaRPr lang="en-US" sz="2200" b="1" dirty="0"/>
                    </a:p>
                  </a:txBody>
                  <a:tcPr anchor="ctr"/>
                </a:tc>
                <a:tc>
                  <a:txBody>
                    <a:bodyPr/>
                    <a:lstStyle/>
                    <a:p>
                      <a:r>
                        <a:rPr lang="en-US" sz="2400" dirty="0"/>
                        <a:t>To shape a vibrant future for the City of Bartow by reimagining our CRA District as a catalyst for investment, revitalization, and inclusive growth, while celebrating and preserving our community’s diverse heritage</a:t>
                      </a:r>
                      <a:endParaRPr lang="en-US" sz="2200" b="0" dirty="0"/>
                    </a:p>
                  </a:txBody>
                  <a:tcPr anchor="ctr"/>
                </a:tc>
                <a:extLst>
                  <a:ext uri="{0D108BD9-81ED-4DB2-BD59-A6C34878D82A}">
                    <a16:rowId xmlns:a16="http://schemas.microsoft.com/office/drawing/2014/main" val="503865722"/>
                  </a:ext>
                </a:extLst>
              </a:tr>
              <a:tr h="388824">
                <a:tc gridSpan="2">
                  <a:txBody>
                    <a:bodyPr/>
                    <a:lstStyle/>
                    <a:p>
                      <a:pPr algn="l"/>
                      <a:r>
                        <a:rPr lang="en-US" sz="2200" b="1" dirty="0">
                          <a:solidFill>
                            <a:srgbClr val="B78739"/>
                          </a:solidFill>
                        </a:rPr>
                        <a:t>Department Goals</a:t>
                      </a:r>
                    </a:p>
                  </a:txBody>
                  <a:tcPr anchor="ctr">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3141615551"/>
                  </a:ext>
                </a:extLst>
              </a:tr>
              <a:tr h="388824">
                <a:tc gridSpan="2">
                  <a:txBody>
                    <a:bodyPr/>
                    <a:lstStyle/>
                    <a:p>
                      <a:pPr marL="342900" indent="-342900" algn="l">
                        <a:buFont typeface="Arial" panose="020B0604020202020204" pitchFamily="34" charset="0"/>
                        <a:buChar char="•"/>
                      </a:pPr>
                      <a:r>
                        <a:rPr lang="en-US" sz="2200" b="0" dirty="0">
                          <a:solidFill>
                            <a:srgbClr val="104862"/>
                          </a:solidFill>
                        </a:rPr>
                        <a:t>Obtain the proper funding mix to support long-term CRA initiatives</a:t>
                      </a:r>
                    </a:p>
                    <a:p>
                      <a:pPr marL="342900" indent="-342900" algn="l">
                        <a:buFont typeface="Arial" panose="020B0604020202020204" pitchFamily="34" charset="0"/>
                        <a:buChar char="•"/>
                      </a:pPr>
                      <a:r>
                        <a:rPr lang="en-US" sz="2200" b="0" dirty="0">
                          <a:solidFill>
                            <a:srgbClr val="104862"/>
                          </a:solidFill>
                        </a:rPr>
                        <a:t>Engage the community to provide effective service delivery &amp; meet customer expectations</a:t>
                      </a:r>
                    </a:p>
                    <a:p>
                      <a:pPr marL="342900" indent="-342900" algn="l">
                        <a:buFont typeface="Arial" panose="020B0604020202020204" pitchFamily="34" charset="0"/>
                        <a:buChar char="•"/>
                      </a:pPr>
                      <a:r>
                        <a:rPr lang="en-US" sz="2200" b="0" dirty="0">
                          <a:solidFill>
                            <a:srgbClr val="104862"/>
                          </a:solidFill>
                        </a:rPr>
                        <a:t>Increase housing stock for workforce housing</a:t>
                      </a:r>
                    </a:p>
                    <a:p>
                      <a:pPr marL="342900" indent="-342900" algn="l">
                        <a:buFont typeface="Arial" panose="020B0604020202020204" pitchFamily="34" charset="0"/>
                        <a:buChar char="•"/>
                      </a:pPr>
                      <a:r>
                        <a:rPr lang="en-US" sz="2200" b="0" dirty="0">
                          <a:solidFill>
                            <a:srgbClr val="104862"/>
                          </a:solidFill>
                        </a:rPr>
                        <a:t>Redevelop and grow </a:t>
                      </a:r>
                      <a:r>
                        <a:rPr lang="en-US" sz="2200" b="0">
                          <a:solidFill>
                            <a:srgbClr val="104862"/>
                          </a:solidFill>
                        </a:rPr>
                        <a:t>our City/CRA </a:t>
                      </a:r>
                      <a:r>
                        <a:rPr lang="en-US" sz="2200" b="0" dirty="0">
                          <a:solidFill>
                            <a:srgbClr val="104862"/>
                          </a:solidFill>
                        </a:rPr>
                        <a:t>responsibly</a:t>
                      </a:r>
                    </a:p>
                    <a:p>
                      <a:pPr marL="342900" indent="-342900" algn="l">
                        <a:buFont typeface="Arial" panose="020B0604020202020204" pitchFamily="34" charset="0"/>
                        <a:buChar char="•"/>
                      </a:pPr>
                      <a:r>
                        <a:rPr lang="en-US" sz="2200" b="0" dirty="0">
                          <a:solidFill>
                            <a:srgbClr val="104862"/>
                          </a:solidFill>
                        </a:rPr>
                        <a:t>Focus on economic development</a:t>
                      </a:r>
                    </a:p>
                  </a:txBody>
                  <a:tcPr anchor="ctr">
                    <a:solidFill>
                      <a:srgbClr val="E7EAED"/>
                    </a:solidFill>
                  </a:tcPr>
                </a:tc>
                <a:tc hMerge="1">
                  <a:txBody>
                    <a:bodyPr/>
                    <a:lstStyle/>
                    <a:p>
                      <a:endParaRPr lang="en-US" dirty="0"/>
                    </a:p>
                  </a:txBody>
                  <a:tcPr/>
                </a:tc>
                <a:extLst>
                  <a:ext uri="{0D108BD9-81ED-4DB2-BD59-A6C34878D82A}">
                    <a16:rowId xmlns:a16="http://schemas.microsoft.com/office/drawing/2014/main" val="2292771504"/>
                  </a:ext>
                </a:extLst>
              </a:tr>
            </a:tbl>
          </a:graphicData>
        </a:graphic>
      </p:graphicFrame>
    </p:spTree>
    <p:extLst>
      <p:ext uri="{BB962C8B-B14F-4D97-AF65-F5344CB8AC3E}">
        <p14:creationId xmlns:p14="http://schemas.microsoft.com/office/powerpoint/2010/main" val="242064915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60055-FAC7-5818-6110-FB0C94C4080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5F0B9A6-3176-B9B7-C03D-642CC2240FCC}"/>
              </a:ext>
            </a:extLst>
          </p:cNvPr>
          <p:cNvSpPr>
            <a:spLocks noGrp="1"/>
          </p:cNvSpPr>
          <p:nvPr>
            <p:ph type="title"/>
          </p:nvPr>
        </p:nvSpPr>
        <p:spPr/>
        <p:txBody>
          <a:bodyPr>
            <a:normAutofit fontScale="90000"/>
          </a:bodyPr>
          <a:lstStyle/>
          <a:p>
            <a:r>
              <a:rPr lang="en-US" b="1" dirty="0">
                <a:solidFill>
                  <a:srgbClr val="104862"/>
                </a:solidFill>
              </a:rPr>
              <a:t>Community Redevelopment Agency</a:t>
            </a:r>
          </a:p>
        </p:txBody>
      </p:sp>
      <p:graphicFrame>
        <p:nvGraphicFramePr>
          <p:cNvPr id="2" name="Content Placeholder 1">
            <a:extLst>
              <a:ext uri="{FF2B5EF4-FFF2-40B4-BE49-F238E27FC236}">
                <a16:creationId xmlns:a16="http://schemas.microsoft.com/office/drawing/2014/main" id="{DAAB333F-15C2-B30D-7511-5E4B12F89FD8}"/>
              </a:ext>
            </a:extLst>
          </p:cNvPr>
          <p:cNvGraphicFramePr>
            <a:graphicFrameLocks noGrp="1"/>
          </p:cNvGraphicFramePr>
          <p:nvPr>
            <p:ph idx="1"/>
            <p:extLst>
              <p:ext uri="{D42A27DB-BD31-4B8C-83A1-F6EECF244321}">
                <p14:modId xmlns:p14="http://schemas.microsoft.com/office/powerpoint/2010/main" val="901068105"/>
              </p:ext>
            </p:extLst>
          </p:nvPr>
        </p:nvGraphicFramePr>
        <p:xfrm>
          <a:off x="668079" y="1516247"/>
          <a:ext cx="10515600" cy="481584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rPr>
                        <a:t>Summary of Services</a:t>
                      </a:r>
                      <a:endParaRPr lang="en-US" sz="22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pPr marL="342900" indent="-342900">
                        <a:buFont typeface="Arial" panose="020B0604020202020204" pitchFamily="34" charset="0"/>
                        <a:buChar char="•"/>
                      </a:pPr>
                      <a:r>
                        <a:rPr lang="en-US" sz="2400" dirty="0"/>
                        <a:t>Conduct redevelopment activities to prevent, mitigate, or eliminate blighted conditions.</a:t>
                      </a:r>
                    </a:p>
                    <a:p>
                      <a:pPr marL="342900" indent="-342900">
                        <a:buFont typeface="Arial" panose="020B0604020202020204" pitchFamily="34" charset="0"/>
                        <a:buChar char="•"/>
                      </a:pPr>
                      <a:r>
                        <a:rPr lang="en-US" sz="2400" dirty="0"/>
                        <a:t>Enhance economic vitality and the community's overall quality of life. </a:t>
                      </a:r>
                    </a:p>
                    <a:p>
                      <a:pPr marL="342900" indent="-342900">
                        <a:buFont typeface="Arial" panose="020B0604020202020204" pitchFamily="34" charset="0"/>
                        <a:buChar char="•"/>
                      </a:pPr>
                      <a:r>
                        <a:rPr lang="en-US" sz="2400" dirty="0"/>
                        <a:t>Support and promote employment opportunities and entrepreneurial growth</a:t>
                      </a:r>
                    </a:p>
                    <a:p>
                      <a:pPr marL="342900" indent="-342900">
                        <a:buFont typeface="Arial" panose="020B0604020202020204" pitchFamily="34" charset="0"/>
                        <a:buChar char="•"/>
                      </a:pPr>
                      <a:r>
                        <a:rPr lang="en-US" sz="2400" dirty="0"/>
                        <a:t>Stimulate both public and private investment within designated redevelopment areas. </a:t>
                      </a:r>
                      <a:endParaRPr lang="en-US" sz="2200" b="0" dirty="0"/>
                    </a:p>
                  </a:txBody>
                  <a:tcPr anchor="ctr">
                    <a:solidFill>
                      <a:srgbClr val="E7EAED"/>
                    </a:solidFill>
                  </a:tcPr>
                </a:tc>
                <a:extLst>
                  <a:ext uri="{0D108BD9-81ED-4DB2-BD59-A6C34878D82A}">
                    <a16:rowId xmlns:a16="http://schemas.microsoft.com/office/drawing/2014/main" val="1972423737"/>
                  </a:ext>
                </a:extLst>
              </a:tr>
              <a:tr h="38882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b="0" dirty="0">
                          <a:solidFill>
                            <a:srgbClr val="104862"/>
                          </a:solidFill>
                        </a:rPr>
                        <a:t>CRA funding of Capital Improvement Projects are in compliance with Florida Statutes § 163.330–163.463 by ensuring projects are included in the adopted redevelopment plan and align with the City’s Comprehensive Plan. CRA Funding uses its tax increment revenues for eligible activities: infrastructure, public spaces, housing, and debt repayment to ensure investments eliminate blight and support revitalization within the designated district.</a:t>
                      </a:r>
                    </a:p>
                  </a:txBody>
                  <a:tcPr anchor="ctr">
                    <a:solidFill>
                      <a:srgbClr val="E7EAED"/>
                    </a:solidFill>
                  </a:tcPr>
                </a:tc>
                <a:extLst>
                  <a:ext uri="{0D108BD9-81ED-4DB2-BD59-A6C34878D82A}">
                    <a16:rowId xmlns:a16="http://schemas.microsoft.com/office/drawing/2014/main" val="2820573390"/>
                  </a:ext>
                </a:extLst>
              </a:tr>
            </a:tbl>
          </a:graphicData>
        </a:graphic>
      </p:graphicFrame>
    </p:spTree>
    <p:extLst>
      <p:ext uri="{BB962C8B-B14F-4D97-AF65-F5344CB8AC3E}">
        <p14:creationId xmlns:p14="http://schemas.microsoft.com/office/powerpoint/2010/main" val="882076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C6D31A-8DDC-7902-18BB-82292AC43725}"/>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34291B-8D0E-DAA6-1B70-9ADAAA5106F6}"/>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100" b="1" kern="1200" dirty="0">
                <a:solidFill>
                  <a:schemeClr val="tx1"/>
                </a:solidFill>
                <a:latin typeface="+mj-lt"/>
                <a:ea typeface="+mj-ea"/>
                <a:cs typeface="+mj-cs"/>
              </a:rPr>
              <a:t>Key Performance Measure - CRA</a:t>
            </a:r>
          </a:p>
        </p:txBody>
      </p:sp>
      <p:sp>
        <p:nvSpPr>
          <p:cNvPr id="28" name="Rectangle 27">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 schematic&#10;&#10;AI-generated content may be incorrect.">
            <a:extLst>
              <a:ext uri="{FF2B5EF4-FFF2-40B4-BE49-F238E27FC236}">
                <a16:creationId xmlns:a16="http://schemas.microsoft.com/office/drawing/2014/main" id="{5667818E-40F8-6FAB-8BA8-FB744A6888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238" y="1562402"/>
            <a:ext cx="7608304" cy="3804152"/>
          </a:xfrm>
          <a:prstGeom prst="rect">
            <a:avLst/>
          </a:prstGeom>
        </p:spPr>
      </p:pic>
      <p:sp>
        <p:nvSpPr>
          <p:cNvPr id="32" name="Rectangle 31">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E914BD3-0D3C-DF88-881F-739B4B448E81}"/>
              </a:ext>
            </a:extLst>
          </p:cNvPr>
          <p:cNvSpPr txBox="1"/>
          <p:nvPr/>
        </p:nvSpPr>
        <p:spPr>
          <a:xfrm>
            <a:off x="103379" y="1173858"/>
            <a:ext cx="7851458" cy="461665"/>
          </a:xfrm>
          <a:prstGeom prst="rect">
            <a:avLst/>
          </a:prstGeom>
          <a:noFill/>
        </p:spPr>
        <p:txBody>
          <a:bodyPr wrap="square" rtlCol="0">
            <a:spAutoFit/>
          </a:bodyPr>
          <a:lstStyle/>
          <a:p>
            <a:pPr algn="ctr"/>
            <a:r>
              <a:rPr lang="en-US" sz="2400" b="1" dirty="0">
                <a:solidFill>
                  <a:srgbClr val="104862"/>
                </a:solidFill>
              </a:rPr>
              <a:t>Number of Grant Awardees</a:t>
            </a:r>
            <a:endParaRPr lang="en-US" dirty="0"/>
          </a:p>
        </p:txBody>
      </p:sp>
      <p:sp>
        <p:nvSpPr>
          <p:cNvPr id="7" name="TextBox 6">
            <a:extLst>
              <a:ext uri="{FF2B5EF4-FFF2-40B4-BE49-F238E27FC236}">
                <a16:creationId xmlns:a16="http://schemas.microsoft.com/office/drawing/2014/main" id="{37E5851D-3FB0-211F-BA7F-6BDECBF34496}"/>
              </a:ext>
            </a:extLst>
          </p:cNvPr>
          <p:cNvSpPr txBox="1"/>
          <p:nvPr/>
        </p:nvSpPr>
        <p:spPr>
          <a:xfrm>
            <a:off x="425017" y="5400102"/>
            <a:ext cx="7851458" cy="830997"/>
          </a:xfrm>
          <a:prstGeom prst="rect">
            <a:avLst/>
          </a:prstGeom>
          <a:noFill/>
        </p:spPr>
        <p:txBody>
          <a:bodyPr wrap="square" rtlCol="0">
            <a:spAutoFit/>
          </a:bodyPr>
          <a:lstStyle/>
          <a:p>
            <a:r>
              <a:rPr lang="en-US" sz="2400" b="1" dirty="0"/>
              <a:t>Analysis:</a:t>
            </a:r>
            <a:r>
              <a:rPr lang="en-US" sz="2400" dirty="0"/>
              <a:t> The Community Redevelopment Agency awarded 19 grants in the current fiscal year.</a:t>
            </a:r>
          </a:p>
        </p:txBody>
      </p:sp>
      <p:sp>
        <p:nvSpPr>
          <p:cNvPr id="8" name="TextBox 7">
            <a:extLst>
              <a:ext uri="{FF2B5EF4-FFF2-40B4-BE49-F238E27FC236}">
                <a16:creationId xmlns:a16="http://schemas.microsoft.com/office/drawing/2014/main" id="{A5ADF142-148A-3EDA-FF8F-9EC24FD1F53E}"/>
              </a:ext>
            </a:extLst>
          </p:cNvPr>
          <p:cNvSpPr txBox="1"/>
          <p:nvPr/>
        </p:nvSpPr>
        <p:spPr>
          <a:xfrm>
            <a:off x="8446176" y="4478991"/>
            <a:ext cx="3586312" cy="1107996"/>
          </a:xfrm>
          <a:prstGeom prst="rect">
            <a:avLst/>
          </a:prstGeom>
          <a:noFill/>
        </p:spPr>
        <p:txBody>
          <a:bodyPr wrap="square" rtlCol="0">
            <a:spAutoFit/>
          </a:bodyPr>
          <a:lstStyle/>
          <a:p>
            <a:r>
              <a:rPr lang="en-US" sz="1600" b="1" dirty="0"/>
              <a:t>Community Engagement Projects: </a:t>
            </a:r>
            <a:r>
              <a:rPr lang="en-US" sz="1600" b="1" u="sng" dirty="0"/>
              <a:t>8</a:t>
            </a:r>
            <a:endParaRPr lang="en-US" sz="1600" b="1" dirty="0"/>
          </a:p>
          <a:p>
            <a:r>
              <a:rPr lang="en-US" sz="1600" b="1" dirty="0"/>
              <a:t>Owner Occupied Rehab Program: </a:t>
            </a:r>
            <a:r>
              <a:rPr lang="en-US" sz="1600" b="1" u="sng" dirty="0"/>
              <a:t>10</a:t>
            </a:r>
          </a:p>
          <a:p>
            <a:r>
              <a:rPr lang="en-US" sz="1600" b="1" dirty="0"/>
              <a:t>Commercial Enhancement Grant: </a:t>
            </a:r>
            <a:r>
              <a:rPr lang="en-US" sz="1600" b="1" u="sng" dirty="0"/>
              <a:t>1</a:t>
            </a:r>
          </a:p>
          <a:p>
            <a:pPr algn="ctr"/>
            <a:endParaRPr lang="en-US" dirty="0"/>
          </a:p>
        </p:txBody>
      </p:sp>
    </p:spTree>
    <p:extLst>
      <p:ext uri="{BB962C8B-B14F-4D97-AF65-F5344CB8AC3E}">
        <p14:creationId xmlns:p14="http://schemas.microsoft.com/office/powerpoint/2010/main" val="88543301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21AC0-915C-9659-E4DB-9A3EB48E32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38773-5359-3AB8-AF82-0B96401C08CF}"/>
              </a:ext>
            </a:extLst>
          </p:cNvPr>
          <p:cNvSpPr>
            <a:spLocks noGrp="1"/>
          </p:cNvSpPr>
          <p:nvPr>
            <p:ph type="title"/>
          </p:nvPr>
        </p:nvSpPr>
        <p:spPr>
          <a:xfrm>
            <a:off x="458528" y="398320"/>
            <a:ext cx="10163398" cy="999996"/>
          </a:xfrm>
        </p:spPr>
        <p:txBody>
          <a:bodyPr>
            <a:normAutofit/>
          </a:bodyPr>
          <a:lstStyle/>
          <a:p>
            <a:r>
              <a:rPr lang="en-US" b="1" dirty="0">
                <a:solidFill>
                  <a:srgbClr val="104862"/>
                </a:solidFill>
              </a:rPr>
              <a:t>Key Performance Measures - CRA</a:t>
            </a:r>
          </a:p>
        </p:txBody>
      </p:sp>
      <p:graphicFrame>
        <p:nvGraphicFramePr>
          <p:cNvPr id="9" name="Table 8">
            <a:extLst>
              <a:ext uri="{FF2B5EF4-FFF2-40B4-BE49-F238E27FC236}">
                <a16:creationId xmlns:a16="http://schemas.microsoft.com/office/drawing/2014/main" id="{A7981478-999C-4D7F-7996-8FE32BC58E9F}"/>
              </a:ext>
            </a:extLst>
          </p:cNvPr>
          <p:cNvGraphicFramePr>
            <a:graphicFrameLocks noGrp="1"/>
          </p:cNvGraphicFramePr>
          <p:nvPr>
            <p:extLst>
              <p:ext uri="{D42A27DB-BD31-4B8C-83A1-F6EECF244321}">
                <p14:modId xmlns:p14="http://schemas.microsoft.com/office/powerpoint/2010/main" val="1160670491"/>
              </p:ext>
            </p:extLst>
          </p:nvPr>
        </p:nvGraphicFramePr>
        <p:xfrm>
          <a:off x="458528" y="1619579"/>
          <a:ext cx="11274944" cy="4495238"/>
        </p:xfrm>
        <a:graphic>
          <a:graphicData uri="http://schemas.openxmlformats.org/drawingml/2006/table">
            <a:tbl>
              <a:tblPr firstRow="1" bandRow="1">
                <a:tableStyleId>{5C22544A-7EE6-4342-B048-85BDC9FD1C3A}</a:tableStyleId>
              </a:tblPr>
              <a:tblGrid>
                <a:gridCol w="2821017">
                  <a:extLst>
                    <a:ext uri="{9D8B030D-6E8A-4147-A177-3AD203B41FA5}">
                      <a16:colId xmlns:a16="http://schemas.microsoft.com/office/drawing/2014/main" val="2824674795"/>
                    </a:ext>
                  </a:extLst>
                </a:gridCol>
                <a:gridCol w="3610353">
                  <a:extLst>
                    <a:ext uri="{9D8B030D-6E8A-4147-A177-3AD203B41FA5}">
                      <a16:colId xmlns:a16="http://schemas.microsoft.com/office/drawing/2014/main" val="3745968927"/>
                    </a:ext>
                  </a:extLst>
                </a:gridCol>
                <a:gridCol w="3030279">
                  <a:extLst>
                    <a:ext uri="{9D8B030D-6E8A-4147-A177-3AD203B41FA5}">
                      <a16:colId xmlns:a16="http://schemas.microsoft.com/office/drawing/2014/main" val="1649215685"/>
                    </a:ext>
                  </a:extLst>
                </a:gridCol>
                <a:gridCol w="1813295">
                  <a:extLst>
                    <a:ext uri="{9D8B030D-6E8A-4147-A177-3AD203B41FA5}">
                      <a16:colId xmlns:a16="http://schemas.microsoft.com/office/drawing/2014/main" val="1075387996"/>
                    </a:ext>
                  </a:extLst>
                </a:gridCol>
              </a:tblGrid>
              <a:tr h="322325">
                <a:tc>
                  <a:txBody>
                    <a:bodyPr/>
                    <a:lstStyle/>
                    <a:p>
                      <a:r>
                        <a:rPr lang="en-US" dirty="0"/>
                        <a:t>Measures</a:t>
                      </a:r>
                    </a:p>
                  </a:txBody>
                  <a:tcPr/>
                </a:tc>
                <a:tc>
                  <a:txBody>
                    <a:bodyPr/>
                    <a:lstStyle/>
                    <a:p>
                      <a:r>
                        <a:rPr lang="en-US" dirty="0"/>
                        <a:t>Analysis</a:t>
                      </a:r>
                    </a:p>
                  </a:txBody>
                  <a:tcPr/>
                </a:tc>
                <a:tc>
                  <a:txBody>
                    <a:bodyPr/>
                    <a:lstStyle/>
                    <a:p>
                      <a:r>
                        <a:rPr lang="en-US" dirty="0"/>
                        <a:t>Series</a:t>
                      </a:r>
                    </a:p>
                  </a:txBody>
                  <a:tcPr/>
                </a:tc>
                <a:tc>
                  <a:txBody>
                    <a:bodyPr/>
                    <a:lstStyle/>
                    <a:p>
                      <a:pPr algn="ctr"/>
                      <a:r>
                        <a:rPr lang="en-US" dirty="0"/>
                        <a:t>Status</a:t>
                      </a:r>
                    </a:p>
                  </a:txBody>
                  <a:tcPr/>
                </a:tc>
                <a:extLst>
                  <a:ext uri="{0D108BD9-81ED-4DB2-BD59-A6C34878D82A}">
                    <a16:rowId xmlns:a16="http://schemas.microsoft.com/office/drawing/2014/main" val="1946517529"/>
                  </a:ext>
                </a:extLst>
              </a:tr>
              <a:tr h="464539">
                <a:tc rowSpan="3">
                  <a:txBody>
                    <a:bodyPr/>
                    <a:lstStyle/>
                    <a:p>
                      <a:r>
                        <a:rPr lang="en-US" b="1" dirty="0"/>
                        <a:t>Number of Attendees at Sessions</a:t>
                      </a:r>
                    </a:p>
                  </a:txBody>
                  <a:tcPr/>
                </a:tc>
                <a:tc rowSpan="3">
                  <a:txBody>
                    <a:bodyPr/>
                    <a:lstStyle/>
                    <a:p>
                      <a:r>
                        <a:rPr lang="en-US" dirty="0"/>
                        <a:t>The CRA recorded 1,652 attendees at various CRA sessions and meetings in FY25</a:t>
                      </a:r>
                    </a:p>
                  </a:txBody>
                  <a:tcPr/>
                </a:tc>
                <a:tc>
                  <a:txBody>
                    <a:bodyPr/>
                    <a:lstStyle/>
                    <a:p>
                      <a:r>
                        <a:rPr lang="en-US" b="0" dirty="0"/>
                        <a:t>Community Engagement / Placemaking</a:t>
                      </a:r>
                    </a:p>
                  </a:txBody>
                  <a:tcPr/>
                </a:tc>
                <a:tc>
                  <a:txBody>
                    <a:bodyPr/>
                    <a:lstStyle/>
                    <a:p>
                      <a:pPr algn="ctr"/>
                      <a:r>
                        <a:rPr lang="en-US" b="1" dirty="0"/>
                        <a:t>1,601</a:t>
                      </a:r>
                    </a:p>
                  </a:txBody>
                  <a:tcPr/>
                </a:tc>
                <a:extLst>
                  <a:ext uri="{0D108BD9-81ED-4DB2-BD59-A6C34878D82A}">
                    <a16:rowId xmlns:a16="http://schemas.microsoft.com/office/drawing/2014/main" val="1191962624"/>
                  </a:ext>
                </a:extLst>
              </a:tr>
              <a:tr h="464539">
                <a:tc vMerge="1">
                  <a:txBody>
                    <a:bodyPr/>
                    <a:lstStyle/>
                    <a:p>
                      <a:endParaRPr lang="en-US" b="1" dirty="0"/>
                    </a:p>
                  </a:txBody>
                  <a:tcPr/>
                </a:tc>
                <a:tc vMerge="1">
                  <a:txBody>
                    <a:bodyPr/>
                    <a:lstStyle/>
                    <a:p>
                      <a:endParaRPr lang="en-US" dirty="0"/>
                    </a:p>
                  </a:txBody>
                  <a:tcPr/>
                </a:tc>
                <a:tc>
                  <a:txBody>
                    <a:bodyPr/>
                    <a:lstStyle/>
                    <a:p>
                      <a:r>
                        <a:rPr lang="en-US" b="0" dirty="0"/>
                        <a:t>Achievers on Display</a:t>
                      </a:r>
                    </a:p>
                  </a:txBody>
                  <a:tcPr/>
                </a:tc>
                <a:tc>
                  <a:txBody>
                    <a:bodyPr/>
                    <a:lstStyle/>
                    <a:p>
                      <a:pPr algn="ctr"/>
                      <a:r>
                        <a:rPr lang="en-US" b="1" dirty="0"/>
                        <a:t>146</a:t>
                      </a:r>
                    </a:p>
                  </a:txBody>
                  <a:tcPr/>
                </a:tc>
                <a:extLst>
                  <a:ext uri="{0D108BD9-81ED-4DB2-BD59-A6C34878D82A}">
                    <a16:rowId xmlns:a16="http://schemas.microsoft.com/office/drawing/2014/main" val="1239429790"/>
                  </a:ext>
                </a:extLst>
              </a:tr>
              <a:tr h="464539">
                <a:tc vMerge="1">
                  <a:txBody>
                    <a:bodyPr/>
                    <a:lstStyle/>
                    <a:p>
                      <a:endParaRPr lang="en-US" b="1" dirty="0"/>
                    </a:p>
                  </a:txBody>
                  <a:tcPr/>
                </a:tc>
                <a:tc vMerge="1">
                  <a:txBody>
                    <a:bodyPr/>
                    <a:lstStyle/>
                    <a:p>
                      <a:endParaRPr lang="en-US" dirty="0"/>
                    </a:p>
                  </a:txBody>
                  <a:tcPr/>
                </a:tc>
                <a:tc>
                  <a:txBody>
                    <a:bodyPr/>
                    <a:lstStyle/>
                    <a:p>
                      <a:r>
                        <a:rPr lang="en-US" b="0" dirty="0"/>
                        <a:t>Stakeholder Meeting</a:t>
                      </a:r>
                    </a:p>
                  </a:txBody>
                  <a:tcPr/>
                </a:tc>
                <a:tc>
                  <a:txBody>
                    <a:bodyPr/>
                    <a:lstStyle/>
                    <a:p>
                      <a:pPr algn="ctr"/>
                      <a:r>
                        <a:rPr lang="en-US" b="1" dirty="0"/>
                        <a:t>27</a:t>
                      </a:r>
                    </a:p>
                  </a:txBody>
                  <a:tcPr/>
                </a:tc>
                <a:extLst>
                  <a:ext uri="{0D108BD9-81ED-4DB2-BD59-A6C34878D82A}">
                    <a16:rowId xmlns:a16="http://schemas.microsoft.com/office/drawing/2014/main" val="2865395533"/>
                  </a:ext>
                </a:extLst>
              </a:tr>
              <a:tr h="262704">
                <a:tc>
                  <a:txBody>
                    <a:bodyPr/>
                    <a:lstStyle/>
                    <a:p>
                      <a:r>
                        <a:rPr lang="en-US" b="1" dirty="0"/>
                        <a:t>Number of Façade Grants Funded</a:t>
                      </a:r>
                    </a:p>
                  </a:txBody>
                  <a:tcPr/>
                </a:tc>
                <a:tc>
                  <a:txBody>
                    <a:bodyPr/>
                    <a:lstStyle/>
                    <a:p>
                      <a:r>
                        <a:rPr lang="en-US" dirty="0"/>
                        <a:t>There is a total of 4 façade grants that are funded as of May 2025</a:t>
                      </a:r>
                    </a:p>
                  </a:txBody>
                  <a:tcPr/>
                </a:tc>
                <a:tc>
                  <a:txBody>
                    <a:bodyPr/>
                    <a:lstStyle/>
                    <a:p>
                      <a:r>
                        <a:rPr lang="en-US" b="0" dirty="0"/>
                        <a:t>Actual</a:t>
                      </a:r>
                    </a:p>
                  </a:txBody>
                  <a:tcPr/>
                </a:tc>
                <a:tc>
                  <a:txBody>
                    <a:bodyPr/>
                    <a:lstStyle/>
                    <a:p>
                      <a:pPr algn="ctr"/>
                      <a:r>
                        <a:rPr lang="en-US" b="1" dirty="0"/>
                        <a:t>4</a:t>
                      </a:r>
                    </a:p>
                  </a:txBody>
                  <a:tcPr/>
                </a:tc>
                <a:extLst>
                  <a:ext uri="{0D108BD9-81ED-4DB2-BD59-A6C34878D82A}">
                    <a16:rowId xmlns:a16="http://schemas.microsoft.com/office/drawing/2014/main" val="188816968"/>
                  </a:ext>
                </a:extLst>
              </a:tr>
              <a:tr h="308266">
                <a:tc rowSpan="3">
                  <a:txBody>
                    <a:bodyPr/>
                    <a:lstStyle/>
                    <a:p>
                      <a:r>
                        <a:rPr lang="en-US" b="1" dirty="0"/>
                        <a:t>Number of Grant Awardees</a:t>
                      </a:r>
                    </a:p>
                  </a:txBody>
                  <a:tcPr/>
                </a:tc>
                <a:tc rowSpan="3">
                  <a:txBody>
                    <a:bodyPr/>
                    <a:lstStyle/>
                    <a:p>
                      <a:r>
                        <a:rPr lang="en-US" dirty="0"/>
                        <a:t>The CRA awarded 19 grants in the current fiscal year.</a:t>
                      </a:r>
                    </a:p>
                  </a:txBody>
                  <a:tcPr/>
                </a:tc>
                <a:tc>
                  <a:txBody>
                    <a:bodyPr/>
                    <a:lstStyle/>
                    <a:p>
                      <a:r>
                        <a:rPr lang="en-US" b="0" dirty="0"/>
                        <a:t>Community Engagement Project</a:t>
                      </a:r>
                    </a:p>
                  </a:txBody>
                  <a:tcPr/>
                </a:tc>
                <a:tc>
                  <a:txBody>
                    <a:bodyPr/>
                    <a:lstStyle/>
                    <a:p>
                      <a:pPr algn="ctr"/>
                      <a:r>
                        <a:rPr lang="en-US" b="1" dirty="0"/>
                        <a:t>8</a:t>
                      </a:r>
                    </a:p>
                  </a:txBody>
                  <a:tcPr/>
                </a:tc>
                <a:extLst>
                  <a:ext uri="{0D108BD9-81ED-4DB2-BD59-A6C34878D82A}">
                    <a16:rowId xmlns:a16="http://schemas.microsoft.com/office/drawing/2014/main" val="2409940151"/>
                  </a:ext>
                </a:extLst>
              </a:tr>
              <a:tr h="308266">
                <a:tc vMerge="1">
                  <a:txBody>
                    <a:bodyPr/>
                    <a:lstStyle/>
                    <a:p>
                      <a:endParaRPr lang="en-US" b="1" dirty="0"/>
                    </a:p>
                  </a:txBody>
                  <a:tcPr/>
                </a:tc>
                <a:tc vMerge="1">
                  <a:txBody>
                    <a:bodyPr/>
                    <a:lstStyle/>
                    <a:p>
                      <a:endParaRPr lang="en-US" dirty="0"/>
                    </a:p>
                  </a:txBody>
                  <a:tcPr/>
                </a:tc>
                <a:tc>
                  <a:txBody>
                    <a:bodyPr/>
                    <a:lstStyle/>
                    <a:p>
                      <a:r>
                        <a:rPr lang="en-US" b="0" dirty="0"/>
                        <a:t>Owner Occupied Rehab Program</a:t>
                      </a:r>
                    </a:p>
                  </a:txBody>
                  <a:tcPr/>
                </a:tc>
                <a:tc>
                  <a:txBody>
                    <a:bodyPr/>
                    <a:lstStyle/>
                    <a:p>
                      <a:pPr algn="ctr"/>
                      <a:r>
                        <a:rPr lang="en-US" b="1" dirty="0"/>
                        <a:t>10</a:t>
                      </a:r>
                    </a:p>
                  </a:txBody>
                  <a:tcPr/>
                </a:tc>
                <a:extLst>
                  <a:ext uri="{0D108BD9-81ED-4DB2-BD59-A6C34878D82A}">
                    <a16:rowId xmlns:a16="http://schemas.microsoft.com/office/drawing/2014/main" val="3835121625"/>
                  </a:ext>
                </a:extLst>
              </a:tr>
              <a:tr h="308266">
                <a:tc vMerge="1">
                  <a:txBody>
                    <a:bodyPr/>
                    <a:lstStyle/>
                    <a:p>
                      <a:endParaRPr lang="en-US" b="1" dirty="0"/>
                    </a:p>
                  </a:txBody>
                  <a:tcPr/>
                </a:tc>
                <a:tc vMerge="1">
                  <a:txBody>
                    <a:bodyPr/>
                    <a:lstStyle/>
                    <a:p>
                      <a:endParaRPr lang="en-US" dirty="0"/>
                    </a:p>
                  </a:txBody>
                  <a:tcPr/>
                </a:tc>
                <a:tc>
                  <a:txBody>
                    <a:bodyPr/>
                    <a:lstStyle/>
                    <a:p>
                      <a:r>
                        <a:rPr lang="en-US" b="0" dirty="0"/>
                        <a:t>Commercial Enhancement Grant</a:t>
                      </a:r>
                    </a:p>
                  </a:txBody>
                  <a:tcPr/>
                </a:tc>
                <a:tc>
                  <a:txBody>
                    <a:bodyPr/>
                    <a:lstStyle/>
                    <a:p>
                      <a:pPr algn="ctr"/>
                      <a:r>
                        <a:rPr lang="en-US" b="1" dirty="0"/>
                        <a:t>1</a:t>
                      </a:r>
                    </a:p>
                  </a:txBody>
                  <a:tcPr/>
                </a:tc>
                <a:extLst>
                  <a:ext uri="{0D108BD9-81ED-4DB2-BD59-A6C34878D82A}">
                    <a16:rowId xmlns:a16="http://schemas.microsoft.com/office/drawing/2014/main" val="4030447505"/>
                  </a:ext>
                </a:extLst>
              </a:tr>
            </a:tbl>
          </a:graphicData>
        </a:graphic>
      </p:graphicFrame>
    </p:spTree>
    <p:extLst>
      <p:ext uri="{BB962C8B-B14F-4D97-AF65-F5344CB8AC3E}">
        <p14:creationId xmlns:p14="http://schemas.microsoft.com/office/powerpoint/2010/main" val="3313342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FC8FB5-E546-1B11-3418-B81DF436CE42}"/>
              </a:ext>
            </a:extLst>
          </p:cNvPr>
          <p:cNvSpPr/>
          <p:nvPr/>
        </p:nvSpPr>
        <p:spPr>
          <a:xfrm>
            <a:off x="265164" y="263236"/>
            <a:ext cx="11661671" cy="63794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03752C4D-47CA-42EE-9FBA-5CF4FD8B6993}"/>
              </a:ext>
            </a:extLst>
          </p:cNvPr>
          <p:cNvGraphicFramePr>
            <a:graphicFrameLocks/>
          </p:cNvGraphicFramePr>
          <p:nvPr>
            <p:extLst>
              <p:ext uri="{D42A27DB-BD31-4B8C-83A1-F6EECF244321}">
                <p14:modId xmlns:p14="http://schemas.microsoft.com/office/powerpoint/2010/main" val="2131947217"/>
              </p:ext>
            </p:extLst>
          </p:nvPr>
        </p:nvGraphicFramePr>
        <p:xfrm>
          <a:off x="304800" y="1230385"/>
          <a:ext cx="11545455" cy="53643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F2755B5E-4BD6-BB89-A0CB-1BBF1DFB31F8}"/>
              </a:ext>
            </a:extLst>
          </p:cNvPr>
          <p:cNvGraphicFramePr>
            <a:graphicFrameLocks/>
          </p:cNvGraphicFramePr>
          <p:nvPr>
            <p:extLst>
              <p:ext uri="{D42A27DB-BD31-4B8C-83A1-F6EECF244321}">
                <p14:modId xmlns:p14="http://schemas.microsoft.com/office/powerpoint/2010/main" val="2051105097"/>
              </p:ext>
            </p:extLst>
          </p:nvPr>
        </p:nvGraphicFramePr>
        <p:xfrm>
          <a:off x="85060" y="263236"/>
          <a:ext cx="11765196" cy="63794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762918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40FEA-F116-0A44-B719-7B7E9ADF70A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B2D6FD7-B3C6-4521-2321-7D20A594E319}"/>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073FE47-F5D1-93D1-083D-D2A1D701F9B5}"/>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91F8D6A2-DA9D-694F-2C6F-7E34A87D6825}"/>
              </a:ext>
            </a:extLst>
          </p:cNvPr>
          <p:cNvGraphicFramePr>
            <a:graphicFrameLocks noGrp="1"/>
          </p:cNvGraphicFramePr>
          <p:nvPr>
            <p:ph idx="1"/>
            <p:extLst>
              <p:ext uri="{D42A27DB-BD31-4B8C-83A1-F6EECF244321}">
                <p14:modId xmlns:p14="http://schemas.microsoft.com/office/powerpoint/2010/main" val="1177093575"/>
              </p:ext>
            </p:extLst>
          </p:nvPr>
        </p:nvGraphicFramePr>
        <p:xfrm>
          <a:off x="457200" y="366244"/>
          <a:ext cx="11277600" cy="6147411"/>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t>Department: </a:t>
                      </a:r>
                      <a:r>
                        <a:rPr lang="en-US" sz="2800" b="1" dirty="0">
                          <a:solidFill>
                            <a:srgbClr val="B78739"/>
                          </a:solidFill>
                        </a:rPr>
                        <a:t>CRA</a:t>
                      </a:r>
                    </a:p>
                  </a:txBody>
                  <a:tcPr/>
                </a:tc>
                <a:tc hMerge="1">
                  <a:txBody>
                    <a:bodyPr/>
                    <a:lstStyle/>
                    <a:p>
                      <a:endParaRPr dirty="0"/>
                    </a:p>
                  </a:txBody>
                  <a:tcPr/>
                </a:tc>
                <a:tc gridSpan="2">
                  <a:txBody>
                    <a:bodyPr/>
                    <a:lstStyle/>
                    <a:p>
                      <a:r>
                        <a:rPr lang="en-US" sz="2800" b="1" dirty="0"/>
                        <a:t>Division: </a:t>
                      </a:r>
                      <a:r>
                        <a:rPr lang="en-US" sz="2800" b="1" dirty="0">
                          <a:solidFill>
                            <a:srgbClr val="B78739"/>
                          </a:solidFill>
                        </a:rPr>
                        <a:t>N/A</a:t>
                      </a:r>
                    </a:p>
                  </a:txBody>
                  <a:tcPr anchor="ctr"/>
                </a:tc>
                <a:tc hMerge="1">
                  <a:txBody>
                    <a:bodyPr/>
                    <a:lstStyle/>
                    <a:p>
                      <a:endParaRPr dirty="0"/>
                    </a:p>
                  </a:txBody>
                  <a:tcPr/>
                </a:tc>
                <a:extLst>
                  <a:ext uri="{0D108BD9-81ED-4DB2-BD59-A6C34878D82A}">
                    <a16:rowId xmlns:a16="http://schemas.microsoft.com/office/drawing/2014/main" val="2000895093"/>
                  </a:ext>
                </a:extLst>
              </a:tr>
              <a:tr h="466172">
                <a:tc>
                  <a:txBody>
                    <a:bodyPr/>
                    <a:lstStyle/>
                    <a:p>
                      <a:r>
                        <a:rPr lang="en-US" sz="2200" b="1" dirty="0"/>
                        <a:t>Funding Source(s)</a:t>
                      </a:r>
                    </a:p>
                  </a:txBody>
                  <a:tcPr anchor="ctr"/>
                </a:tc>
                <a:tc>
                  <a:txBody>
                    <a:bodyPr/>
                    <a:lstStyle/>
                    <a:p>
                      <a:r>
                        <a:rPr lang="en-US" sz="2200" b="1" dirty="0"/>
                        <a:t>CRA</a:t>
                      </a:r>
                    </a:p>
                  </a:txBody>
                  <a:tcPr anchor="ctr"/>
                </a:tc>
                <a:tc>
                  <a:txBody>
                    <a:bodyPr/>
                    <a:lstStyle/>
                    <a:p>
                      <a:r>
                        <a:rPr lang="en-US" sz="2200" b="1" dirty="0"/>
                        <a:t># of FTEs</a:t>
                      </a:r>
                    </a:p>
                  </a:txBody>
                  <a:tcPr anchor="ctr"/>
                </a:tc>
                <a:tc>
                  <a:txBody>
                    <a:bodyPr/>
                    <a:lstStyle/>
                    <a:p>
                      <a:r>
                        <a:rPr lang="en-US" sz="2200" b="1" dirty="0"/>
                        <a:t>2 Full Time </a:t>
                      </a:r>
                    </a:p>
                  </a:txBody>
                  <a:tcPr anchor="ctr"/>
                </a:tc>
                <a:extLst>
                  <a:ext uri="{0D108BD9-81ED-4DB2-BD59-A6C34878D82A}">
                    <a16:rowId xmlns:a16="http://schemas.microsoft.com/office/drawing/2014/main" val="503865722"/>
                  </a:ext>
                </a:extLst>
              </a:tr>
              <a:tr h="526741">
                <a:tc gridSpan="4">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526741">
                <a:tc>
                  <a:txBody>
                    <a:bodyPr/>
                    <a:lstStyle/>
                    <a:p>
                      <a:pPr algn="r"/>
                      <a:r>
                        <a:rPr lang="en-US" sz="2200" b="1" dirty="0">
                          <a:solidFill>
                            <a:srgbClr val="104862"/>
                          </a:solidFill>
                        </a:rPr>
                        <a:t>Revenues</a:t>
                      </a:r>
                    </a:p>
                  </a:txBody>
                  <a:tcPr anchor="ctr"/>
                </a:tc>
                <a:tc>
                  <a:txBody>
                    <a:bodyPr/>
                    <a:lstStyle/>
                    <a:p>
                      <a:pPr algn="ctr"/>
                      <a:r>
                        <a:rPr lang="en-US" sz="2200" b="1" dirty="0">
                          <a:solidFill>
                            <a:srgbClr val="104862"/>
                          </a:solidFill>
                        </a:rPr>
                        <a:t>FY 2024-2025</a:t>
                      </a:r>
                    </a:p>
                  </a:txBody>
                  <a:tcPr anchor="ctr"/>
                </a:tc>
                <a:tc>
                  <a:txBody>
                    <a:bodyPr/>
                    <a:lstStyle/>
                    <a:p>
                      <a:pPr algn="ctr"/>
                      <a:r>
                        <a:rPr lang="en-US" sz="2200" b="1" dirty="0">
                          <a:solidFill>
                            <a:srgbClr val="104862"/>
                          </a:solidFill>
                        </a:rPr>
                        <a:t>FY 2025-2026</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526741">
                <a:tc>
                  <a:txBody>
                    <a:bodyPr/>
                    <a:lstStyle/>
                    <a:p>
                      <a:pPr algn="r"/>
                      <a:r>
                        <a:rPr lang="en-US" sz="2200" b="1" dirty="0"/>
                        <a:t>Revenue</a:t>
                      </a:r>
                    </a:p>
                  </a:txBody>
                  <a:tcPr anchor="ctr"/>
                </a:tc>
                <a:tc>
                  <a:txBody>
                    <a:bodyPr/>
                    <a:lstStyle/>
                    <a:p>
                      <a:pPr algn="ctr"/>
                      <a:r>
                        <a:rPr lang="en-US" sz="2200" b="1" dirty="0"/>
                        <a:t>$2,600,103</a:t>
                      </a:r>
                    </a:p>
                  </a:txBody>
                  <a:tcPr anchor="ctr"/>
                </a:tc>
                <a:tc>
                  <a:txBody>
                    <a:bodyPr/>
                    <a:lstStyle/>
                    <a:p>
                      <a:pPr algn="ctr"/>
                      <a:r>
                        <a:rPr lang="en-US" sz="2200" b="1" dirty="0"/>
                        <a:t>$2,730,108</a:t>
                      </a:r>
                    </a:p>
                  </a:txBody>
                  <a:tcPr anchor="ctr"/>
                </a:tc>
                <a:tc>
                  <a:txBody>
                    <a:bodyPr/>
                    <a:lstStyle/>
                    <a:p>
                      <a:pPr algn="ctr"/>
                      <a:r>
                        <a:rPr lang="en-US" sz="2200" b="1" dirty="0"/>
                        <a:t>$130,005</a:t>
                      </a:r>
                    </a:p>
                  </a:txBody>
                  <a:tcPr anchor="ctr"/>
                </a:tc>
                <a:extLst>
                  <a:ext uri="{0D108BD9-81ED-4DB2-BD59-A6C34878D82A}">
                    <a16:rowId xmlns:a16="http://schemas.microsoft.com/office/drawing/2014/main" val="2888080781"/>
                  </a:ext>
                </a:extLst>
              </a:tr>
              <a:tr h="526741">
                <a:tc>
                  <a:txBody>
                    <a:bodyPr/>
                    <a:lstStyle/>
                    <a:p>
                      <a:pPr algn="r"/>
                      <a:r>
                        <a:rPr lang="en-US" sz="2200" b="1" dirty="0"/>
                        <a:t>Debt Proceeds</a:t>
                      </a:r>
                    </a:p>
                  </a:txBody>
                  <a:tcPr anchor="ctr"/>
                </a:tc>
                <a:tc>
                  <a:txBody>
                    <a:bodyPr/>
                    <a:lstStyle/>
                    <a:p>
                      <a:pPr algn="ctr"/>
                      <a:r>
                        <a:rPr lang="en-US" sz="2200" b="1" dirty="0"/>
                        <a:t>$0</a:t>
                      </a:r>
                    </a:p>
                  </a:txBody>
                  <a:tcPr anchor="ctr"/>
                </a:tc>
                <a:tc>
                  <a:txBody>
                    <a:bodyPr/>
                    <a:lstStyle/>
                    <a:p>
                      <a:pPr algn="ctr"/>
                      <a:r>
                        <a:rPr lang="en-US" sz="2200" b="1" dirty="0"/>
                        <a:t>$6,100,000</a:t>
                      </a:r>
                    </a:p>
                  </a:txBody>
                  <a:tcPr anchor="ctr"/>
                </a:tc>
                <a:tc>
                  <a:txBody>
                    <a:bodyPr/>
                    <a:lstStyle/>
                    <a:p>
                      <a:pPr algn="ctr"/>
                      <a:r>
                        <a:rPr lang="en-US" sz="2200" b="1" dirty="0"/>
                        <a:t>$6,100,000</a:t>
                      </a:r>
                    </a:p>
                  </a:txBody>
                  <a:tcPr anchor="ctr"/>
                </a:tc>
                <a:extLst>
                  <a:ext uri="{0D108BD9-81ED-4DB2-BD59-A6C34878D82A}">
                    <a16:rowId xmlns:a16="http://schemas.microsoft.com/office/drawing/2014/main" val="2977566606"/>
                  </a:ext>
                </a:extLst>
              </a:tr>
              <a:tr h="526741">
                <a:tc>
                  <a:txBody>
                    <a:bodyPr/>
                    <a:lstStyle/>
                    <a:p>
                      <a:pPr algn="r"/>
                      <a:r>
                        <a:rPr lang="en-US" sz="2200" b="1" dirty="0"/>
                        <a:t>Nonoperating Sources</a:t>
                      </a:r>
                    </a:p>
                  </a:txBody>
                  <a:tcPr anchor="ctr"/>
                </a:tc>
                <a:tc>
                  <a:txBody>
                    <a:bodyPr/>
                    <a:lstStyle/>
                    <a:p>
                      <a:pPr algn="ctr"/>
                      <a:r>
                        <a:rPr lang="en-US" sz="2200" b="1" dirty="0"/>
                        <a:t>$0</a:t>
                      </a:r>
                    </a:p>
                  </a:txBody>
                  <a:tcPr anchor="ctr"/>
                </a:tc>
                <a:tc>
                  <a:txBody>
                    <a:bodyPr/>
                    <a:lstStyle/>
                    <a:p>
                      <a:pPr algn="ctr"/>
                      <a:r>
                        <a:rPr lang="en-US" sz="2200" b="1" dirty="0"/>
                        <a:t>$1,910,651</a:t>
                      </a:r>
                    </a:p>
                  </a:txBody>
                  <a:tcPr anchor="ctr"/>
                </a:tc>
                <a:tc>
                  <a:txBody>
                    <a:bodyPr/>
                    <a:lstStyle/>
                    <a:p>
                      <a:pPr algn="ctr"/>
                      <a:r>
                        <a:rPr lang="en-US" sz="2200" b="1" dirty="0"/>
                        <a:t>$1,910,651</a:t>
                      </a:r>
                    </a:p>
                  </a:txBody>
                  <a:tcPr anchor="ctr"/>
                </a:tc>
                <a:extLst>
                  <a:ext uri="{0D108BD9-81ED-4DB2-BD59-A6C34878D82A}">
                    <a16:rowId xmlns:a16="http://schemas.microsoft.com/office/drawing/2014/main" val="1644912954"/>
                  </a:ext>
                </a:extLst>
              </a:tr>
              <a:tr h="526741">
                <a:tc>
                  <a:txBody>
                    <a:bodyPr/>
                    <a:lstStyle/>
                    <a:p>
                      <a:pPr algn="r"/>
                      <a:r>
                        <a:rPr lang="en-US" sz="2200" b="1" dirty="0"/>
                        <a:t>REVENUES TOTAL</a:t>
                      </a:r>
                    </a:p>
                  </a:txBody>
                  <a:tcPr anchor="ctr"/>
                </a:tc>
                <a:tc>
                  <a:txBody>
                    <a:bodyPr/>
                    <a:lstStyle/>
                    <a:p>
                      <a:pPr algn="ctr"/>
                      <a:r>
                        <a:rPr lang="en-US" sz="2200" b="1" dirty="0"/>
                        <a:t>$2,600,103</a:t>
                      </a:r>
                    </a:p>
                  </a:txBody>
                  <a:tcPr anchor="ctr"/>
                </a:tc>
                <a:tc>
                  <a:txBody>
                    <a:bodyPr/>
                    <a:lstStyle/>
                    <a:p>
                      <a:pPr algn="ctr"/>
                      <a:r>
                        <a:rPr lang="en-US" sz="2200" b="1" dirty="0"/>
                        <a:t>$10,740,759</a:t>
                      </a:r>
                    </a:p>
                  </a:txBody>
                  <a:tcPr anchor="ctr"/>
                </a:tc>
                <a:tc>
                  <a:txBody>
                    <a:bodyPr/>
                    <a:lstStyle/>
                    <a:p>
                      <a:pPr algn="ctr"/>
                      <a:r>
                        <a:rPr lang="en-US" sz="2200" b="1" dirty="0"/>
                        <a:t>$8,140,656</a:t>
                      </a:r>
                    </a:p>
                  </a:txBody>
                  <a:tcPr anchor="ctr"/>
                </a:tc>
                <a:extLst>
                  <a:ext uri="{0D108BD9-81ED-4DB2-BD59-A6C34878D82A}">
                    <a16:rowId xmlns:a16="http://schemas.microsoft.com/office/drawing/2014/main" val="1692738780"/>
                  </a:ext>
                </a:extLst>
              </a:tr>
              <a:tr h="52674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Notes: </a:t>
                      </a:r>
                      <a:r>
                        <a:rPr lang="en-US" sz="1600" dirty="0"/>
                        <a:t>Represents issuance of debt to fund CRA CIP projects focused on land acquisition, blight reduction programs, infrastructure improvements, art enhancement and overall economic development. Supports one position at Bartow Police Department.</a:t>
                      </a:r>
                      <a:endParaRPr lang="en-US" sz="1600" b="1" dirty="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Priority Projects: </a:t>
                      </a:r>
                      <a:r>
                        <a:rPr lang="en-US" sz="1600" dirty="0">
                          <a:solidFill>
                            <a:schemeClr val="tx1"/>
                          </a:solidFill>
                        </a:rPr>
                        <a:t>1. 180 N. Central Ave (Innovation Center),  2. 335 E. Main Street (Community Center) 3.1095 Martin Luther King Jr Blvd (Business Incubator),  4. 330 E. Main Street (Mixed-Use Commercial-P3), and  5. 0 US Highway 17 (Mixed-Use Commercial-P3). </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415211442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ED355-C4AA-FABB-F734-7C07DB66CF0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5727827-A938-6FFF-E7D1-1334D3D591CC}"/>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16BA68AD-F7FC-A597-2EF9-755447EB153F}"/>
              </a:ext>
            </a:extLst>
          </p:cNvPr>
          <p:cNvGraphicFramePr>
            <a:graphicFrameLocks noGrp="1"/>
          </p:cNvGraphicFramePr>
          <p:nvPr>
            <p:ph idx="1"/>
            <p:extLst>
              <p:ext uri="{D42A27DB-BD31-4B8C-83A1-F6EECF244321}">
                <p14:modId xmlns:p14="http://schemas.microsoft.com/office/powerpoint/2010/main" val="2042082412"/>
              </p:ext>
            </p:extLst>
          </p:nvPr>
        </p:nvGraphicFramePr>
        <p:xfrm>
          <a:off x="357961" y="212648"/>
          <a:ext cx="11476076" cy="6385914"/>
        </p:xfrm>
        <a:graphic>
          <a:graphicData uri="http://schemas.openxmlformats.org/drawingml/2006/table">
            <a:tbl>
              <a:tblPr firstRow="1" bandRow="1">
                <a:tableStyleId>{5C22544A-7EE6-4342-B048-85BDC9FD1C3A}</a:tableStyleId>
              </a:tblPr>
              <a:tblGrid>
                <a:gridCol w="2869019">
                  <a:extLst>
                    <a:ext uri="{9D8B030D-6E8A-4147-A177-3AD203B41FA5}">
                      <a16:colId xmlns:a16="http://schemas.microsoft.com/office/drawing/2014/main" val="4093609078"/>
                    </a:ext>
                  </a:extLst>
                </a:gridCol>
                <a:gridCol w="2869019">
                  <a:extLst>
                    <a:ext uri="{9D8B030D-6E8A-4147-A177-3AD203B41FA5}">
                      <a16:colId xmlns:a16="http://schemas.microsoft.com/office/drawing/2014/main" val="1757705051"/>
                    </a:ext>
                  </a:extLst>
                </a:gridCol>
                <a:gridCol w="2869019">
                  <a:extLst>
                    <a:ext uri="{9D8B030D-6E8A-4147-A177-3AD203B41FA5}">
                      <a16:colId xmlns:a16="http://schemas.microsoft.com/office/drawing/2014/main" val="3888219350"/>
                    </a:ext>
                  </a:extLst>
                </a:gridCol>
                <a:gridCol w="2869019">
                  <a:extLst>
                    <a:ext uri="{9D8B030D-6E8A-4147-A177-3AD203B41FA5}">
                      <a16:colId xmlns:a16="http://schemas.microsoft.com/office/drawing/2014/main" val="4090859996"/>
                    </a:ext>
                  </a:extLst>
                </a:gridCol>
              </a:tblGrid>
              <a:tr h="467833">
                <a:tc gridSpan="2">
                  <a:txBody>
                    <a:bodyPr/>
                    <a:lstStyle/>
                    <a:p>
                      <a:r>
                        <a:rPr lang="en-US" sz="2800" b="1" dirty="0"/>
                        <a:t>Department: </a:t>
                      </a:r>
                      <a:r>
                        <a:rPr lang="en-US" sz="2800" b="1" dirty="0">
                          <a:solidFill>
                            <a:srgbClr val="B78739"/>
                          </a:solidFill>
                        </a:rPr>
                        <a:t>CRA</a:t>
                      </a:r>
                    </a:p>
                  </a:txBody>
                  <a:tcPr/>
                </a:tc>
                <a:tc hMerge="1">
                  <a:txBody>
                    <a:bodyPr/>
                    <a:lstStyle/>
                    <a:p>
                      <a:endParaRPr dirty="0"/>
                    </a:p>
                  </a:txBody>
                  <a:tcPr/>
                </a:tc>
                <a:tc gridSpan="2">
                  <a:txBody>
                    <a:bodyPr/>
                    <a:lstStyle/>
                    <a:p>
                      <a:r>
                        <a:rPr lang="en-US" sz="2800" b="1" dirty="0"/>
                        <a:t>Division: </a:t>
                      </a:r>
                      <a:r>
                        <a:rPr lang="en-US" sz="2800" b="1" dirty="0">
                          <a:solidFill>
                            <a:srgbClr val="B78739"/>
                          </a:solidFill>
                        </a:rPr>
                        <a:t>N/A</a:t>
                      </a:r>
                    </a:p>
                  </a:txBody>
                  <a:tcPr anchor="ctr"/>
                </a:tc>
                <a:tc hMerge="1">
                  <a:txBody>
                    <a:bodyPr/>
                    <a:lstStyle/>
                    <a:p>
                      <a:endParaRPr dirty="0"/>
                    </a:p>
                  </a:txBody>
                  <a:tcPr/>
                </a:tc>
                <a:extLst>
                  <a:ext uri="{0D108BD9-81ED-4DB2-BD59-A6C34878D82A}">
                    <a16:rowId xmlns:a16="http://schemas.microsoft.com/office/drawing/2014/main" val="2000895093"/>
                  </a:ext>
                </a:extLst>
              </a:tr>
              <a:tr h="406873">
                <a:tc>
                  <a:txBody>
                    <a:bodyPr/>
                    <a:lstStyle/>
                    <a:p>
                      <a:r>
                        <a:rPr lang="en-US" sz="2200" b="1" dirty="0"/>
                        <a:t>Funding Source(s)</a:t>
                      </a:r>
                    </a:p>
                  </a:txBody>
                  <a:tcPr anchor="ctr"/>
                </a:tc>
                <a:tc>
                  <a:txBody>
                    <a:bodyPr/>
                    <a:lstStyle/>
                    <a:p>
                      <a:r>
                        <a:rPr lang="en-US" sz="2200" b="1" dirty="0"/>
                        <a:t>CRA</a:t>
                      </a:r>
                    </a:p>
                  </a:txBody>
                  <a:tcPr anchor="ctr"/>
                </a:tc>
                <a:tc>
                  <a:txBody>
                    <a:bodyPr/>
                    <a:lstStyle/>
                    <a:p>
                      <a:r>
                        <a:rPr lang="en-US" sz="2200" b="1" dirty="0"/>
                        <a:t># of FTEs</a:t>
                      </a:r>
                    </a:p>
                  </a:txBody>
                  <a:tcPr anchor="ctr"/>
                </a:tc>
                <a:tc>
                  <a:txBody>
                    <a:bodyPr/>
                    <a:lstStyle/>
                    <a:p>
                      <a:r>
                        <a:rPr lang="en-US" sz="2200" b="1" dirty="0"/>
                        <a:t>2 Full Time</a:t>
                      </a:r>
                    </a:p>
                  </a:txBody>
                  <a:tcPr anchor="ctr"/>
                </a:tc>
                <a:extLst>
                  <a:ext uri="{0D108BD9-81ED-4DB2-BD59-A6C34878D82A}">
                    <a16:rowId xmlns:a16="http://schemas.microsoft.com/office/drawing/2014/main" val="503865722"/>
                  </a:ext>
                </a:extLst>
              </a:tr>
              <a:tr h="373557">
                <a:tc gridSpan="4">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350874">
                <a:tc>
                  <a:txBody>
                    <a:bodyPr/>
                    <a:lstStyle/>
                    <a:p>
                      <a:pPr algn="r"/>
                      <a:endParaRPr lang="en-US" sz="2200" b="1" dirty="0"/>
                    </a:p>
                  </a:txBody>
                  <a:tcPr anchor="ctr"/>
                </a:tc>
                <a:tc>
                  <a:txBody>
                    <a:bodyPr/>
                    <a:lstStyle/>
                    <a:p>
                      <a:pPr algn="ctr"/>
                      <a:r>
                        <a:rPr lang="en-US" sz="2200" b="1" dirty="0">
                          <a:solidFill>
                            <a:srgbClr val="104862"/>
                          </a:solidFill>
                        </a:rPr>
                        <a:t>FY 2024-2025</a:t>
                      </a:r>
                    </a:p>
                  </a:txBody>
                  <a:tcPr anchor="ctr"/>
                </a:tc>
                <a:tc>
                  <a:txBody>
                    <a:bodyPr/>
                    <a:lstStyle/>
                    <a:p>
                      <a:pPr algn="ctr"/>
                      <a:r>
                        <a:rPr lang="en-US" sz="2200" b="1" dirty="0">
                          <a:solidFill>
                            <a:srgbClr val="104862"/>
                          </a:solidFill>
                        </a:rPr>
                        <a:t>FY 2025-2026</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3541983027"/>
                  </a:ext>
                </a:extLst>
              </a:tr>
              <a:tr h="402620">
                <a:tc>
                  <a:txBody>
                    <a:bodyPr/>
                    <a:lstStyle/>
                    <a:p>
                      <a:pPr algn="r"/>
                      <a:r>
                        <a:rPr lang="en-US" sz="2200" b="1" dirty="0"/>
                        <a:t>Personnel</a:t>
                      </a:r>
                    </a:p>
                  </a:txBody>
                  <a:tcPr anchor="ctr"/>
                </a:tc>
                <a:tc>
                  <a:txBody>
                    <a:bodyPr/>
                    <a:lstStyle/>
                    <a:p>
                      <a:pPr algn="ctr"/>
                      <a:r>
                        <a:rPr lang="en-US" sz="2200" b="1" dirty="0"/>
                        <a:t>$0</a:t>
                      </a:r>
                    </a:p>
                  </a:txBody>
                  <a:tcPr anchor="ctr"/>
                </a:tc>
                <a:tc>
                  <a:txBody>
                    <a:bodyPr/>
                    <a:lstStyle/>
                    <a:p>
                      <a:pPr algn="ctr"/>
                      <a:r>
                        <a:rPr lang="en-US" sz="2200" b="1" dirty="0"/>
                        <a:t>$0</a:t>
                      </a:r>
                    </a:p>
                  </a:txBody>
                  <a:tcPr anchor="ctr"/>
                </a:tc>
                <a:tc>
                  <a:txBody>
                    <a:bodyPr/>
                    <a:lstStyle/>
                    <a:p>
                      <a:pPr algn="ctr"/>
                      <a:r>
                        <a:rPr lang="en-US" sz="2200" b="1" dirty="0"/>
                        <a:t>$0</a:t>
                      </a:r>
                    </a:p>
                  </a:txBody>
                  <a:tcPr anchor="ctr"/>
                </a:tc>
                <a:extLst>
                  <a:ext uri="{0D108BD9-81ED-4DB2-BD59-A6C34878D82A}">
                    <a16:rowId xmlns:a16="http://schemas.microsoft.com/office/drawing/2014/main" val="673936123"/>
                  </a:ext>
                </a:extLst>
              </a:tr>
              <a:tr h="411834">
                <a:tc>
                  <a:txBody>
                    <a:bodyPr/>
                    <a:lstStyle/>
                    <a:p>
                      <a:pPr algn="r"/>
                      <a:r>
                        <a:rPr lang="en-US" sz="2200" b="1" dirty="0"/>
                        <a:t>Operating</a:t>
                      </a:r>
                    </a:p>
                  </a:txBody>
                  <a:tcPr anchor="ctr"/>
                </a:tc>
                <a:tc>
                  <a:txBody>
                    <a:bodyPr/>
                    <a:lstStyle/>
                    <a:p>
                      <a:pPr algn="ctr"/>
                      <a:r>
                        <a:rPr lang="en-US" sz="2200" b="1" dirty="0"/>
                        <a:t>$1,257,905</a:t>
                      </a:r>
                    </a:p>
                  </a:txBody>
                  <a:tcPr anchor="ctr"/>
                </a:tc>
                <a:tc>
                  <a:txBody>
                    <a:bodyPr/>
                    <a:lstStyle/>
                    <a:p>
                      <a:pPr algn="ctr"/>
                      <a:r>
                        <a:rPr lang="en-US" sz="2200" b="1" dirty="0"/>
                        <a:t>$1,546,689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t>$288,784</a:t>
                      </a:r>
                    </a:p>
                  </a:txBody>
                  <a:tcPr anchor="ctr"/>
                </a:tc>
                <a:extLst>
                  <a:ext uri="{0D108BD9-81ED-4DB2-BD59-A6C34878D82A}">
                    <a16:rowId xmlns:a16="http://schemas.microsoft.com/office/drawing/2014/main" val="2756149601"/>
                  </a:ext>
                </a:extLst>
              </a:tr>
              <a:tr h="389152">
                <a:tc>
                  <a:txBody>
                    <a:bodyPr/>
                    <a:lstStyle/>
                    <a:p>
                      <a:pPr algn="r"/>
                      <a:r>
                        <a:rPr lang="en-US" sz="2200" b="1" dirty="0"/>
                        <a:t>Capital</a:t>
                      </a:r>
                    </a:p>
                  </a:txBody>
                  <a:tcPr anchor="ctr"/>
                </a:tc>
                <a:tc>
                  <a:txBody>
                    <a:bodyPr/>
                    <a:lstStyle/>
                    <a:p>
                      <a:pPr algn="ctr"/>
                      <a:r>
                        <a:rPr lang="en-US" sz="2200" b="1" dirty="0"/>
                        <a:t>$0</a:t>
                      </a:r>
                    </a:p>
                  </a:txBody>
                  <a:tcPr anchor="ctr"/>
                </a:tc>
                <a:tc>
                  <a:txBody>
                    <a:bodyPr/>
                    <a:lstStyle/>
                    <a:p>
                      <a:pPr algn="ctr"/>
                      <a:r>
                        <a:rPr lang="en-US" sz="2200" b="1" dirty="0"/>
                        <a:t>$400,000</a:t>
                      </a:r>
                    </a:p>
                  </a:txBody>
                  <a:tcPr anchor="ctr"/>
                </a:tc>
                <a:tc>
                  <a:txBody>
                    <a:bodyPr/>
                    <a:lstStyle/>
                    <a:p>
                      <a:pPr algn="ctr"/>
                      <a:r>
                        <a:rPr lang="en-US" sz="2200" b="1" dirty="0"/>
                        <a:t>$400,000</a:t>
                      </a:r>
                    </a:p>
                  </a:txBody>
                  <a:tcPr anchor="ctr"/>
                </a:tc>
                <a:extLst>
                  <a:ext uri="{0D108BD9-81ED-4DB2-BD59-A6C34878D82A}">
                    <a16:rowId xmlns:a16="http://schemas.microsoft.com/office/drawing/2014/main" val="317650478"/>
                  </a:ext>
                </a:extLst>
              </a:tr>
              <a:tr h="483427">
                <a:tc>
                  <a:txBody>
                    <a:bodyPr/>
                    <a:lstStyle/>
                    <a:p>
                      <a:pPr algn="r"/>
                      <a:r>
                        <a:rPr lang="en-US" sz="2200" b="1" dirty="0"/>
                        <a:t>Grants &amp; Aid</a:t>
                      </a:r>
                    </a:p>
                  </a:txBody>
                  <a:tcPr anchor="ctr"/>
                </a:tc>
                <a:tc>
                  <a:txBody>
                    <a:bodyPr/>
                    <a:lstStyle/>
                    <a:p>
                      <a:pPr algn="ctr"/>
                      <a:r>
                        <a:rPr lang="en-US" sz="2200" b="1" dirty="0"/>
                        <a:t>$2,940,600</a:t>
                      </a:r>
                    </a:p>
                  </a:txBody>
                  <a:tcPr anchor="ctr"/>
                </a:tc>
                <a:tc>
                  <a:txBody>
                    <a:bodyPr/>
                    <a:lstStyle/>
                    <a:p>
                      <a:pPr algn="ctr"/>
                      <a:r>
                        <a:rPr lang="en-US" sz="2200" b="1" dirty="0"/>
                        <a:t>$8,575,600</a:t>
                      </a:r>
                    </a:p>
                  </a:txBody>
                  <a:tcPr anchor="ctr"/>
                </a:tc>
                <a:tc>
                  <a:txBody>
                    <a:bodyPr/>
                    <a:lstStyle/>
                    <a:p>
                      <a:pPr algn="ctr"/>
                      <a:r>
                        <a:rPr lang="en-US" sz="2200" b="1" dirty="0"/>
                        <a:t>$5,635,000</a:t>
                      </a:r>
                    </a:p>
                  </a:txBody>
                  <a:tcPr anchor="ctr"/>
                </a:tc>
                <a:extLst>
                  <a:ext uri="{0D108BD9-81ED-4DB2-BD59-A6C34878D82A}">
                    <a16:rowId xmlns:a16="http://schemas.microsoft.com/office/drawing/2014/main" val="1761840988"/>
                  </a:ext>
                </a:extLst>
              </a:tr>
              <a:tr h="446567">
                <a:tc>
                  <a:txBody>
                    <a:bodyPr/>
                    <a:lstStyle/>
                    <a:p>
                      <a:pPr algn="r"/>
                      <a:r>
                        <a:rPr lang="en-US" sz="2200" b="1" dirty="0"/>
                        <a:t>Debt Service</a:t>
                      </a:r>
                    </a:p>
                  </a:txBody>
                  <a:tcPr anchor="ctr"/>
                </a:tc>
                <a:tc>
                  <a:txBody>
                    <a:bodyPr/>
                    <a:lstStyle/>
                    <a:p>
                      <a:pPr algn="ctr"/>
                      <a:r>
                        <a:rPr lang="en-US" sz="2200" b="1" dirty="0"/>
                        <a:t>$0</a:t>
                      </a:r>
                    </a:p>
                  </a:txBody>
                  <a:tcPr anchor="ctr"/>
                </a:tc>
                <a:tc>
                  <a:txBody>
                    <a:bodyPr/>
                    <a:lstStyle/>
                    <a:p>
                      <a:pPr algn="ctr"/>
                      <a:r>
                        <a:rPr lang="en-US" sz="2200" b="1" dirty="0"/>
                        <a:t>$1,387,428</a:t>
                      </a:r>
                    </a:p>
                  </a:txBody>
                  <a:tcPr anchor="ctr"/>
                </a:tc>
                <a:tc>
                  <a:txBody>
                    <a:bodyPr/>
                    <a:lstStyle/>
                    <a:p>
                      <a:pPr algn="ctr"/>
                      <a:r>
                        <a:rPr lang="en-US" sz="2200" b="1" dirty="0"/>
                        <a:t>$1,387,428</a:t>
                      </a:r>
                    </a:p>
                  </a:txBody>
                  <a:tcPr anchor="ctr"/>
                </a:tc>
                <a:extLst>
                  <a:ext uri="{0D108BD9-81ED-4DB2-BD59-A6C34878D82A}">
                    <a16:rowId xmlns:a16="http://schemas.microsoft.com/office/drawing/2014/main" val="179551422"/>
                  </a:ext>
                </a:extLst>
              </a:tr>
              <a:tr h="425303">
                <a:tc>
                  <a:txBody>
                    <a:bodyPr/>
                    <a:lstStyle/>
                    <a:p>
                      <a:pPr algn="r"/>
                      <a:r>
                        <a:rPr lang="en-US" sz="2200" b="1" dirty="0"/>
                        <a:t>Interfund Transfers</a:t>
                      </a:r>
                    </a:p>
                  </a:txBody>
                  <a:tcPr anchor="ctr"/>
                </a:tc>
                <a:tc>
                  <a:txBody>
                    <a:bodyPr/>
                    <a:lstStyle/>
                    <a:p>
                      <a:pPr algn="ctr"/>
                      <a:r>
                        <a:rPr lang="en-US" sz="2200" b="1" dirty="0"/>
                        <a:t>$9,975</a:t>
                      </a:r>
                    </a:p>
                  </a:txBody>
                  <a:tcPr anchor="ctr"/>
                </a:tc>
                <a:tc>
                  <a:txBody>
                    <a:bodyPr/>
                    <a:lstStyle/>
                    <a:p>
                      <a:pPr algn="ctr"/>
                      <a:r>
                        <a:rPr lang="en-US" sz="2200" b="1" dirty="0"/>
                        <a:t>$0</a:t>
                      </a:r>
                    </a:p>
                  </a:txBody>
                  <a:tcPr anchor="ctr"/>
                </a:tc>
                <a:tc>
                  <a:txBody>
                    <a:bodyPr/>
                    <a:lstStyle/>
                    <a:p>
                      <a:pPr algn="ctr"/>
                      <a:r>
                        <a:rPr lang="en-US" sz="2200" b="1" dirty="0"/>
                        <a:t>($9,975)</a:t>
                      </a:r>
                    </a:p>
                  </a:txBody>
                  <a:tcPr anchor="ctr"/>
                </a:tc>
                <a:extLst>
                  <a:ext uri="{0D108BD9-81ED-4DB2-BD59-A6C34878D82A}">
                    <a16:rowId xmlns:a16="http://schemas.microsoft.com/office/drawing/2014/main" val="3850968434"/>
                  </a:ext>
                </a:extLst>
              </a:tr>
              <a:tr h="325357">
                <a:tc>
                  <a:txBody>
                    <a:bodyPr/>
                    <a:lstStyle/>
                    <a:p>
                      <a:pPr algn="r"/>
                      <a:r>
                        <a:rPr lang="en-US" sz="2200" b="1" dirty="0"/>
                        <a:t>TOTAL</a:t>
                      </a:r>
                    </a:p>
                  </a:txBody>
                  <a:tcPr anchor="ctr"/>
                </a:tc>
                <a:tc>
                  <a:txBody>
                    <a:bodyPr/>
                    <a:lstStyle/>
                    <a:p>
                      <a:pPr algn="ctr"/>
                      <a:r>
                        <a:rPr lang="en-US" sz="2200" b="1" dirty="0"/>
                        <a:t>$4,208,480</a:t>
                      </a:r>
                    </a:p>
                  </a:txBody>
                  <a:tcPr anchor="ctr"/>
                </a:tc>
                <a:tc>
                  <a:txBody>
                    <a:bodyPr/>
                    <a:lstStyle/>
                    <a:p>
                      <a:pPr algn="ctr"/>
                      <a:r>
                        <a:rPr lang="en-US" sz="2200" b="1" dirty="0"/>
                        <a:t>$11,909,717</a:t>
                      </a:r>
                    </a:p>
                  </a:txBody>
                  <a:tcPr anchor="ctr"/>
                </a:tc>
                <a:tc>
                  <a:txBody>
                    <a:bodyPr/>
                    <a:lstStyle/>
                    <a:p>
                      <a:pPr algn="ctr"/>
                      <a:r>
                        <a:rPr lang="en-US" sz="2200" b="1" dirty="0"/>
                        <a:t>$7,701,237</a:t>
                      </a:r>
                    </a:p>
                  </a:txBody>
                  <a:tcPr anchor="ctr"/>
                </a:tc>
                <a:extLst>
                  <a:ext uri="{0D108BD9-81ED-4DB2-BD59-A6C34878D82A}">
                    <a16:rowId xmlns:a16="http://schemas.microsoft.com/office/drawing/2014/main" val="714096359"/>
                  </a:ext>
                </a:extLst>
              </a:tr>
              <a:tr h="422467">
                <a:tc gridSpan="4">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r>
                        <a:rPr lang="en-US" sz="2200" dirty="0"/>
                        <a:t>Represents issuance of debt to fund CRA CIP projects focused on land acquisition, blight reduction programs, infrastructure improvements, art enhancement and overall economic development. Supports one position at Bartow Police Department.</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214862550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56CBC-5909-0B93-0070-EB63CA83EB6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45D8F23-CE3F-25D7-8D59-99C74F6DF4AA}"/>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830248-17B8-4128-DD43-E4E75B74BD24}"/>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CRA</a:t>
            </a:r>
          </a:p>
        </p:txBody>
      </p:sp>
      <p:sp>
        <p:nvSpPr>
          <p:cNvPr id="3" name="Content Placeholder 2">
            <a:extLst>
              <a:ext uri="{FF2B5EF4-FFF2-40B4-BE49-F238E27FC236}">
                <a16:creationId xmlns:a16="http://schemas.microsoft.com/office/drawing/2014/main" id="{2FEDC33F-467D-F468-3B7F-EF1B33A14D90}"/>
              </a:ext>
            </a:extLst>
          </p:cNvPr>
          <p:cNvSpPr>
            <a:spLocks noGrp="1"/>
          </p:cNvSpPr>
          <p:nvPr>
            <p:ph idx="1"/>
          </p:nvPr>
        </p:nvSpPr>
        <p:spPr>
          <a:xfrm>
            <a:off x="838200" y="1430769"/>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FY24-25</a:t>
            </a:r>
          </a:p>
          <a:p>
            <a:pPr>
              <a:lnSpc>
                <a:spcPct val="100000"/>
              </a:lnSpc>
              <a:spcBef>
                <a:spcPts val="0"/>
              </a:spcBef>
              <a:spcAft>
                <a:spcPts val="1000"/>
              </a:spcAft>
            </a:pPr>
            <a:r>
              <a:rPr lang="en-US" sz="2400" b="1" dirty="0">
                <a:solidFill>
                  <a:srgbClr val="104862"/>
                </a:solidFill>
              </a:rPr>
              <a:t>CRA Strategic Planning: </a:t>
            </a:r>
            <a:r>
              <a:rPr lang="en-US" sz="2400" dirty="0"/>
              <a:t>CRA Feasibility Study | Completed June 2025</a:t>
            </a:r>
          </a:p>
          <a:p>
            <a:pPr>
              <a:lnSpc>
                <a:spcPct val="100000"/>
              </a:lnSpc>
              <a:spcBef>
                <a:spcPts val="0"/>
              </a:spcBef>
              <a:spcAft>
                <a:spcPts val="1000"/>
              </a:spcAft>
            </a:pPr>
            <a:r>
              <a:rPr lang="en-US" sz="2400" b="1" dirty="0">
                <a:solidFill>
                  <a:srgbClr val="104862"/>
                </a:solidFill>
              </a:rPr>
              <a:t>CRA CIP Program (Carry Forward): </a:t>
            </a:r>
            <a:r>
              <a:rPr lang="en-US" sz="2400" dirty="0"/>
              <a:t>Mural Program | Ongoing</a:t>
            </a:r>
          </a:p>
          <a:p>
            <a:pPr>
              <a:lnSpc>
                <a:spcPct val="100000"/>
              </a:lnSpc>
              <a:spcBef>
                <a:spcPts val="0"/>
              </a:spcBef>
              <a:spcAft>
                <a:spcPts val="1000"/>
              </a:spcAft>
            </a:pPr>
            <a:r>
              <a:rPr lang="en-US" sz="2400" b="1" dirty="0">
                <a:solidFill>
                  <a:srgbClr val="104862"/>
                </a:solidFill>
              </a:rPr>
              <a:t>CRA CIP Program: </a:t>
            </a:r>
            <a:r>
              <a:rPr lang="en-US" sz="2400" dirty="0"/>
              <a:t>Repaving Project (East and West End) | Completed June 2025</a:t>
            </a:r>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pic>
        <p:nvPicPr>
          <p:cNvPr id="5" name="Picture 4">
            <a:extLst>
              <a:ext uri="{FF2B5EF4-FFF2-40B4-BE49-F238E27FC236}">
                <a16:creationId xmlns:a16="http://schemas.microsoft.com/office/drawing/2014/main" id="{FDD57750-D570-78A5-0D34-7F3150FE4D62}"/>
              </a:ext>
            </a:extLst>
          </p:cNvPr>
          <p:cNvPicPr>
            <a:picLocks noChangeAspect="1"/>
          </p:cNvPicPr>
          <p:nvPr/>
        </p:nvPicPr>
        <p:blipFill>
          <a:blip r:embed="rId2"/>
          <a:stretch>
            <a:fillRect/>
          </a:stretch>
        </p:blipFill>
        <p:spPr>
          <a:xfrm>
            <a:off x="4323239" y="3947473"/>
            <a:ext cx="3299173" cy="198022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254D5F20-1523-6CF3-92B6-667E6C847B43}"/>
              </a:ext>
            </a:extLst>
          </p:cNvPr>
          <p:cNvPicPr>
            <a:picLocks noChangeAspect="1"/>
          </p:cNvPicPr>
          <p:nvPr/>
        </p:nvPicPr>
        <p:blipFill>
          <a:blip r:embed="rId3"/>
          <a:stretch>
            <a:fillRect/>
          </a:stretch>
        </p:blipFill>
        <p:spPr>
          <a:xfrm>
            <a:off x="8182892" y="3920842"/>
            <a:ext cx="3520411" cy="198022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9D3AA3EC-4723-C327-9A0B-00CC64492BC0}"/>
              </a:ext>
            </a:extLst>
          </p:cNvPr>
          <p:cNvPicPr>
            <a:picLocks noChangeAspect="1"/>
          </p:cNvPicPr>
          <p:nvPr/>
        </p:nvPicPr>
        <p:blipFill>
          <a:blip r:embed="rId4"/>
          <a:stretch>
            <a:fillRect/>
          </a:stretch>
        </p:blipFill>
        <p:spPr>
          <a:xfrm>
            <a:off x="463586" y="3920842"/>
            <a:ext cx="3299173" cy="1980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9112919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61926-DA9B-8DBA-4DB6-A8730A7EB63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BB9816C-061E-A9BB-9983-DF55E0C2CFAC}"/>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5F8B9B-57B6-B439-7A09-4CB156049A06}"/>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CRA</a:t>
            </a:r>
          </a:p>
        </p:txBody>
      </p:sp>
      <p:sp>
        <p:nvSpPr>
          <p:cNvPr id="3" name="Content Placeholder 2">
            <a:extLst>
              <a:ext uri="{FF2B5EF4-FFF2-40B4-BE49-F238E27FC236}">
                <a16:creationId xmlns:a16="http://schemas.microsoft.com/office/drawing/2014/main" id="{4768769E-AB7A-8C7B-71BC-C1AEC4DB3F12}"/>
              </a:ext>
            </a:extLst>
          </p:cNvPr>
          <p:cNvSpPr>
            <a:spLocks noGrp="1"/>
          </p:cNvSpPr>
          <p:nvPr>
            <p:ph idx="1"/>
          </p:nvPr>
        </p:nvSpPr>
        <p:spPr>
          <a:xfrm>
            <a:off x="838200" y="1430769"/>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FY25-26</a:t>
            </a:r>
          </a:p>
          <a:p>
            <a:pPr>
              <a:lnSpc>
                <a:spcPct val="100000"/>
              </a:lnSpc>
              <a:spcBef>
                <a:spcPts val="0"/>
              </a:spcBef>
              <a:spcAft>
                <a:spcPts val="1000"/>
              </a:spcAft>
            </a:pPr>
            <a:r>
              <a:rPr lang="en-US" sz="2400" b="1" dirty="0">
                <a:solidFill>
                  <a:srgbClr val="104862"/>
                </a:solidFill>
              </a:rPr>
              <a:t>CRA CIP: </a:t>
            </a:r>
            <a:r>
              <a:rPr lang="en-US" sz="2400" dirty="0"/>
              <a:t>Property Acquisition</a:t>
            </a:r>
          </a:p>
          <a:p>
            <a:pPr>
              <a:lnSpc>
                <a:spcPct val="100000"/>
              </a:lnSpc>
              <a:spcBef>
                <a:spcPts val="0"/>
              </a:spcBef>
              <a:spcAft>
                <a:spcPts val="1000"/>
              </a:spcAft>
            </a:pPr>
            <a:r>
              <a:rPr lang="en-US" sz="2400" b="1" dirty="0">
                <a:solidFill>
                  <a:srgbClr val="104862"/>
                </a:solidFill>
              </a:rPr>
              <a:t>CRA CIP R&amp;R Program: </a:t>
            </a:r>
            <a:r>
              <a:rPr lang="en-US" sz="2400" dirty="0"/>
              <a:t>Flood Mitigation and Drainage R&amp;R Program</a:t>
            </a:r>
          </a:p>
          <a:p>
            <a:pPr>
              <a:lnSpc>
                <a:spcPct val="100000"/>
              </a:lnSpc>
              <a:spcBef>
                <a:spcPts val="0"/>
              </a:spcBef>
              <a:spcAft>
                <a:spcPts val="1000"/>
              </a:spcAft>
            </a:pPr>
            <a:r>
              <a:rPr lang="en-US" sz="2400" b="1" dirty="0">
                <a:solidFill>
                  <a:srgbClr val="104862"/>
                </a:solidFill>
              </a:rPr>
              <a:t>CRA CIP R&amp;R Program: </a:t>
            </a:r>
            <a:r>
              <a:rPr lang="en-US" sz="2400" dirty="0"/>
              <a:t>Sidewalk Enhancement R&amp;R Program</a:t>
            </a:r>
          </a:p>
          <a:p>
            <a:pPr>
              <a:lnSpc>
                <a:spcPct val="100000"/>
              </a:lnSpc>
              <a:spcBef>
                <a:spcPts val="0"/>
              </a:spcBef>
              <a:spcAft>
                <a:spcPts val="1000"/>
              </a:spcAft>
            </a:pPr>
            <a:r>
              <a:rPr lang="en-US" sz="2400" b="1" dirty="0">
                <a:solidFill>
                  <a:srgbClr val="104862"/>
                </a:solidFill>
              </a:rPr>
              <a:t>CRA CIP: </a:t>
            </a:r>
            <a:r>
              <a:rPr lang="en-US" sz="2400" dirty="0"/>
              <a:t>Smart City Initiative</a:t>
            </a:r>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spTree>
    <p:extLst>
      <p:ext uri="{BB962C8B-B14F-4D97-AF65-F5344CB8AC3E}">
        <p14:creationId xmlns:p14="http://schemas.microsoft.com/office/powerpoint/2010/main" val="107573077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C8973C-D455-E014-E46F-93039AE080AA}"/>
              </a:ext>
            </a:extLst>
          </p:cNvPr>
          <p:cNvSpPr>
            <a:spLocks noGrp="1"/>
          </p:cNvSpPr>
          <p:nvPr>
            <p:ph type="title"/>
          </p:nvPr>
        </p:nvSpPr>
        <p:spPr>
          <a:xfrm>
            <a:off x="1043631" y="873940"/>
            <a:ext cx="5052369" cy="1035781"/>
          </a:xfrm>
        </p:spPr>
        <p:txBody>
          <a:bodyPr anchor="ctr">
            <a:normAutofit/>
          </a:bodyPr>
          <a:lstStyle/>
          <a:p>
            <a:r>
              <a:rPr lang="en-US" sz="3300" b="1"/>
              <a:t>Flood Mitigation and Drainage R&amp;R Program</a:t>
            </a:r>
          </a:p>
        </p:txBody>
      </p:sp>
      <p:sp>
        <p:nvSpPr>
          <p:cNvPr id="24" name="Content Placeholder 8">
            <a:extLst>
              <a:ext uri="{FF2B5EF4-FFF2-40B4-BE49-F238E27FC236}">
                <a16:creationId xmlns:a16="http://schemas.microsoft.com/office/drawing/2014/main" id="{19419875-A4CB-1460-0F2A-340446C7F88F}"/>
              </a:ext>
            </a:extLst>
          </p:cNvPr>
          <p:cNvSpPr>
            <a:spLocks noGrp="1"/>
          </p:cNvSpPr>
          <p:nvPr>
            <p:ph idx="1"/>
          </p:nvPr>
        </p:nvSpPr>
        <p:spPr>
          <a:xfrm>
            <a:off x="1045029" y="2524721"/>
            <a:ext cx="4991629" cy="3677123"/>
          </a:xfrm>
        </p:spPr>
        <p:txBody>
          <a:bodyPr anchor="ctr">
            <a:normAutofit/>
          </a:bodyPr>
          <a:lstStyle/>
          <a:p>
            <a:pPr marL="0" indent="0">
              <a:buNone/>
            </a:pPr>
            <a:r>
              <a:rPr lang="en-US" sz="2400" dirty="0"/>
              <a:t>This R&amp;R Program will address Stormwater infrastructure issues that exist in the CRA District.  The investment supports long-term community resilience, enhanced quality of life, and sustainable redevelopment within the district.</a:t>
            </a:r>
          </a:p>
        </p:txBody>
      </p:sp>
      <p:sp>
        <p:nvSpPr>
          <p:cNvPr id="21" name="Rectangle 20">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grass, outdoor, ground, concrete&#10;&#10;AI-generated content may be incorrect.">
            <a:extLst>
              <a:ext uri="{FF2B5EF4-FFF2-40B4-BE49-F238E27FC236}">
                <a16:creationId xmlns:a16="http://schemas.microsoft.com/office/drawing/2014/main" id="{2C3E6F26-45E8-6A8C-A475-67446475D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3536" y="901032"/>
            <a:ext cx="3837165" cy="5116220"/>
          </a:xfrm>
          <a:prstGeom prst="rect">
            <a:avLst/>
          </a:prstGeom>
        </p:spPr>
      </p:pic>
      <p:cxnSp>
        <p:nvCxnSpPr>
          <p:cNvPr id="23" name="Straight Connector 2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598154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016CB47-C4D4-4332-9ED0-DBB916252F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389187-FA45-C4F4-6E29-F6E301A42B56}"/>
              </a:ext>
            </a:extLst>
          </p:cNvPr>
          <p:cNvSpPr>
            <a:spLocks noGrp="1"/>
          </p:cNvSpPr>
          <p:nvPr>
            <p:ph type="title"/>
          </p:nvPr>
        </p:nvSpPr>
        <p:spPr>
          <a:xfrm>
            <a:off x="532015" y="3930305"/>
            <a:ext cx="3861960" cy="2437244"/>
          </a:xfrm>
        </p:spPr>
        <p:txBody>
          <a:bodyPr vert="horz" lIns="91440" tIns="45720" rIns="91440" bIns="45720" rtlCol="0" anchor="ctr">
            <a:normAutofit/>
          </a:bodyPr>
          <a:lstStyle/>
          <a:p>
            <a:r>
              <a:rPr lang="en-US" sz="3600" b="1" dirty="0">
                <a:latin typeface="+mj-lt"/>
                <a:cs typeface="+mj-cs"/>
              </a:rPr>
              <a:t>Sidewalk Enhancement R&amp;R Program</a:t>
            </a:r>
          </a:p>
        </p:txBody>
      </p:sp>
      <p:sp>
        <p:nvSpPr>
          <p:cNvPr id="24" name="Rectangle 23">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grass, outdoor, tree, sky&#10;&#10;AI-generated content may be incorrect.">
            <a:extLst>
              <a:ext uri="{FF2B5EF4-FFF2-40B4-BE49-F238E27FC236}">
                <a16:creationId xmlns:a16="http://schemas.microsoft.com/office/drawing/2014/main" id="{EB3171EC-9653-CF93-38E4-AE3280D3E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39202"/>
            <a:ext cx="3335789" cy="2501841"/>
          </a:xfrm>
          <a:prstGeom prst="rect">
            <a:avLst/>
          </a:prstGeom>
        </p:spPr>
      </p:pic>
      <p:pic>
        <p:nvPicPr>
          <p:cNvPr id="5" name="Content Placeholder 4" descr="A red fire hydrant on the side of a road&#10;&#10;AI-generated content may be incorrect.">
            <a:extLst>
              <a:ext uri="{FF2B5EF4-FFF2-40B4-BE49-F238E27FC236}">
                <a16:creationId xmlns:a16="http://schemas.microsoft.com/office/drawing/2014/main" id="{BC6CA192-3B99-0586-8B10-E4B38987F2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66396" y="538765"/>
            <a:ext cx="3336953" cy="2502714"/>
          </a:xfrm>
          <a:prstGeom prst="rect">
            <a:avLst/>
          </a:prstGeom>
        </p:spPr>
      </p:pic>
      <p:pic>
        <p:nvPicPr>
          <p:cNvPr id="10" name="Picture 9" descr="A picture containing grass, outdoor, grassy, plant&#10;&#10;AI-generated content may be incorrect.">
            <a:extLst>
              <a:ext uri="{FF2B5EF4-FFF2-40B4-BE49-F238E27FC236}">
                <a16:creationId xmlns:a16="http://schemas.microsoft.com/office/drawing/2014/main" id="{46CBFB28-DFDC-8FF8-8465-3500082721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5756" y="538765"/>
            <a:ext cx="3336953" cy="2502714"/>
          </a:xfrm>
          <a:prstGeom prst="rect">
            <a:avLst/>
          </a:prstGeom>
        </p:spPr>
      </p:pic>
      <p:sp>
        <p:nvSpPr>
          <p:cNvPr id="26" name="Rectangle 25">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18F7F3F-ECD5-CE3D-555B-05416A224EC2}"/>
              </a:ext>
            </a:extLst>
          </p:cNvPr>
          <p:cNvSpPr txBox="1"/>
          <p:nvPr/>
        </p:nvSpPr>
        <p:spPr>
          <a:xfrm>
            <a:off x="5162719" y="3930305"/>
            <a:ext cx="6586915" cy="2437244"/>
          </a:xfrm>
          <a:prstGeom prst="rect">
            <a:avLst/>
          </a:prstGeom>
        </p:spPr>
        <p:txBody>
          <a:bodyPr vert="horz" lIns="91440" tIns="45720" rIns="91440" bIns="45720" rtlCol="0" anchor="ctr">
            <a:normAutofit/>
          </a:bodyPr>
          <a:lstStyle/>
          <a:p>
            <a:pPr>
              <a:lnSpc>
                <a:spcPct val="90000"/>
              </a:lnSpc>
              <a:spcAft>
                <a:spcPts val="600"/>
              </a:spcAft>
            </a:pPr>
            <a:r>
              <a:rPr lang="en-US" sz="2400" dirty="0"/>
              <a:t>This R&amp;R Program will focus on improving public infrastructure, safety and accessibility of sidewalk infrastructure within the CRA District.</a:t>
            </a:r>
          </a:p>
        </p:txBody>
      </p:sp>
    </p:spTree>
    <p:extLst>
      <p:ext uri="{BB962C8B-B14F-4D97-AF65-F5344CB8AC3E}">
        <p14:creationId xmlns:p14="http://schemas.microsoft.com/office/powerpoint/2010/main" val="78555604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2AB9F0-1B26-EDE0-8281-29FF3C4CA06C}"/>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b="1" kern="1200">
                <a:solidFill>
                  <a:schemeClr val="tx1"/>
                </a:solidFill>
                <a:latin typeface="+mj-lt"/>
                <a:ea typeface="+mj-ea"/>
                <a:cs typeface="+mj-cs"/>
              </a:rPr>
              <a:t>Smart City Initiative</a:t>
            </a:r>
          </a:p>
        </p:txBody>
      </p:sp>
      <p:sp>
        <p:nvSpPr>
          <p:cNvPr id="11" name="Rectangle 1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8B843CA-BFAF-0FAB-8235-450BC1779541}"/>
              </a:ext>
            </a:extLst>
          </p:cNvPr>
          <p:cNvPicPr>
            <a:picLocks noGrp="1" noChangeAspect="1"/>
          </p:cNvPicPr>
          <p:nvPr>
            <p:ph idx="1"/>
          </p:nvPr>
        </p:nvPicPr>
        <p:blipFill>
          <a:blip r:embed="rId2"/>
          <a:stretch>
            <a:fillRect/>
          </a:stretch>
        </p:blipFill>
        <p:spPr>
          <a:xfrm>
            <a:off x="545238" y="1333787"/>
            <a:ext cx="7608304" cy="4261381"/>
          </a:xfrm>
          <a:prstGeom prst="rect">
            <a:avLst/>
          </a:prstGeom>
        </p:spPr>
      </p:pic>
      <p:sp>
        <p:nvSpPr>
          <p:cNvPr id="15" name="Rectangle 14">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27040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A8703-D4C1-6D95-639C-1593E16BA91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25304E8-F0E7-EEC0-DE23-A0C192B264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8520" y="1545727"/>
            <a:ext cx="10894958" cy="3766542"/>
          </a:xfrm>
          <a:prstGeom prst="rect">
            <a:avLst/>
          </a:prstGeom>
        </p:spPr>
      </p:pic>
    </p:spTree>
    <p:extLst>
      <p:ext uri="{BB962C8B-B14F-4D97-AF65-F5344CB8AC3E}">
        <p14:creationId xmlns:p14="http://schemas.microsoft.com/office/powerpoint/2010/main" val="207690292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A7D25-5B3E-D24F-5251-949A67086D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16093F-0CB7-2501-A179-2E6D1EAEE05A}"/>
              </a:ext>
            </a:extLst>
          </p:cNvPr>
          <p:cNvSpPr>
            <a:spLocks noGrp="1"/>
          </p:cNvSpPr>
          <p:nvPr>
            <p:ph type="title"/>
          </p:nvPr>
        </p:nvSpPr>
        <p:spPr/>
        <p:txBody>
          <a:bodyPr/>
          <a:lstStyle/>
          <a:p>
            <a:r>
              <a:rPr lang="en-US" b="1" dirty="0">
                <a:solidFill>
                  <a:srgbClr val="104862"/>
                </a:solidFill>
              </a:rPr>
              <a:t>Fire Services</a:t>
            </a:r>
          </a:p>
        </p:txBody>
      </p:sp>
      <p:graphicFrame>
        <p:nvGraphicFramePr>
          <p:cNvPr id="2" name="Content Placeholder 1">
            <a:extLst>
              <a:ext uri="{FF2B5EF4-FFF2-40B4-BE49-F238E27FC236}">
                <a16:creationId xmlns:a16="http://schemas.microsoft.com/office/drawing/2014/main" id="{B6FC6184-C84C-ABE9-2A95-D10E172C3519}"/>
              </a:ext>
            </a:extLst>
          </p:cNvPr>
          <p:cNvGraphicFramePr>
            <a:graphicFrameLocks noGrp="1"/>
          </p:cNvGraphicFramePr>
          <p:nvPr>
            <p:ph idx="1"/>
            <p:extLst>
              <p:ext uri="{D42A27DB-BD31-4B8C-83A1-F6EECF244321}">
                <p14:modId xmlns:p14="http://schemas.microsoft.com/office/powerpoint/2010/main" val="2682841516"/>
              </p:ext>
            </p:extLst>
          </p:nvPr>
        </p:nvGraphicFramePr>
        <p:xfrm>
          <a:off x="838200" y="1590675"/>
          <a:ext cx="10515600" cy="3169920"/>
        </p:xfrm>
        <a:graphic>
          <a:graphicData uri="http://schemas.openxmlformats.org/drawingml/2006/table">
            <a:tbl>
              <a:tblPr firstRow="1" bandRow="1">
                <a:tableStyleId>{5C22544A-7EE6-4342-B048-85BDC9FD1C3A}</a:tableStyleId>
              </a:tblPr>
              <a:tblGrid>
                <a:gridCol w="4276060">
                  <a:extLst>
                    <a:ext uri="{9D8B030D-6E8A-4147-A177-3AD203B41FA5}">
                      <a16:colId xmlns:a16="http://schemas.microsoft.com/office/drawing/2014/main" val="4093609078"/>
                    </a:ext>
                  </a:extLst>
                </a:gridCol>
                <a:gridCol w="623954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rPr>
                        <a:t>Vision</a:t>
                      </a:r>
                    </a:p>
                  </a:txBody>
                  <a:tcPr anchor="ctr"/>
                </a:tc>
                <a:tc>
                  <a:txBody>
                    <a:bodyPr/>
                    <a:lstStyle/>
                    <a:p>
                      <a:pPr algn="ctr"/>
                      <a:r>
                        <a:rPr lang="en-US" sz="2800" b="1" dirty="0"/>
                        <a:t>Mission</a:t>
                      </a:r>
                      <a:endParaRPr lang="en-US" sz="2800" b="1" dirty="0">
                        <a:solidFill>
                          <a:srgbClr val="B78739"/>
                        </a:solidFill>
                      </a:endParaRPr>
                    </a:p>
                  </a:txBody>
                  <a:tcPr anchor="ctr"/>
                </a:tc>
                <a:extLst>
                  <a:ext uri="{0D108BD9-81ED-4DB2-BD59-A6C34878D82A}">
                    <a16:rowId xmlns:a16="http://schemas.microsoft.com/office/drawing/2014/main" val="2000895093"/>
                  </a:ext>
                </a:extLst>
              </a:tr>
              <a:tr h="344114">
                <a:tc>
                  <a:txBody>
                    <a:bodyPr/>
                    <a:lstStyle/>
                    <a:p>
                      <a:r>
                        <a:rPr lang="en-US" sz="2400" dirty="0"/>
                        <a:t>Bartow Fire Department strives to be a trusted and esteemed leader in delivering exceptional fire and emergency services to our community through a commitment to excellence and fiscal responsibility. </a:t>
                      </a:r>
                      <a:endParaRPr lang="en-US" sz="2200" b="1" dirty="0"/>
                    </a:p>
                  </a:txBody>
                  <a:tcPr anchor="ctr"/>
                </a:tc>
                <a:tc>
                  <a:txBody>
                    <a:bodyPr/>
                    <a:lstStyle/>
                    <a:p>
                      <a:r>
                        <a:rPr lang="en-US" sz="2400" dirty="0"/>
                        <a:t>The Bartow Fire Department is committed to protecting life and property while delivering extraordinary emergency response services by actively promoting and engaging in public education, fire, prevention, and risk mitigation. With unwavering dedication to efficiency, safety, and professionalism. </a:t>
                      </a:r>
                      <a:endParaRPr lang="en-US" sz="2200" b="0" dirty="0"/>
                    </a:p>
                  </a:txBody>
                  <a:tcPr anchor="ctr"/>
                </a:tc>
                <a:extLst>
                  <a:ext uri="{0D108BD9-81ED-4DB2-BD59-A6C34878D82A}">
                    <a16:rowId xmlns:a16="http://schemas.microsoft.com/office/drawing/2014/main" val="503865722"/>
                  </a:ext>
                </a:extLst>
              </a:tr>
            </a:tbl>
          </a:graphicData>
        </a:graphic>
      </p:graphicFrame>
    </p:spTree>
    <p:extLst>
      <p:ext uri="{BB962C8B-B14F-4D97-AF65-F5344CB8AC3E}">
        <p14:creationId xmlns:p14="http://schemas.microsoft.com/office/powerpoint/2010/main" val="273999108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9892F-44A7-3F96-57DA-C197E6476ED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A76220C-A33C-6E3E-B09A-4A3FA9B3401D}"/>
              </a:ext>
            </a:extLst>
          </p:cNvPr>
          <p:cNvSpPr>
            <a:spLocks noGrp="1"/>
          </p:cNvSpPr>
          <p:nvPr>
            <p:ph type="title"/>
          </p:nvPr>
        </p:nvSpPr>
        <p:spPr/>
        <p:txBody>
          <a:bodyPr/>
          <a:lstStyle/>
          <a:p>
            <a:r>
              <a:rPr lang="en-US" b="1" dirty="0">
                <a:solidFill>
                  <a:srgbClr val="104862"/>
                </a:solidFill>
              </a:rPr>
              <a:t>Fire Services</a:t>
            </a:r>
          </a:p>
        </p:txBody>
      </p:sp>
      <p:graphicFrame>
        <p:nvGraphicFramePr>
          <p:cNvPr id="2" name="Content Placeholder 1">
            <a:extLst>
              <a:ext uri="{FF2B5EF4-FFF2-40B4-BE49-F238E27FC236}">
                <a16:creationId xmlns:a16="http://schemas.microsoft.com/office/drawing/2014/main" id="{9C101D05-B21F-2617-8C31-9CED00A52A07}"/>
              </a:ext>
            </a:extLst>
          </p:cNvPr>
          <p:cNvGraphicFramePr>
            <a:graphicFrameLocks noGrp="1"/>
          </p:cNvGraphicFramePr>
          <p:nvPr>
            <p:ph idx="1"/>
            <p:extLst>
              <p:ext uri="{D42A27DB-BD31-4B8C-83A1-F6EECF244321}">
                <p14:modId xmlns:p14="http://schemas.microsoft.com/office/powerpoint/2010/main" val="124515607"/>
              </p:ext>
            </p:extLst>
          </p:nvPr>
        </p:nvGraphicFramePr>
        <p:xfrm>
          <a:off x="510365" y="1505614"/>
          <a:ext cx="11334306" cy="2712720"/>
        </p:xfrm>
        <a:graphic>
          <a:graphicData uri="http://schemas.openxmlformats.org/drawingml/2006/table">
            <a:tbl>
              <a:tblPr firstRow="1" bandRow="1">
                <a:tableStyleId>{5C22544A-7EE6-4342-B048-85BDC9FD1C3A}</a:tableStyleId>
              </a:tblPr>
              <a:tblGrid>
                <a:gridCol w="11334306">
                  <a:extLst>
                    <a:ext uri="{9D8B030D-6E8A-4147-A177-3AD203B41FA5}">
                      <a16:colId xmlns:a16="http://schemas.microsoft.com/office/drawing/2014/main" val="4093609078"/>
                    </a:ext>
                  </a:extLst>
                </a:gridCol>
              </a:tblGrid>
              <a:tr h="388824">
                <a:tc>
                  <a:txBody>
                    <a:bodyPr/>
                    <a:lstStyle/>
                    <a:p>
                      <a:pPr algn="l"/>
                      <a:r>
                        <a:rPr lang="en-US" sz="2200" b="1" dirty="0">
                          <a:solidFill>
                            <a:srgbClr val="B78739"/>
                          </a:solidFill>
                        </a:rPr>
                        <a:t>Department Goals</a:t>
                      </a:r>
                    </a:p>
                  </a:txBody>
                  <a:tcPr anchor="ctr">
                    <a:solidFill>
                      <a:schemeClr val="accent1">
                        <a:lumMod val="75000"/>
                      </a:schemeClr>
                    </a:solidFill>
                  </a:tcPr>
                </a:tc>
                <a:extLst>
                  <a:ext uri="{0D108BD9-81ED-4DB2-BD59-A6C34878D82A}">
                    <a16:rowId xmlns:a16="http://schemas.microsoft.com/office/drawing/2014/main" val="3141615551"/>
                  </a:ext>
                </a:extLst>
              </a:tr>
              <a:tr h="388824">
                <a:tc>
                  <a:txBody>
                    <a:bodyPr/>
                    <a:lstStyle/>
                    <a:p>
                      <a:pPr marL="342900" indent="-342900" algn="l">
                        <a:buFont typeface="Arial" panose="020B0604020202020204" pitchFamily="34" charset="0"/>
                        <a:buChar char="•"/>
                      </a:pPr>
                      <a:r>
                        <a:rPr lang="en-US" sz="2400" b="0" dirty="0">
                          <a:solidFill>
                            <a:srgbClr val="104862"/>
                          </a:solidFill>
                        </a:rPr>
                        <a:t>Provide Exceptional Emergency Services</a:t>
                      </a:r>
                    </a:p>
                    <a:p>
                      <a:pPr marL="342900" indent="-342900" algn="l">
                        <a:buFont typeface="Arial" panose="020B0604020202020204" pitchFamily="34" charset="0"/>
                        <a:buChar char="•"/>
                      </a:pPr>
                      <a:r>
                        <a:rPr lang="en-US" sz="2400" b="0" dirty="0">
                          <a:solidFill>
                            <a:srgbClr val="104862"/>
                          </a:solidFill>
                        </a:rPr>
                        <a:t>Enhance Public Education and Awareness</a:t>
                      </a:r>
                    </a:p>
                    <a:p>
                      <a:pPr marL="342900" indent="-342900" algn="l">
                        <a:buFont typeface="Arial" panose="020B0604020202020204" pitchFamily="34" charset="0"/>
                        <a:buChar char="•"/>
                      </a:pPr>
                      <a:r>
                        <a:rPr lang="en-US" sz="2400" b="0" dirty="0">
                          <a:solidFill>
                            <a:srgbClr val="104862"/>
                          </a:solidFill>
                        </a:rPr>
                        <a:t>Promote Fire Prevention and Risk Reduction</a:t>
                      </a:r>
                    </a:p>
                    <a:p>
                      <a:pPr marL="342900" indent="-342900" algn="l">
                        <a:buFont typeface="Arial" panose="020B0604020202020204" pitchFamily="34" charset="0"/>
                        <a:buChar char="•"/>
                      </a:pPr>
                      <a:r>
                        <a:rPr lang="en-US" sz="2400" b="0" dirty="0">
                          <a:solidFill>
                            <a:srgbClr val="104862"/>
                          </a:solidFill>
                        </a:rPr>
                        <a:t>Foster Teamwork and Collaboration</a:t>
                      </a:r>
                    </a:p>
                    <a:p>
                      <a:pPr marL="342900" indent="-342900" algn="l">
                        <a:buFont typeface="Arial" panose="020B0604020202020204" pitchFamily="34" charset="0"/>
                        <a:buChar char="•"/>
                      </a:pPr>
                      <a:r>
                        <a:rPr lang="en-US" sz="2400" b="0" dirty="0">
                          <a:solidFill>
                            <a:srgbClr val="104862"/>
                          </a:solidFill>
                        </a:rPr>
                        <a:t>Maintain Transparency and Accountability</a:t>
                      </a:r>
                    </a:p>
                    <a:p>
                      <a:pPr marL="342900" indent="-342900" algn="l">
                        <a:buFont typeface="Arial" panose="020B0604020202020204" pitchFamily="34" charset="0"/>
                        <a:buChar char="•"/>
                      </a:pPr>
                      <a:r>
                        <a:rPr lang="en-US" sz="2400" b="0" dirty="0">
                          <a:solidFill>
                            <a:srgbClr val="104862"/>
                          </a:solidFill>
                        </a:rPr>
                        <a:t>Pursue Excellence</a:t>
                      </a:r>
                    </a:p>
                  </a:txBody>
                  <a:tcPr anchor="ctr">
                    <a:solidFill>
                      <a:srgbClr val="E7EAED"/>
                    </a:solidFill>
                  </a:tcPr>
                </a:tc>
                <a:extLst>
                  <a:ext uri="{0D108BD9-81ED-4DB2-BD59-A6C34878D82A}">
                    <a16:rowId xmlns:a16="http://schemas.microsoft.com/office/drawing/2014/main" val="2292771504"/>
                  </a:ext>
                </a:extLst>
              </a:tr>
            </a:tbl>
          </a:graphicData>
        </a:graphic>
      </p:graphicFrame>
    </p:spTree>
    <p:extLst>
      <p:ext uri="{BB962C8B-B14F-4D97-AF65-F5344CB8AC3E}">
        <p14:creationId xmlns:p14="http://schemas.microsoft.com/office/powerpoint/2010/main" val="3603784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718F8F8-C1AA-71DB-0DBE-DFCF07182A94}"/>
              </a:ext>
            </a:extLst>
          </p:cNvPr>
          <p:cNvSpPr>
            <a:spLocks noGrp="1"/>
          </p:cNvSpPr>
          <p:nvPr>
            <p:ph type="title"/>
          </p:nvPr>
        </p:nvSpPr>
        <p:spPr>
          <a:xfrm>
            <a:off x="793661" y="386930"/>
            <a:ext cx="10660931" cy="1298448"/>
          </a:xfrm>
        </p:spPr>
        <p:txBody>
          <a:bodyPr vert="horz" lIns="91440" tIns="45720" rIns="91440" bIns="45720" rtlCol="0" anchor="b">
            <a:normAutofit fontScale="90000"/>
          </a:bodyPr>
          <a:lstStyle/>
          <a:p>
            <a:r>
              <a:rPr lang="en-US" sz="4800" b="1" dirty="0">
                <a:solidFill>
                  <a:srgbClr val="104862"/>
                </a:solidFill>
                <a:latin typeface="+mj-lt"/>
                <a:cs typeface="+mj-cs"/>
              </a:rPr>
              <a:t>Bartow Personnel Statistics | </a:t>
            </a:r>
            <a:r>
              <a:rPr lang="en-US" sz="4800" b="1" dirty="0">
                <a:solidFill>
                  <a:srgbClr val="B78739"/>
                </a:solidFill>
                <a:latin typeface="+mj-lt"/>
                <a:cs typeface="+mj-cs"/>
              </a:rPr>
              <a:t>FY 2025-2026 Proposed Budget</a:t>
            </a:r>
          </a:p>
        </p:txBody>
      </p:sp>
      <p:sp>
        <p:nvSpPr>
          <p:cNvPr id="27" name="Rectangle 2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15E924D-4FB9-BF96-0BD2-FCF611AFDCB3}"/>
              </a:ext>
            </a:extLst>
          </p:cNvPr>
          <p:cNvSpPr txBox="1"/>
          <p:nvPr/>
        </p:nvSpPr>
        <p:spPr>
          <a:xfrm>
            <a:off x="661916" y="2647232"/>
            <a:ext cx="5029765" cy="355126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1" u="sng" dirty="0">
                <a:effectLst/>
              </a:rPr>
              <a:t>13.18%</a:t>
            </a:r>
            <a:r>
              <a:rPr lang="en-US" sz="2000" dirty="0">
                <a:effectLst/>
              </a:rPr>
              <a:t> vacancy rate as of </a:t>
            </a:r>
            <a:r>
              <a:rPr lang="en-US" sz="2000" dirty="0"/>
              <a:t>June 25, 2025</a:t>
            </a:r>
            <a:br>
              <a:rPr lang="en-US" sz="2000" dirty="0"/>
            </a:br>
            <a:endParaRPr lang="en-US" sz="2000" dirty="0"/>
          </a:p>
          <a:p>
            <a:pPr marL="342900" indent="-342900">
              <a:lnSpc>
                <a:spcPct val="90000"/>
              </a:lnSpc>
              <a:spcAft>
                <a:spcPts val="600"/>
              </a:spcAft>
              <a:buFont typeface="Arial" panose="020B0604020202020204" pitchFamily="34" charset="0"/>
              <a:buChar char="•"/>
            </a:pPr>
            <a:r>
              <a:rPr lang="en-US" sz="2000" dirty="0"/>
              <a:t>Total FTE count </a:t>
            </a:r>
            <a:r>
              <a:rPr lang="en-US" sz="2000" b="1" u="sng" dirty="0"/>
              <a:t>377</a:t>
            </a:r>
            <a:r>
              <a:rPr lang="en-US" sz="2000" dirty="0"/>
              <a:t> </a:t>
            </a:r>
            <a:br>
              <a:rPr lang="en-US" sz="2000" dirty="0"/>
            </a:br>
            <a:r>
              <a:rPr lang="en-US" sz="2000" i="1" dirty="0">
                <a:solidFill>
                  <a:schemeClr val="tx2"/>
                </a:solidFill>
              </a:rPr>
              <a:t>      (number as of 6/21/25)</a:t>
            </a:r>
          </a:p>
          <a:p>
            <a:pPr marL="800100" lvl="1" indent="-342900">
              <a:lnSpc>
                <a:spcPct val="90000"/>
              </a:lnSpc>
              <a:spcAft>
                <a:spcPts val="600"/>
              </a:spcAft>
              <a:buFont typeface="Arial" panose="020B0604020202020204" pitchFamily="34" charset="0"/>
              <a:buChar char="•"/>
            </a:pPr>
            <a:r>
              <a:rPr lang="en-US" sz="2000" b="1" u="sng" dirty="0"/>
              <a:t>352</a:t>
            </a:r>
            <a:r>
              <a:rPr lang="en-US" sz="2000" b="1" dirty="0"/>
              <a:t> full time staff members </a:t>
            </a:r>
          </a:p>
          <a:p>
            <a:pPr marL="1200150" lvl="2" indent="-228600">
              <a:lnSpc>
                <a:spcPct val="90000"/>
              </a:lnSpc>
              <a:spcAft>
                <a:spcPts val="600"/>
              </a:spcAft>
              <a:buFont typeface="Arial" panose="020B0604020202020204" pitchFamily="34" charset="0"/>
              <a:buChar char="•"/>
            </a:pPr>
            <a:r>
              <a:rPr lang="en-US" sz="2000" dirty="0"/>
              <a:t>Includes 7 Polk County Library Cooperative staff that are paid for in total by Polk County</a:t>
            </a:r>
          </a:p>
          <a:p>
            <a:pPr marL="742950" lvl="1" indent="-228600">
              <a:lnSpc>
                <a:spcPct val="90000"/>
              </a:lnSpc>
              <a:spcAft>
                <a:spcPts val="600"/>
              </a:spcAft>
              <a:buFont typeface="Arial" panose="020B0604020202020204" pitchFamily="34" charset="0"/>
              <a:buChar char="•"/>
            </a:pPr>
            <a:r>
              <a:rPr lang="en-US" sz="2000" b="1" dirty="0"/>
              <a:t>50 part time positions</a:t>
            </a:r>
            <a:endParaRPr lang="en-US" sz="2000" dirty="0"/>
          </a:p>
        </p:txBody>
      </p:sp>
      <p:pic>
        <p:nvPicPr>
          <p:cNvPr id="9" name="Picture 8" descr="A picture containing text, person, outdoor, road&#10;&#10;AI-generated content may be incorrect.">
            <a:extLst>
              <a:ext uri="{FF2B5EF4-FFF2-40B4-BE49-F238E27FC236}">
                <a16:creationId xmlns:a16="http://schemas.microsoft.com/office/drawing/2014/main" id="{D12B08C7-ECA7-CCCB-6680-5DE1D2726FC5}"/>
              </a:ext>
            </a:extLst>
          </p:cNvPr>
          <p:cNvPicPr>
            <a:picLocks noChangeAspect="1"/>
          </p:cNvPicPr>
          <p:nvPr/>
        </p:nvPicPr>
        <p:blipFill>
          <a:blip r:embed="rId3">
            <a:extLst>
              <a:ext uri="{28A0092B-C50C-407E-A947-70E740481C1C}">
                <a14:useLocalDpi xmlns:a14="http://schemas.microsoft.com/office/drawing/2010/main" val="0"/>
              </a:ext>
            </a:extLst>
          </a:blip>
          <a:srcRect l="3287" r="4156"/>
          <a:stretch>
            <a:fillRect/>
          </a:stretch>
        </p:blipFill>
        <p:spPr>
          <a:xfrm>
            <a:off x="5911532" y="2484255"/>
            <a:ext cx="5150277" cy="3714244"/>
          </a:xfrm>
          <a:prstGeom prst="rect">
            <a:avLst/>
          </a:prstGeom>
        </p:spPr>
      </p:pic>
      <p:sp>
        <p:nvSpPr>
          <p:cNvPr id="29" name="Rectangle 2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617291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37AAC-7CBD-04B9-D7A2-71C77CDE5F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7E6472B-D685-E00C-D890-FFA5C87476F5}"/>
              </a:ext>
            </a:extLst>
          </p:cNvPr>
          <p:cNvSpPr>
            <a:spLocks noGrp="1"/>
          </p:cNvSpPr>
          <p:nvPr>
            <p:ph type="title"/>
          </p:nvPr>
        </p:nvSpPr>
        <p:spPr/>
        <p:txBody>
          <a:bodyPr/>
          <a:lstStyle/>
          <a:p>
            <a:r>
              <a:rPr lang="en-US" b="1" dirty="0">
                <a:solidFill>
                  <a:srgbClr val="104862"/>
                </a:solidFill>
              </a:rPr>
              <a:t>Fire Services</a:t>
            </a:r>
          </a:p>
        </p:txBody>
      </p:sp>
      <p:graphicFrame>
        <p:nvGraphicFramePr>
          <p:cNvPr id="2" name="Content Placeholder 1">
            <a:extLst>
              <a:ext uri="{FF2B5EF4-FFF2-40B4-BE49-F238E27FC236}">
                <a16:creationId xmlns:a16="http://schemas.microsoft.com/office/drawing/2014/main" id="{23498C05-8815-0EA9-7431-790A074F9349}"/>
              </a:ext>
            </a:extLst>
          </p:cNvPr>
          <p:cNvGraphicFramePr>
            <a:graphicFrameLocks noGrp="1"/>
          </p:cNvGraphicFramePr>
          <p:nvPr>
            <p:ph idx="1"/>
            <p:extLst>
              <p:ext uri="{D42A27DB-BD31-4B8C-83A1-F6EECF244321}">
                <p14:modId xmlns:p14="http://schemas.microsoft.com/office/powerpoint/2010/main" val="4028729438"/>
              </p:ext>
            </p:extLst>
          </p:nvPr>
        </p:nvGraphicFramePr>
        <p:xfrm>
          <a:off x="510365" y="1505614"/>
          <a:ext cx="11334306" cy="4175760"/>
        </p:xfrm>
        <a:graphic>
          <a:graphicData uri="http://schemas.openxmlformats.org/drawingml/2006/table">
            <a:tbl>
              <a:tblPr firstRow="1" bandRow="1">
                <a:tableStyleId>{5C22544A-7EE6-4342-B048-85BDC9FD1C3A}</a:tableStyleId>
              </a:tblPr>
              <a:tblGrid>
                <a:gridCol w="11334306">
                  <a:extLst>
                    <a:ext uri="{9D8B030D-6E8A-4147-A177-3AD203B41FA5}">
                      <a16:colId xmlns:a16="http://schemas.microsoft.com/office/drawing/2014/main" val="4093609078"/>
                    </a:ext>
                  </a:extLst>
                </a:gridCol>
              </a:tblGrid>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rPr>
                        <a:t>Summary of Services</a:t>
                      </a:r>
                      <a:endParaRPr lang="en-US" sz="22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r>
                        <a:rPr lang="en-US" sz="2400" dirty="0"/>
                        <a:t>The Bartow Fire Department responds to all calls for service with a focus on Prevention, Public Education, Safety, and Training. </a:t>
                      </a:r>
                    </a:p>
                    <a:p>
                      <a:pPr marL="342900" indent="-342900">
                        <a:buFont typeface="Arial" panose="020B0604020202020204" pitchFamily="34" charset="0"/>
                        <a:buChar char="•"/>
                      </a:pPr>
                      <a:r>
                        <a:rPr lang="en-US" sz="2400" dirty="0"/>
                        <a:t>Maintains statutory requirements from an inspection perspective for new and existing building. </a:t>
                      </a:r>
                    </a:p>
                    <a:p>
                      <a:pPr marL="342900" indent="-342900">
                        <a:buFont typeface="Arial" panose="020B0604020202020204" pitchFamily="34" charset="0"/>
                        <a:buChar char="•"/>
                      </a:pPr>
                      <a:r>
                        <a:rPr lang="en-US" sz="2400" dirty="0"/>
                        <a:t>Development planning as well as future Fire Department Planning. </a:t>
                      </a:r>
                    </a:p>
                    <a:p>
                      <a:pPr marL="342900" indent="-342900">
                        <a:buFont typeface="Arial" panose="020B0604020202020204" pitchFamily="34" charset="0"/>
                        <a:buChar char="•"/>
                      </a:pPr>
                      <a:r>
                        <a:rPr lang="en-US" sz="2400" dirty="0"/>
                        <a:t>Provides public education for all age groups of the community. </a:t>
                      </a:r>
                    </a:p>
                    <a:p>
                      <a:pPr marL="342900" indent="-342900">
                        <a:buFont typeface="Arial" panose="020B0604020202020204" pitchFamily="34" charset="0"/>
                        <a:buChar char="•"/>
                      </a:pPr>
                      <a:r>
                        <a:rPr lang="en-US" sz="2400" dirty="0"/>
                        <a:t>Provides safety training for community and requested entities. </a:t>
                      </a:r>
                    </a:p>
                    <a:p>
                      <a:pPr marL="342900" indent="-342900">
                        <a:buFont typeface="Arial" panose="020B0604020202020204" pitchFamily="34" charset="0"/>
                        <a:buChar char="•"/>
                      </a:pPr>
                      <a:r>
                        <a:rPr lang="en-US" sz="2400" dirty="0"/>
                        <a:t>Provideds training for employees for advancement and future growth. </a:t>
                      </a:r>
                    </a:p>
                    <a:p>
                      <a:pPr marL="342900" indent="-342900">
                        <a:buFont typeface="Arial" panose="020B0604020202020204" pitchFamily="34" charset="0"/>
                        <a:buChar char="•"/>
                      </a:pPr>
                      <a:r>
                        <a:rPr lang="en-US" sz="2400" dirty="0"/>
                        <a:t>Responds to emergency calls for service within the municipal limits of the City of Bartow. </a:t>
                      </a:r>
                      <a:endParaRPr lang="en-US" sz="2400" b="0" dirty="0"/>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96314565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39181A-2F43-4097-85E8-C7FC0321BC97}"/>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100" b="1" kern="1200">
                <a:solidFill>
                  <a:schemeClr val="tx1"/>
                </a:solidFill>
                <a:latin typeface="+mj-lt"/>
                <a:ea typeface="+mj-ea"/>
                <a:cs typeface="+mj-cs"/>
              </a:rPr>
              <a:t>Key Performance Measure - Fire</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hart&#10;&#10;AI-generated content may be incorrect.">
            <a:extLst>
              <a:ext uri="{FF2B5EF4-FFF2-40B4-BE49-F238E27FC236}">
                <a16:creationId xmlns:a16="http://schemas.microsoft.com/office/drawing/2014/main" id="{A5D01748-84A1-AE68-7EFD-19DEC52B15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5238" y="1562402"/>
            <a:ext cx="7608304" cy="3804152"/>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4E95FD5-8543-5FD2-8570-543132E00344}"/>
              </a:ext>
            </a:extLst>
          </p:cNvPr>
          <p:cNvSpPr txBox="1"/>
          <p:nvPr/>
        </p:nvSpPr>
        <p:spPr>
          <a:xfrm>
            <a:off x="1883884" y="1200966"/>
            <a:ext cx="4549967" cy="461665"/>
          </a:xfrm>
          <a:prstGeom prst="rect">
            <a:avLst/>
          </a:prstGeom>
          <a:noFill/>
        </p:spPr>
        <p:txBody>
          <a:bodyPr wrap="square" rtlCol="0">
            <a:spAutoFit/>
          </a:bodyPr>
          <a:lstStyle/>
          <a:p>
            <a:pPr algn="ctr"/>
            <a:r>
              <a:rPr lang="en-US" sz="2400" b="1" dirty="0">
                <a:solidFill>
                  <a:srgbClr val="104862"/>
                </a:solidFill>
              </a:rPr>
              <a:t>Response Rate</a:t>
            </a:r>
          </a:p>
        </p:txBody>
      </p:sp>
      <p:pic>
        <p:nvPicPr>
          <p:cNvPr id="8" name="Picture 7">
            <a:extLst>
              <a:ext uri="{FF2B5EF4-FFF2-40B4-BE49-F238E27FC236}">
                <a16:creationId xmlns:a16="http://schemas.microsoft.com/office/drawing/2014/main" id="{FD37E69A-62C4-8AD3-4E24-57171220BB4C}"/>
              </a:ext>
            </a:extLst>
          </p:cNvPr>
          <p:cNvPicPr>
            <a:picLocks noChangeAspect="1"/>
          </p:cNvPicPr>
          <p:nvPr/>
        </p:nvPicPr>
        <p:blipFill>
          <a:blip r:embed="rId3"/>
          <a:stretch>
            <a:fillRect/>
          </a:stretch>
        </p:blipFill>
        <p:spPr>
          <a:xfrm>
            <a:off x="417672" y="5335901"/>
            <a:ext cx="7851458" cy="910676"/>
          </a:xfrm>
          <a:prstGeom prst="rect">
            <a:avLst/>
          </a:prstGeom>
        </p:spPr>
      </p:pic>
      <p:sp>
        <p:nvSpPr>
          <p:cNvPr id="11" name="TextBox 10">
            <a:extLst>
              <a:ext uri="{FF2B5EF4-FFF2-40B4-BE49-F238E27FC236}">
                <a16:creationId xmlns:a16="http://schemas.microsoft.com/office/drawing/2014/main" id="{433180C8-945B-7416-6C93-9F01A52AA815}"/>
              </a:ext>
            </a:extLst>
          </p:cNvPr>
          <p:cNvSpPr txBox="1"/>
          <p:nvPr/>
        </p:nvSpPr>
        <p:spPr>
          <a:xfrm>
            <a:off x="8886174" y="4869180"/>
            <a:ext cx="2760588" cy="1200329"/>
          </a:xfrm>
          <a:prstGeom prst="rect">
            <a:avLst/>
          </a:prstGeom>
          <a:noFill/>
        </p:spPr>
        <p:txBody>
          <a:bodyPr wrap="square" rtlCol="0">
            <a:spAutoFit/>
          </a:bodyPr>
          <a:lstStyle/>
          <a:p>
            <a:r>
              <a:rPr lang="en-US" dirty="0"/>
              <a:t>Analysis: Fire Service had an annual 31.01% response rate of under four minutes in 2024.</a:t>
            </a:r>
          </a:p>
        </p:txBody>
      </p:sp>
    </p:spTree>
    <p:extLst>
      <p:ext uri="{BB962C8B-B14F-4D97-AF65-F5344CB8AC3E}">
        <p14:creationId xmlns:p14="http://schemas.microsoft.com/office/powerpoint/2010/main" val="169942772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85FCD-2FF7-82A4-0357-CC290BBC68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D403E1-5A79-DA1C-C46F-4B43B384BEA7}"/>
              </a:ext>
            </a:extLst>
          </p:cNvPr>
          <p:cNvSpPr>
            <a:spLocks noGrp="1"/>
          </p:cNvSpPr>
          <p:nvPr>
            <p:ph type="title"/>
          </p:nvPr>
        </p:nvSpPr>
        <p:spPr>
          <a:xfrm>
            <a:off x="458528" y="398320"/>
            <a:ext cx="10163398" cy="999996"/>
          </a:xfrm>
        </p:spPr>
        <p:txBody>
          <a:bodyPr>
            <a:normAutofit/>
          </a:bodyPr>
          <a:lstStyle/>
          <a:p>
            <a:r>
              <a:rPr lang="en-US" b="1" dirty="0">
                <a:solidFill>
                  <a:srgbClr val="104862"/>
                </a:solidFill>
              </a:rPr>
              <a:t>Key Performance Measures - Fire</a:t>
            </a:r>
          </a:p>
        </p:txBody>
      </p:sp>
      <p:graphicFrame>
        <p:nvGraphicFramePr>
          <p:cNvPr id="9" name="Table 8">
            <a:extLst>
              <a:ext uri="{FF2B5EF4-FFF2-40B4-BE49-F238E27FC236}">
                <a16:creationId xmlns:a16="http://schemas.microsoft.com/office/drawing/2014/main" id="{D6E334F4-704A-488D-6206-7FD25EBD79C7}"/>
              </a:ext>
            </a:extLst>
          </p:cNvPr>
          <p:cNvGraphicFramePr>
            <a:graphicFrameLocks noGrp="1"/>
          </p:cNvGraphicFramePr>
          <p:nvPr>
            <p:extLst>
              <p:ext uri="{D42A27DB-BD31-4B8C-83A1-F6EECF244321}">
                <p14:modId xmlns:p14="http://schemas.microsoft.com/office/powerpoint/2010/main" val="4115017934"/>
              </p:ext>
            </p:extLst>
          </p:nvPr>
        </p:nvGraphicFramePr>
        <p:xfrm>
          <a:off x="458528" y="1619579"/>
          <a:ext cx="11274944" cy="3017520"/>
        </p:xfrm>
        <a:graphic>
          <a:graphicData uri="http://schemas.openxmlformats.org/drawingml/2006/table">
            <a:tbl>
              <a:tblPr firstRow="1" bandRow="1">
                <a:tableStyleId>{5C22544A-7EE6-4342-B048-85BDC9FD1C3A}</a:tableStyleId>
              </a:tblPr>
              <a:tblGrid>
                <a:gridCol w="2821017">
                  <a:extLst>
                    <a:ext uri="{9D8B030D-6E8A-4147-A177-3AD203B41FA5}">
                      <a16:colId xmlns:a16="http://schemas.microsoft.com/office/drawing/2014/main" val="2824674795"/>
                    </a:ext>
                  </a:extLst>
                </a:gridCol>
                <a:gridCol w="3610353">
                  <a:extLst>
                    <a:ext uri="{9D8B030D-6E8A-4147-A177-3AD203B41FA5}">
                      <a16:colId xmlns:a16="http://schemas.microsoft.com/office/drawing/2014/main" val="3745968927"/>
                    </a:ext>
                  </a:extLst>
                </a:gridCol>
                <a:gridCol w="3030279">
                  <a:extLst>
                    <a:ext uri="{9D8B030D-6E8A-4147-A177-3AD203B41FA5}">
                      <a16:colId xmlns:a16="http://schemas.microsoft.com/office/drawing/2014/main" val="1649215685"/>
                    </a:ext>
                  </a:extLst>
                </a:gridCol>
                <a:gridCol w="1813295">
                  <a:extLst>
                    <a:ext uri="{9D8B030D-6E8A-4147-A177-3AD203B41FA5}">
                      <a16:colId xmlns:a16="http://schemas.microsoft.com/office/drawing/2014/main" val="1075387996"/>
                    </a:ext>
                  </a:extLst>
                </a:gridCol>
              </a:tblGrid>
              <a:tr h="322325">
                <a:tc>
                  <a:txBody>
                    <a:bodyPr/>
                    <a:lstStyle/>
                    <a:p>
                      <a:r>
                        <a:rPr lang="en-US" dirty="0"/>
                        <a:t>Measures</a:t>
                      </a:r>
                    </a:p>
                  </a:txBody>
                  <a:tcPr/>
                </a:tc>
                <a:tc>
                  <a:txBody>
                    <a:bodyPr/>
                    <a:lstStyle/>
                    <a:p>
                      <a:r>
                        <a:rPr lang="en-US" dirty="0"/>
                        <a:t>Analysis</a:t>
                      </a:r>
                    </a:p>
                  </a:txBody>
                  <a:tcPr/>
                </a:tc>
                <a:tc>
                  <a:txBody>
                    <a:bodyPr/>
                    <a:lstStyle/>
                    <a:p>
                      <a:r>
                        <a:rPr lang="en-US" dirty="0"/>
                        <a:t>Series</a:t>
                      </a:r>
                    </a:p>
                  </a:txBody>
                  <a:tcPr/>
                </a:tc>
                <a:tc>
                  <a:txBody>
                    <a:bodyPr/>
                    <a:lstStyle/>
                    <a:p>
                      <a:pPr algn="ctr"/>
                      <a:r>
                        <a:rPr lang="en-US" dirty="0"/>
                        <a:t>Status</a:t>
                      </a:r>
                    </a:p>
                  </a:txBody>
                  <a:tcPr/>
                </a:tc>
                <a:extLst>
                  <a:ext uri="{0D108BD9-81ED-4DB2-BD59-A6C34878D82A}">
                    <a16:rowId xmlns:a16="http://schemas.microsoft.com/office/drawing/2014/main" val="1946517529"/>
                  </a:ext>
                </a:extLst>
              </a:tr>
              <a:tr h="464539">
                <a:tc rowSpan="2">
                  <a:txBody>
                    <a:bodyPr/>
                    <a:lstStyle/>
                    <a:p>
                      <a:r>
                        <a:rPr lang="en-US" b="1" dirty="0"/>
                        <a:t>Number of Incidents</a:t>
                      </a:r>
                    </a:p>
                  </a:txBody>
                  <a:tcPr/>
                </a:tc>
                <a:tc rowSpan="2">
                  <a:txBody>
                    <a:bodyPr/>
                    <a:lstStyle/>
                    <a:p>
                      <a:r>
                        <a:rPr lang="en-US" dirty="0"/>
                        <a:t>The Fire Department recorded an annual amount of 3,887 incidents in 2024 which is a 9.33% increase from the previous year.</a:t>
                      </a:r>
                    </a:p>
                  </a:txBody>
                  <a:tcPr/>
                </a:tc>
                <a:tc>
                  <a:txBody>
                    <a:bodyPr/>
                    <a:lstStyle/>
                    <a:p>
                      <a:r>
                        <a:rPr lang="en-US" b="0" dirty="0"/>
                        <a:t>Actual</a:t>
                      </a:r>
                    </a:p>
                  </a:txBody>
                  <a:tcPr/>
                </a:tc>
                <a:tc>
                  <a:txBody>
                    <a:bodyPr/>
                    <a:lstStyle/>
                    <a:p>
                      <a:pPr algn="ctr"/>
                      <a:r>
                        <a:rPr lang="en-US" b="1" dirty="0"/>
                        <a:t>3,887</a:t>
                      </a:r>
                    </a:p>
                  </a:txBody>
                  <a:tcPr/>
                </a:tc>
                <a:extLst>
                  <a:ext uri="{0D108BD9-81ED-4DB2-BD59-A6C34878D82A}">
                    <a16:rowId xmlns:a16="http://schemas.microsoft.com/office/drawing/2014/main" val="1191962624"/>
                  </a:ext>
                </a:extLst>
              </a:tr>
              <a:tr h="464539">
                <a:tc vMerge="1">
                  <a:txBody>
                    <a:bodyPr/>
                    <a:lstStyle/>
                    <a:p>
                      <a:endParaRPr lang="en-US" b="1" dirty="0"/>
                    </a:p>
                  </a:txBody>
                  <a:tcPr/>
                </a:tc>
                <a:tc vMerge="1">
                  <a:txBody>
                    <a:bodyPr/>
                    <a:lstStyle/>
                    <a:p>
                      <a:endParaRPr lang="en-US" dirty="0"/>
                    </a:p>
                  </a:txBody>
                  <a:tcPr/>
                </a:tc>
                <a:tc>
                  <a:txBody>
                    <a:bodyPr/>
                    <a:lstStyle/>
                    <a:p>
                      <a:r>
                        <a:rPr lang="en-US" b="0" dirty="0"/>
                        <a:t>Prior Year Actual</a:t>
                      </a:r>
                    </a:p>
                  </a:txBody>
                  <a:tcPr/>
                </a:tc>
                <a:tc>
                  <a:txBody>
                    <a:bodyPr/>
                    <a:lstStyle/>
                    <a:p>
                      <a:pPr algn="ctr"/>
                      <a:r>
                        <a:rPr lang="en-US" b="1" dirty="0"/>
                        <a:t>3,555</a:t>
                      </a:r>
                    </a:p>
                  </a:txBody>
                  <a:tcPr/>
                </a:tc>
                <a:extLst>
                  <a:ext uri="{0D108BD9-81ED-4DB2-BD59-A6C34878D82A}">
                    <a16:rowId xmlns:a16="http://schemas.microsoft.com/office/drawing/2014/main" val="1239429790"/>
                  </a:ext>
                </a:extLst>
              </a:tr>
              <a:tr h="262704">
                <a:tc rowSpan="4">
                  <a:txBody>
                    <a:bodyPr/>
                    <a:lstStyle/>
                    <a:p>
                      <a:r>
                        <a:rPr lang="en-US" b="1" dirty="0"/>
                        <a:t>Response Rate</a:t>
                      </a:r>
                    </a:p>
                  </a:txBody>
                  <a:tcPr/>
                </a:tc>
                <a:tc rowSpan="4">
                  <a:txBody>
                    <a:bodyPr/>
                    <a:lstStyle/>
                    <a:p>
                      <a:r>
                        <a:rPr lang="en-US" dirty="0"/>
                        <a:t>Fire Services had an annual 31.08% response rate of under four minutes in 2024.</a:t>
                      </a:r>
                    </a:p>
                  </a:txBody>
                  <a:tcPr/>
                </a:tc>
                <a:tc>
                  <a:txBody>
                    <a:bodyPr/>
                    <a:lstStyle/>
                    <a:p>
                      <a:r>
                        <a:rPr lang="en-US" b="0" dirty="0"/>
                        <a:t>Under 4 Minutes</a:t>
                      </a:r>
                    </a:p>
                  </a:txBody>
                  <a:tcPr/>
                </a:tc>
                <a:tc>
                  <a:txBody>
                    <a:bodyPr/>
                    <a:lstStyle/>
                    <a:p>
                      <a:pPr algn="ctr"/>
                      <a:r>
                        <a:rPr lang="en-US" b="1" dirty="0"/>
                        <a:t>31.08%</a:t>
                      </a:r>
                    </a:p>
                  </a:txBody>
                  <a:tcPr/>
                </a:tc>
                <a:extLst>
                  <a:ext uri="{0D108BD9-81ED-4DB2-BD59-A6C34878D82A}">
                    <a16:rowId xmlns:a16="http://schemas.microsoft.com/office/drawing/2014/main" val="188816968"/>
                  </a:ext>
                </a:extLst>
              </a:tr>
              <a:tr h="308266">
                <a:tc vMerge="1">
                  <a:txBody>
                    <a:bodyPr/>
                    <a:lstStyle/>
                    <a:p>
                      <a:endParaRPr lang="en-US" b="1" dirty="0"/>
                    </a:p>
                  </a:txBody>
                  <a:tcPr/>
                </a:tc>
                <a:tc vMerge="1">
                  <a:txBody>
                    <a:bodyPr/>
                    <a:lstStyle/>
                    <a:p>
                      <a:endParaRPr lang="en-US" dirty="0"/>
                    </a:p>
                  </a:txBody>
                  <a:tcPr/>
                </a:tc>
                <a:tc>
                  <a:txBody>
                    <a:bodyPr/>
                    <a:lstStyle/>
                    <a:p>
                      <a:r>
                        <a:rPr lang="en-US" b="0" dirty="0"/>
                        <a:t>4-6 Minutes</a:t>
                      </a:r>
                    </a:p>
                  </a:txBody>
                  <a:tcPr/>
                </a:tc>
                <a:tc>
                  <a:txBody>
                    <a:bodyPr/>
                    <a:lstStyle/>
                    <a:p>
                      <a:pPr algn="ctr"/>
                      <a:r>
                        <a:rPr lang="en-US" b="1" dirty="0"/>
                        <a:t>31.32%</a:t>
                      </a:r>
                    </a:p>
                  </a:txBody>
                  <a:tcPr/>
                </a:tc>
                <a:extLst>
                  <a:ext uri="{0D108BD9-81ED-4DB2-BD59-A6C34878D82A}">
                    <a16:rowId xmlns:a16="http://schemas.microsoft.com/office/drawing/2014/main" val="2409940151"/>
                  </a:ext>
                </a:extLst>
              </a:tr>
              <a:tr h="308266">
                <a:tc vMerge="1">
                  <a:txBody>
                    <a:bodyPr/>
                    <a:lstStyle/>
                    <a:p>
                      <a:endParaRPr lang="en-US" b="1" dirty="0"/>
                    </a:p>
                  </a:txBody>
                  <a:tcPr/>
                </a:tc>
                <a:tc vMerge="1">
                  <a:txBody>
                    <a:bodyPr/>
                    <a:lstStyle/>
                    <a:p>
                      <a:endParaRPr lang="en-US" dirty="0"/>
                    </a:p>
                  </a:txBody>
                  <a:tcPr/>
                </a:tc>
                <a:tc>
                  <a:txBody>
                    <a:bodyPr/>
                    <a:lstStyle/>
                    <a:p>
                      <a:r>
                        <a:rPr lang="en-US" b="0" dirty="0"/>
                        <a:t>6-10 Minutes</a:t>
                      </a:r>
                    </a:p>
                  </a:txBody>
                  <a:tcPr/>
                </a:tc>
                <a:tc>
                  <a:txBody>
                    <a:bodyPr/>
                    <a:lstStyle/>
                    <a:p>
                      <a:pPr algn="ctr"/>
                      <a:r>
                        <a:rPr lang="en-US" b="1" dirty="0"/>
                        <a:t>31.65%</a:t>
                      </a:r>
                    </a:p>
                  </a:txBody>
                  <a:tcPr/>
                </a:tc>
                <a:extLst>
                  <a:ext uri="{0D108BD9-81ED-4DB2-BD59-A6C34878D82A}">
                    <a16:rowId xmlns:a16="http://schemas.microsoft.com/office/drawing/2014/main" val="3835121625"/>
                  </a:ext>
                </a:extLst>
              </a:tr>
              <a:tr h="308266">
                <a:tc vMerge="1">
                  <a:txBody>
                    <a:bodyPr/>
                    <a:lstStyle/>
                    <a:p>
                      <a:endParaRPr lang="en-US" b="1" dirty="0"/>
                    </a:p>
                  </a:txBody>
                  <a:tcPr/>
                </a:tc>
                <a:tc vMerge="1">
                  <a:txBody>
                    <a:bodyPr/>
                    <a:lstStyle/>
                    <a:p>
                      <a:endParaRPr lang="en-US" dirty="0"/>
                    </a:p>
                  </a:txBody>
                  <a:tcPr/>
                </a:tc>
                <a:tc>
                  <a:txBody>
                    <a:bodyPr/>
                    <a:lstStyle/>
                    <a:p>
                      <a:r>
                        <a:rPr lang="en-US" b="0" dirty="0"/>
                        <a:t>Over 10 Minutes</a:t>
                      </a:r>
                    </a:p>
                  </a:txBody>
                  <a:tcPr/>
                </a:tc>
                <a:tc>
                  <a:txBody>
                    <a:bodyPr/>
                    <a:lstStyle/>
                    <a:p>
                      <a:pPr algn="ctr"/>
                      <a:r>
                        <a:rPr lang="en-US" b="1" dirty="0"/>
                        <a:t>8.95%</a:t>
                      </a:r>
                    </a:p>
                  </a:txBody>
                  <a:tcPr/>
                </a:tc>
                <a:extLst>
                  <a:ext uri="{0D108BD9-81ED-4DB2-BD59-A6C34878D82A}">
                    <a16:rowId xmlns:a16="http://schemas.microsoft.com/office/drawing/2014/main" val="4030447505"/>
                  </a:ext>
                </a:extLst>
              </a:tr>
            </a:tbl>
          </a:graphicData>
        </a:graphic>
      </p:graphicFrame>
    </p:spTree>
    <p:extLst>
      <p:ext uri="{BB962C8B-B14F-4D97-AF65-F5344CB8AC3E}">
        <p14:creationId xmlns:p14="http://schemas.microsoft.com/office/powerpoint/2010/main" val="81389567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C7162-E33C-4AE2-F0CD-D21745BB902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3F23F53-EB3E-03C2-82B5-8E4CB60B46F6}"/>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4522E36F-E8B0-117E-3428-C4BDAF8466CE}"/>
              </a:ext>
            </a:extLst>
          </p:cNvPr>
          <p:cNvGraphicFramePr>
            <a:graphicFrameLocks noGrp="1"/>
          </p:cNvGraphicFramePr>
          <p:nvPr>
            <p:ph idx="1"/>
            <p:extLst>
              <p:ext uri="{D42A27DB-BD31-4B8C-83A1-F6EECF244321}">
                <p14:modId xmlns:p14="http://schemas.microsoft.com/office/powerpoint/2010/main" val="2684468553"/>
              </p:ext>
            </p:extLst>
          </p:nvPr>
        </p:nvGraphicFramePr>
        <p:xfrm>
          <a:off x="333157" y="180750"/>
          <a:ext cx="11500879" cy="6461760"/>
        </p:xfrm>
        <a:graphic>
          <a:graphicData uri="http://schemas.openxmlformats.org/drawingml/2006/table">
            <a:tbl>
              <a:tblPr firstRow="1" bandRow="1">
                <a:tableStyleId>{5C22544A-7EE6-4342-B048-85BDC9FD1C3A}</a:tableStyleId>
              </a:tblPr>
              <a:tblGrid>
                <a:gridCol w="2875219">
                  <a:extLst>
                    <a:ext uri="{9D8B030D-6E8A-4147-A177-3AD203B41FA5}">
                      <a16:colId xmlns:a16="http://schemas.microsoft.com/office/drawing/2014/main" val="4093609078"/>
                    </a:ext>
                  </a:extLst>
                </a:gridCol>
                <a:gridCol w="345171">
                  <a:extLst>
                    <a:ext uri="{9D8B030D-6E8A-4147-A177-3AD203B41FA5}">
                      <a16:colId xmlns:a16="http://schemas.microsoft.com/office/drawing/2014/main" val="1757705051"/>
                    </a:ext>
                  </a:extLst>
                </a:gridCol>
                <a:gridCol w="2530049">
                  <a:extLst>
                    <a:ext uri="{9D8B030D-6E8A-4147-A177-3AD203B41FA5}">
                      <a16:colId xmlns:a16="http://schemas.microsoft.com/office/drawing/2014/main" val="3248889370"/>
                    </a:ext>
                  </a:extLst>
                </a:gridCol>
                <a:gridCol w="303602">
                  <a:extLst>
                    <a:ext uri="{9D8B030D-6E8A-4147-A177-3AD203B41FA5}">
                      <a16:colId xmlns:a16="http://schemas.microsoft.com/office/drawing/2014/main" val="3888219350"/>
                    </a:ext>
                  </a:extLst>
                </a:gridCol>
                <a:gridCol w="2571618">
                  <a:extLst>
                    <a:ext uri="{9D8B030D-6E8A-4147-A177-3AD203B41FA5}">
                      <a16:colId xmlns:a16="http://schemas.microsoft.com/office/drawing/2014/main" val="2589861082"/>
                    </a:ext>
                  </a:extLst>
                </a:gridCol>
                <a:gridCol w="215051">
                  <a:extLst>
                    <a:ext uri="{9D8B030D-6E8A-4147-A177-3AD203B41FA5}">
                      <a16:colId xmlns:a16="http://schemas.microsoft.com/office/drawing/2014/main" val="4090859996"/>
                    </a:ext>
                  </a:extLst>
                </a:gridCol>
                <a:gridCol w="2660169">
                  <a:extLst>
                    <a:ext uri="{9D8B030D-6E8A-4147-A177-3AD203B41FA5}">
                      <a16:colId xmlns:a16="http://schemas.microsoft.com/office/drawing/2014/main" val="598033885"/>
                    </a:ext>
                  </a:extLst>
                </a:gridCol>
              </a:tblGrid>
              <a:tr h="512419">
                <a:tc gridSpan="3">
                  <a:txBody>
                    <a:bodyPr/>
                    <a:lstStyle/>
                    <a:p>
                      <a:r>
                        <a:rPr lang="en-US" sz="2800" b="1" dirty="0"/>
                        <a:t>Department: </a:t>
                      </a:r>
                      <a:r>
                        <a:rPr lang="en-US" sz="2800" b="1" dirty="0">
                          <a:solidFill>
                            <a:srgbClr val="B78739"/>
                          </a:solidFill>
                        </a:rPr>
                        <a:t>Fire Service Fund</a:t>
                      </a:r>
                    </a:p>
                  </a:txBody>
                  <a:tcPr/>
                </a:tc>
                <a:tc hMerge="1">
                  <a:txBody>
                    <a:bodyPr/>
                    <a:lstStyle/>
                    <a:p>
                      <a:endParaRPr dirty="0"/>
                    </a:p>
                  </a:txBody>
                  <a:tcPr/>
                </a:tc>
                <a:tc hMerge="1">
                  <a:txBody>
                    <a:bodyPr/>
                    <a:lstStyle/>
                    <a:p>
                      <a:endParaRPr lang="en-US" sz="2800" b="1" dirty="0">
                        <a:solidFill>
                          <a:srgbClr val="B78739"/>
                        </a:solidFill>
                      </a:endParaRPr>
                    </a:p>
                  </a:txBody>
                  <a:tcPr/>
                </a:tc>
                <a:tc gridSpan="4">
                  <a:txBody>
                    <a:bodyPr/>
                    <a:lstStyle/>
                    <a:p>
                      <a:r>
                        <a:rPr lang="en-US" sz="2800" b="1" dirty="0"/>
                        <a:t>Division: </a:t>
                      </a:r>
                      <a:r>
                        <a:rPr lang="en-US" sz="2800" b="1" dirty="0">
                          <a:solidFill>
                            <a:srgbClr val="B78739"/>
                          </a:solidFill>
                        </a:rPr>
                        <a:t>N/A</a:t>
                      </a:r>
                    </a:p>
                  </a:txBody>
                  <a:tcPr anchor="ctr"/>
                </a:tc>
                <a:tc hMerge="1">
                  <a:txBody>
                    <a:bodyPr/>
                    <a:lstStyle/>
                    <a:p>
                      <a:endParaRPr lang="en-US"/>
                    </a:p>
                  </a:txBody>
                  <a:tcPr/>
                </a:tc>
                <a:tc hMerge="1">
                  <a:txBody>
                    <a:bodyPr/>
                    <a:lstStyle/>
                    <a:p>
                      <a:endParaRPr dirty="0"/>
                    </a:p>
                  </a:txBody>
                  <a:tcPr/>
                </a:tc>
                <a:tc hMerge="1">
                  <a:txBody>
                    <a:bodyPr/>
                    <a:lstStyle/>
                    <a:p>
                      <a:endParaRPr lang="en-US" sz="2800" b="1" dirty="0">
                        <a:solidFill>
                          <a:srgbClr val="B78739"/>
                        </a:solidFill>
                      </a:endParaRPr>
                    </a:p>
                  </a:txBody>
                  <a:tcPr anchor="ctr"/>
                </a:tc>
                <a:extLst>
                  <a:ext uri="{0D108BD9-81ED-4DB2-BD59-A6C34878D82A}">
                    <a16:rowId xmlns:a16="http://schemas.microsoft.com/office/drawing/2014/main" val="2000895093"/>
                  </a:ext>
                </a:extLst>
              </a:tr>
              <a:tr h="421992">
                <a:tc>
                  <a:txBody>
                    <a:bodyPr/>
                    <a:lstStyle/>
                    <a:p>
                      <a:r>
                        <a:rPr lang="en-US" sz="2200" b="1" dirty="0"/>
                        <a:t>Funding Source(s)</a:t>
                      </a:r>
                    </a:p>
                  </a:txBody>
                  <a:tcPr anchor="ctr"/>
                </a:tc>
                <a:tc gridSpan="2">
                  <a:txBody>
                    <a:bodyPr/>
                    <a:lstStyle/>
                    <a:p>
                      <a:r>
                        <a:rPr lang="en-US" sz="2200" b="1" dirty="0"/>
                        <a:t>Fire Assessment</a:t>
                      </a:r>
                    </a:p>
                  </a:txBody>
                  <a:tcPr anchor="ctr"/>
                </a:tc>
                <a:tc hMerge="1">
                  <a:txBody>
                    <a:bodyPr/>
                    <a:lstStyle/>
                    <a:p>
                      <a:endParaRPr lang="en-US" sz="2200" b="1" dirty="0"/>
                    </a:p>
                  </a:txBody>
                  <a:tcPr anchor="ctr"/>
                </a:tc>
                <a:tc gridSpan="2">
                  <a:txBody>
                    <a:bodyPr/>
                    <a:lstStyle/>
                    <a:p>
                      <a:r>
                        <a:rPr lang="en-US" sz="2200" b="1" dirty="0"/>
                        <a:t># of FTEs</a:t>
                      </a:r>
                    </a:p>
                  </a:txBody>
                  <a:tcPr anchor="ctr"/>
                </a:tc>
                <a:tc hMerge="1">
                  <a:txBody>
                    <a:bodyPr/>
                    <a:lstStyle/>
                    <a:p>
                      <a:endParaRPr lang="en-US" sz="2200" b="1" dirty="0"/>
                    </a:p>
                  </a:txBody>
                  <a:tcPr anchor="ctr"/>
                </a:tc>
                <a:tc gridSpan="2">
                  <a:txBody>
                    <a:bodyPr/>
                    <a:lstStyle/>
                    <a:p>
                      <a:r>
                        <a:rPr lang="en-US" sz="2200" b="1" dirty="0"/>
                        <a:t>31 Full Time</a:t>
                      </a:r>
                    </a:p>
                  </a:txBody>
                  <a:tcPr anchor="ctr"/>
                </a:tc>
                <a:tc hMerge="1">
                  <a:txBody>
                    <a:bodyPr/>
                    <a:lstStyle/>
                    <a:p>
                      <a:endParaRPr lang="en-US" sz="2200" b="1"/>
                    </a:p>
                  </a:txBody>
                  <a:tcPr anchor="ctr"/>
                </a:tc>
                <a:extLst>
                  <a:ext uri="{0D108BD9-81ED-4DB2-BD59-A6C34878D82A}">
                    <a16:rowId xmlns:a16="http://schemas.microsoft.com/office/drawing/2014/main" val="503865722"/>
                  </a:ext>
                </a:extLst>
              </a:tr>
              <a:tr h="421992">
                <a:tc gridSpan="7">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pPr algn="ctr"/>
                      <a:endParaRPr lang="en-US" sz="2200" b="1" dirty="0">
                        <a:solidFill>
                          <a:schemeClr val="bg1"/>
                        </a:solidFill>
                      </a:endParaRPr>
                    </a:p>
                  </a:txBody>
                  <a:tcPr anchor="ctr">
                    <a:solidFill>
                      <a:schemeClr val="accent1">
                        <a:lumMod val="75000"/>
                      </a:schemeClr>
                    </a:solidFill>
                  </a:tcPr>
                </a:tc>
                <a:extLst>
                  <a:ext uri="{0D108BD9-81ED-4DB2-BD59-A6C34878D82A}">
                    <a16:rowId xmlns:a16="http://schemas.microsoft.com/office/drawing/2014/main" val="2292771504"/>
                  </a:ext>
                </a:extLst>
              </a:tr>
              <a:tr h="421992">
                <a:tc gridSpan="2">
                  <a:txBody>
                    <a:bodyPr/>
                    <a:lstStyle/>
                    <a:p>
                      <a:pPr algn="r"/>
                      <a:r>
                        <a:rPr lang="en-US" sz="2200" b="1" dirty="0">
                          <a:solidFill>
                            <a:srgbClr val="104862"/>
                          </a:solidFill>
                        </a:rPr>
                        <a:t>Revenues</a:t>
                      </a:r>
                    </a:p>
                  </a:txBody>
                  <a:tcPr anchor="ctr"/>
                </a:tc>
                <a:tc hMerge="1">
                  <a:txBody>
                    <a:bodyPr/>
                    <a:lstStyle/>
                    <a:p>
                      <a:pPr algn="ctr"/>
                      <a:r>
                        <a:rPr lang="en-US" sz="2200" b="1" dirty="0"/>
                        <a:t>FY 2024-2025</a:t>
                      </a:r>
                    </a:p>
                  </a:txBody>
                  <a:tcPr anchor="ctr"/>
                </a:tc>
                <a:tc gridSpan="2">
                  <a:txBody>
                    <a:bodyPr/>
                    <a:lstStyle/>
                    <a:p>
                      <a:pPr algn="ctr"/>
                      <a:r>
                        <a:rPr lang="en-US" sz="2200" b="1" dirty="0">
                          <a:solidFill>
                            <a:srgbClr val="104862"/>
                          </a:solidFill>
                        </a:rPr>
                        <a:t>FY 2024-2025</a:t>
                      </a:r>
                    </a:p>
                  </a:txBody>
                  <a:tcPr anchor="ctr"/>
                </a:tc>
                <a:tc hMerge="1">
                  <a:txBody>
                    <a:bodyPr/>
                    <a:lstStyle/>
                    <a:p>
                      <a:pPr algn="ctr"/>
                      <a:r>
                        <a:rPr lang="en-US" sz="2200" b="1" dirty="0"/>
                        <a:t>FY 2025-2026</a:t>
                      </a:r>
                    </a:p>
                  </a:txBody>
                  <a:tcPr anchor="ctr"/>
                </a:tc>
                <a:tc gridSpan="2">
                  <a:txBody>
                    <a:bodyPr/>
                    <a:lstStyle/>
                    <a:p>
                      <a:pPr algn="ctr"/>
                      <a:r>
                        <a:rPr lang="en-US" sz="2200" b="1" dirty="0">
                          <a:solidFill>
                            <a:srgbClr val="104862"/>
                          </a:solidFill>
                        </a:rPr>
                        <a:t>FY 2025-2026</a:t>
                      </a:r>
                      <a:endParaRPr lang="en-US" dirty="0">
                        <a:solidFill>
                          <a:srgbClr val="104862"/>
                        </a:solidFill>
                      </a:endParaRPr>
                    </a:p>
                  </a:txBody>
                  <a:tcPr anchor="ctr"/>
                </a:tc>
                <a:tc hMerge="1">
                  <a:txBody>
                    <a:bodyPr/>
                    <a:lstStyle/>
                    <a:p>
                      <a:pPr algn="ctr"/>
                      <a:r>
                        <a:rPr lang="en-US" sz="2200" b="1" dirty="0"/>
                        <a:t>Difference</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421992">
                <a:tc gridSpan="2">
                  <a:txBody>
                    <a:bodyPr/>
                    <a:lstStyle/>
                    <a:p>
                      <a:pPr algn="r"/>
                      <a:r>
                        <a:rPr lang="en-US" sz="2200" b="1" dirty="0"/>
                        <a:t>Sales, Use &amp; Fuel Taxes</a:t>
                      </a:r>
                    </a:p>
                  </a:txBody>
                  <a:tcPr anchor="ctr"/>
                </a:tc>
                <a:tc hMerge="1">
                  <a:txBody>
                    <a:bodyPr/>
                    <a:lstStyle/>
                    <a:p>
                      <a:pPr algn="ctr"/>
                      <a:r>
                        <a:rPr lang="en-US" sz="2200" b="0" dirty="0"/>
                        <a:t>$166,008</a:t>
                      </a:r>
                    </a:p>
                  </a:txBody>
                  <a:tcPr anchor="ctr"/>
                </a:tc>
                <a:tc gridSpan="2">
                  <a:txBody>
                    <a:bodyPr/>
                    <a:lstStyle/>
                    <a:p>
                      <a:pPr algn="ctr"/>
                      <a:r>
                        <a:rPr lang="en-US" sz="2200" b="1" dirty="0"/>
                        <a:t>$166,008</a:t>
                      </a:r>
                    </a:p>
                  </a:txBody>
                  <a:tcPr anchor="ctr"/>
                </a:tc>
                <a:tc hMerge="1">
                  <a:txBody>
                    <a:bodyPr/>
                    <a:lstStyle/>
                    <a:p>
                      <a:pPr algn="ctr"/>
                      <a:r>
                        <a:rPr lang="en-US" sz="2200" b="0" dirty="0"/>
                        <a:t>$166,008</a:t>
                      </a:r>
                    </a:p>
                  </a:txBody>
                  <a:tcPr anchor="ctr"/>
                </a:tc>
                <a:tc gridSpan="2">
                  <a:txBody>
                    <a:bodyPr/>
                    <a:lstStyle/>
                    <a:p>
                      <a:pPr algn="ctr"/>
                      <a:r>
                        <a:rPr lang="en-US" sz="2200" b="1" dirty="0"/>
                        <a:t>$166,008</a:t>
                      </a:r>
                      <a:endParaRPr lang="en-US" b="1" dirty="0"/>
                    </a:p>
                  </a:txBody>
                  <a:tcPr anchor="ctr"/>
                </a:tc>
                <a:tc hMerge="1">
                  <a:txBody>
                    <a:bodyPr/>
                    <a:lstStyle/>
                    <a:p>
                      <a:pPr algn="ctr"/>
                      <a:endParaRPr lang="en-US" sz="2200" b="0" dirty="0"/>
                    </a:p>
                  </a:txBody>
                  <a:tcPr anchor="ctr"/>
                </a:tc>
                <a:tc>
                  <a:txBody>
                    <a:bodyPr/>
                    <a:lstStyle/>
                    <a:p>
                      <a:pPr algn="ctr"/>
                      <a:r>
                        <a:rPr lang="en-US" sz="2200" b="1" dirty="0"/>
                        <a:t>$0</a:t>
                      </a:r>
                    </a:p>
                  </a:txBody>
                  <a:tcPr anchor="ctr"/>
                </a:tc>
                <a:extLst>
                  <a:ext uri="{0D108BD9-81ED-4DB2-BD59-A6C34878D82A}">
                    <a16:rowId xmlns:a16="http://schemas.microsoft.com/office/drawing/2014/main" val="673936123"/>
                  </a:ext>
                </a:extLst>
              </a:tr>
              <a:tr h="421992">
                <a:tc gridSpan="2">
                  <a:txBody>
                    <a:bodyPr/>
                    <a:lstStyle/>
                    <a:p>
                      <a:pPr algn="r"/>
                      <a:r>
                        <a:rPr lang="en-US" sz="2200" b="1" dirty="0"/>
                        <a:t>Impact Fees</a:t>
                      </a:r>
                    </a:p>
                  </a:txBody>
                  <a:tcPr anchor="ctr"/>
                </a:tc>
                <a:tc hMerge="1">
                  <a:txBody>
                    <a:bodyPr/>
                    <a:lstStyle/>
                    <a:p>
                      <a:pPr algn="ctr"/>
                      <a:r>
                        <a:rPr lang="en-US" sz="2200" b="0" dirty="0"/>
                        <a:t>$281,752</a:t>
                      </a:r>
                    </a:p>
                  </a:txBody>
                  <a:tcPr anchor="ctr"/>
                </a:tc>
                <a:tc gridSpan="2">
                  <a:txBody>
                    <a:bodyPr/>
                    <a:lstStyle/>
                    <a:p>
                      <a:pPr algn="ctr"/>
                      <a:r>
                        <a:rPr lang="en-US" sz="2200" b="1" dirty="0"/>
                        <a:t>$281,752</a:t>
                      </a:r>
                    </a:p>
                  </a:txBody>
                  <a:tcPr anchor="ctr"/>
                </a:tc>
                <a:tc hMerge="1">
                  <a:txBody>
                    <a:bodyPr/>
                    <a:lstStyle/>
                    <a:p>
                      <a:pPr algn="ctr"/>
                      <a:r>
                        <a:rPr lang="en-US" sz="2200" b="0" dirty="0"/>
                        <a:t>$0</a:t>
                      </a:r>
                    </a:p>
                  </a:txBody>
                  <a:tcPr anchor="ctr"/>
                </a:tc>
                <a:tc gridSpan="2">
                  <a:txBody>
                    <a:bodyPr/>
                    <a:lstStyle/>
                    <a:p>
                      <a:pPr algn="ctr"/>
                      <a:r>
                        <a:rPr lang="en-US" sz="2200" b="1" dirty="0"/>
                        <a:t>$0</a:t>
                      </a:r>
                      <a:endParaRPr lang="en-US" b="1" dirty="0"/>
                    </a:p>
                  </a:txBody>
                  <a:tcPr anchor="ctr"/>
                </a:tc>
                <a:tc hMerge="1">
                  <a:txBody>
                    <a:bodyPr/>
                    <a:lstStyle/>
                    <a:p>
                      <a:pPr algn="ctr"/>
                      <a:r>
                        <a:rPr lang="en-US" sz="2200" b="0" dirty="0"/>
                        <a:t>(281,752)</a:t>
                      </a:r>
                    </a:p>
                  </a:txBody>
                  <a:tcPr anchor="ctr"/>
                </a:tc>
                <a:tc>
                  <a:txBody>
                    <a:bodyPr/>
                    <a:lstStyle/>
                    <a:p>
                      <a:pPr algn="ctr"/>
                      <a:r>
                        <a:rPr lang="en-US" sz="2200" b="1" dirty="0"/>
                        <a:t>(281,752)</a:t>
                      </a:r>
                    </a:p>
                  </a:txBody>
                  <a:tcPr anchor="ctr"/>
                </a:tc>
                <a:extLst>
                  <a:ext uri="{0D108BD9-81ED-4DB2-BD59-A6C34878D82A}">
                    <a16:rowId xmlns:a16="http://schemas.microsoft.com/office/drawing/2014/main" val="2756149601"/>
                  </a:ext>
                </a:extLst>
              </a:tr>
              <a:tr h="421992">
                <a:tc gridSpan="2">
                  <a:txBody>
                    <a:bodyPr/>
                    <a:lstStyle/>
                    <a:p>
                      <a:pPr algn="r"/>
                      <a:r>
                        <a:rPr lang="en-US" sz="2200" b="1" dirty="0"/>
                        <a:t>State Grants</a:t>
                      </a:r>
                    </a:p>
                  </a:txBody>
                  <a:tcPr anchor="ctr"/>
                </a:tc>
                <a:tc hMerge="1">
                  <a:txBody>
                    <a:bodyPr/>
                    <a:lstStyle/>
                    <a:p>
                      <a:pPr algn="ctr"/>
                      <a:r>
                        <a:rPr lang="en-US" sz="2200" b="0" dirty="0"/>
                        <a:t>$0</a:t>
                      </a:r>
                    </a:p>
                  </a:txBody>
                  <a:tcPr anchor="ctr"/>
                </a:tc>
                <a:tc gridSpan="2">
                  <a:txBody>
                    <a:bodyPr/>
                    <a:lstStyle/>
                    <a:p>
                      <a:pPr algn="ctr"/>
                      <a:r>
                        <a:rPr lang="en-US" sz="2200" b="1"/>
                        <a:t>$0</a:t>
                      </a:r>
                      <a:endParaRPr lang="en-US" sz="2200" b="1" dirty="0"/>
                    </a:p>
                  </a:txBody>
                  <a:tcPr anchor="ctr"/>
                </a:tc>
                <a:tc hMerge="1">
                  <a:txBody>
                    <a:bodyPr/>
                    <a:lstStyle/>
                    <a:p>
                      <a:pPr algn="ctr"/>
                      <a:r>
                        <a:rPr lang="en-US" sz="2200" b="0" dirty="0"/>
                        <a:t>$2,200,000</a:t>
                      </a:r>
                    </a:p>
                  </a:txBody>
                  <a:tcPr anchor="ctr"/>
                </a:tc>
                <a:tc gridSpan="2">
                  <a:txBody>
                    <a:bodyPr/>
                    <a:lstStyle/>
                    <a:p>
                      <a:pPr algn="ctr"/>
                      <a:r>
                        <a:rPr lang="en-US" sz="2200" b="1" dirty="0"/>
                        <a:t>$2,200,000</a:t>
                      </a:r>
                      <a:endParaRPr lang="en-US" b="1" dirty="0"/>
                    </a:p>
                  </a:txBody>
                  <a:tcPr anchor="ctr"/>
                </a:tc>
                <a:tc hMerge="1">
                  <a:txBody>
                    <a:bodyPr/>
                    <a:lstStyle/>
                    <a:p>
                      <a:pPr algn="ctr"/>
                      <a:r>
                        <a:rPr lang="en-US" sz="2200" b="0" dirty="0"/>
                        <a:t>$2,200,000</a:t>
                      </a:r>
                    </a:p>
                  </a:txBody>
                  <a:tcPr anchor="ctr"/>
                </a:tc>
                <a:tc>
                  <a:txBody>
                    <a:bodyPr/>
                    <a:lstStyle/>
                    <a:p>
                      <a:pPr algn="ctr"/>
                      <a:r>
                        <a:rPr lang="en-US" sz="2200" b="1" dirty="0"/>
                        <a:t>$2,200,000</a:t>
                      </a:r>
                    </a:p>
                  </a:txBody>
                  <a:tcPr anchor="ctr"/>
                </a:tc>
                <a:extLst>
                  <a:ext uri="{0D108BD9-81ED-4DB2-BD59-A6C34878D82A}">
                    <a16:rowId xmlns:a16="http://schemas.microsoft.com/office/drawing/2014/main" val="317650478"/>
                  </a:ext>
                </a:extLst>
              </a:tr>
              <a:tr h="421992">
                <a:tc gridSpan="2">
                  <a:txBody>
                    <a:bodyPr/>
                    <a:lstStyle/>
                    <a:p>
                      <a:pPr algn="r"/>
                      <a:r>
                        <a:rPr lang="en-US" sz="2200" b="1" dirty="0"/>
                        <a:t>State Shared Revenues</a:t>
                      </a:r>
                    </a:p>
                  </a:txBody>
                  <a:tcPr anchor="ctr"/>
                </a:tc>
                <a:tc hMerge="1">
                  <a:txBody>
                    <a:bodyPr/>
                    <a:lstStyle/>
                    <a:p>
                      <a:pPr algn="ctr"/>
                      <a:r>
                        <a:rPr lang="en-US" sz="2200" b="0" dirty="0"/>
                        <a:t>$3,600</a:t>
                      </a:r>
                    </a:p>
                  </a:txBody>
                  <a:tcPr anchor="ctr"/>
                </a:tc>
                <a:tc gridSpan="2">
                  <a:txBody>
                    <a:bodyPr/>
                    <a:lstStyle/>
                    <a:p>
                      <a:pPr algn="ctr"/>
                      <a:r>
                        <a:rPr lang="en-US" sz="2200" b="1"/>
                        <a:t>$3,600</a:t>
                      </a:r>
                      <a:endParaRPr lang="en-US" sz="2200" b="1" dirty="0"/>
                    </a:p>
                  </a:txBody>
                  <a:tcPr anchor="ctr"/>
                </a:tc>
                <a:tc hMerge="1">
                  <a:txBody>
                    <a:bodyPr/>
                    <a:lstStyle/>
                    <a:p>
                      <a:pPr algn="ctr"/>
                      <a:r>
                        <a:rPr lang="en-US" sz="2200" b="0" dirty="0"/>
                        <a:t>$3,000</a:t>
                      </a:r>
                    </a:p>
                  </a:txBody>
                  <a:tcPr anchor="ctr"/>
                </a:tc>
                <a:tc gridSpan="2">
                  <a:txBody>
                    <a:bodyPr/>
                    <a:lstStyle/>
                    <a:p>
                      <a:pPr algn="ctr"/>
                      <a:r>
                        <a:rPr lang="en-US" sz="2200" b="1" dirty="0"/>
                        <a:t>$3,000</a:t>
                      </a:r>
                      <a:endParaRPr lang="en-US" b="1" dirty="0"/>
                    </a:p>
                  </a:txBody>
                  <a:tcPr anchor="ctr"/>
                </a:tc>
                <a:tc hMerge="1">
                  <a:txBody>
                    <a:bodyPr/>
                    <a:lstStyle/>
                    <a:p>
                      <a:pPr algn="ctr"/>
                      <a:endParaRPr lang="en-US" sz="2200" b="0" dirty="0"/>
                    </a:p>
                  </a:txBody>
                  <a:tcPr anchor="ctr"/>
                </a:tc>
                <a:tc>
                  <a:txBody>
                    <a:bodyPr/>
                    <a:lstStyle/>
                    <a:p>
                      <a:pPr algn="ctr"/>
                      <a:r>
                        <a:rPr lang="en-US" sz="2200" b="1" dirty="0"/>
                        <a:t>($600)</a:t>
                      </a:r>
                    </a:p>
                  </a:txBody>
                  <a:tcPr anchor="ctr"/>
                </a:tc>
                <a:extLst>
                  <a:ext uri="{0D108BD9-81ED-4DB2-BD59-A6C34878D82A}">
                    <a16:rowId xmlns:a16="http://schemas.microsoft.com/office/drawing/2014/main" val="714096359"/>
                  </a:ext>
                </a:extLst>
              </a:tr>
              <a:tr h="693273">
                <a:tc gridSpan="2">
                  <a:txBody>
                    <a:bodyPr/>
                    <a:lstStyle/>
                    <a:p>
                      <a:pPr algn="r"/>
                      <a:r>
                        <a:rPr lang="en-US" sz="2200" b="1" dirty="0"/>
                        <a:t>Public Safety </a:t>
                      </a:r>
                      <a:br>
                        <a:rPr lang="en-US" sz="2200" b="1" dirty="0"/>
                      </a:br>
                      <a:r>
                        <a:rPr lang="en-US" sz="1800" b="0" i="1" dirty="0"/>
                        <a:t>(Fire Assessment)</a:t>
                      </a:r>
                    </a:p>
                  </a:txBody>
                  <a:tcPr anchor="ctr"/>
                </a:tc>
                <a:tc hMerge="1">
                  <a:txBody>
                    <a:bodyPr/>
                    <a:lstStyle/>
                    <a:p>
                      <a:pPr algn="ctr"/>
                      <a:r>
                        <a:rPr lang="en-US" sz="2200" b="0" dirty="0"/>
                        <a:t>$3,306,220</a:t>
                      </a:r>
                    </a:p>
                  </a:txBody>
                  <a:tcPr anchor="ctr"/>
                </a:tc>
                <a:tc gridSpan="2">
                  <a:txBody>
                    <a:bodyPr/>
                    <a:lstStyle/>
                    <a:p>
                      <a:pPr algn="ctr"/>
                      <a:r>
                        <a:rPr lang="en-US" sz="2200" b="1"/>
                        <a:t>$3,306,220</a:t>
                      </a:r>
                      <a:endParaRPr lang="en-US" sz="2200" b="1" dirty="0"/>
                    </a:p>
                  </a:txBody>
                  <a:tcPr anchor="ctr"/>
                </a:tc>
                <a:tc hMerge="1">
                  <a:txBody>
                    <a:bodyPr/>
                    <a:lstStyle/>
                    <a:p>
                      <a:pPr algn="ctr"/>
                      <a:r>
                        <a:rPr lang="en-US" sz="2200" b="0" dirty="0"/>
                        <a:t>$3,443,539</a:t>
                      </a:r>
                    </a:p>
                  </a:txBody>
                  <a:tcPr anchor="ctr"/>
                </a:tc>
                <a:tc gridSpan="2">
                  <a:txBody>
                    <a:bodyPr/>
                    <a:lstStyle/>
                    <a:p>
                      <a:pPr algn="ctr"/>
                      <a:r>
                        <a:rPr lang="en-US" sz="2200" b="1" dirty="0"/>
                        <a:t>$3,443,539</a:t>
                      </a:r>
                      <a:endParaRPr lang="en-US" b="1" dirty="0"/>
                    </a:p>
                  </a:txBody>
                  <a:tcPr anchor="ctr"/>
                </a:tc>
                <a:tc hMerge="1">
                  <a:txBody>
                    <a:bodyPr/>
                    <a:lstStyle/>
                    <a:p>
                      <a:pPr algn="ctr"/>
                      <a:endParaRPr lang="en-US" sz="2200" b="0" dirty="0"/>
                    </a:p>
                  </a:txBody>
                  <a:tcPr anchor="ctr"/>
                </a:tc>
                <a:tc>
                  <a:txBody>
                    <a:bodyPr/>
                    <a:lstStyle/>
                    <a:p>
                      <a:pPr algn="ctr"/>
                      <a:r>
                        <a:rPr lang="en-US" sz="2200" b="1" dirty="0"/>
                        <a:t>$137,319</a:t>
                      </a:r>
                    </a:p>
                  </a:txBody>
                  <a:tcPr anchor="ctr"/>
                </a:tc>
                <a:extLst>
                  <a:ext uri="{0D108BD9-81ED-4DB2-BD59-A6C34878D82A}">
                    <a16:rowId xmlns:a16="http://schemas.microsoft.com/office/drawing/2014/main" val="1471381261"/>
                  </a:ext>
                </a:extLst>
              </a:tr>
              <a:tr h="421992">
                <a:tc gridSpan="2">
                  <a:txBody>
                    <a:bodyPr/>
                    <a:lstStyle/>
                    <a:p>
                      <a:pPr algn="r"/>
                      <a:r>
                        <a:rPr lang="en-US" sz="2200" b="1" dirty="0"/>
                        <a:t>Miscellaneous</a:t>
                      </a:r>
                    </a:p>
                  </a:txBody>
                  <a:tcPr anchor="ctr"/>
                </a:tc>
                <a:tc hMerge="1">
                  <a:txBody>
                    <a:bodyPr/>
                    <a:lstStyle/>
                    <a:p>
                      <a:pPr algn="ctr"/>
                      <a:r>
                        <a:rPr lang="en-US" sz="2200" b="0" dirty="0"/>
                        <a:t>$510</a:t>
                      </a:r>
                    </a:p>
                  </a:txBody>
                  <a:tcPr anchor="ctr"/>
                </a:tc>
                <a:tc gridSpan="2">
                  <a:txBody>
                    <a:bodyPr/>
                    <a:lstStyle/>
                    <a:p>
                      <a:pPr algn="ctr"/>
                      <a:r>
                        <a:rPr lang="en-US" sz="2200" b="1" dirty="0"/>
                        <a:t>$510</a:t>
                      </a:r>
                    </a:p>
                  </a:txBody>
                  <a:tcPr anchor="ctr"/>
                </a:tc>
                <a:tc hMerge="1">
                  <a:txBody>
                    <a:bodyPr/>
                    <a:lstStyle/>
                    <a:p>
                      <a:pPr algn="ctr"/>
                      <a:r>
                        <a:rPr lang="en-US" sz="2200" b="0" dirty="0"/>
                        <a:t>$639</a:t>
                      </a:r>
                    </a:p>
                  </a:txBody>
                  <a:tcPr anchor="ctr"/>
                </a:tc>
                <a:tc gridSpan="2">
                  <a:txBody>
                    <a:bodyPr/>
                    <a:lstStyle/>
                    <a:p>
                      <a:pPr algn="ctr"/>
                      <a:r>
                        <a:rPr lang="en-US" sz="2200" b="1" dirty="0"/>
                        <a:t>$49,311</a:t>
                      </a:r>
                      <a:endParaRPr lang="en-US" b="1" dirty="0"/>
                    </a:p>
                  </a:txBody>
                  <a:tcPr anchor="ctr"/>
                </a:tc>
                <a:tc hMerge="1">
                  <a:txBody>
                    <a:bodyPr/>
                    <a:lstStyle/>
                    <a:p>
                      <a:pPr algn="ctr"/>
                      <a:endParaRPr lang="en-US" sz="2200" b="0" dirty="0"/>
                    </a:p>
                  </a:txBody>
                  <a:tcPr anchor="ctr"/>
                </a:tc>
                <a:tc>
                  <a:txBody>
                    <a:bodyPr/>
                    <a:lstStyle/>
                    <a:p>
                      <a:pPr algn="ctr"/>
                      <a:r>
                        <a:rPr lang="en-US" sz="2200" b="1" dirty="0"/>
                        <a:t>$48,801</a:t>
                      </a:r>
                    </a:p>
                  </a:txBody>
                  <a:tcPr anchor="ctr"/>
                </a:tc>
                <a:extLst>
                  <a:ext uri="{0D108BD9-81ED-4DB2-BD59-A6C34878D82A}">
                    <a16:rowId xmlns:a16="http://schemas.microsoft.com/office/drawing/2014/main" val="1461407206"/>
                  </a:ext>
                </a:extLst>
              </a:tr>
              <a:tr h="421992">
                <a:tc gridSpan="2">
                  <a:txBody>
                    <a:bodyPr/>
                    <a:lstStyle/>
                    <a:p>
                      <a:pPr algn="r"/>
                      <a:r>
                        <a:rPr lang="en-US" sz="2200" b="1" dirty="0"/>
                        <a:t>Interfund Transfers</a:t>
                      </a:r>
                    </a:p>
                  </a:txBody>
                  <a:tcPr anchor="ctr"/>
                </a:tc>
                <a:tc hMerge="1">
                  <a:txBody>
                    <a:bodyPr/>
                    <a:lstStyle/>
                    <a:p>
                      <a:pPr algn="ctr"/>
                      <a:r>
                        <a:rPr lang="en-US" sz="2200" b="0" dirty="0"/>
                        <a:t>$6,570,079</a:t>
                      </a:r>
                    </a:p>
                  </a:txBody>
                  <a:tcPr anchor="ctr"/>
                </a:tc>
                <a:tc gridSpan="2">
                  <a:txBody>
                    <a:bodyPr/>
                    <a:lstStyle/>
                    <a:p>
                      <a:pPr algn="ctr"/>
                      <a:r>
                        <a:rPr lang="en-US" sz="2200" b="1"/>
                        <a:t>$6,570,079</a:t>
                      </a:r>
                      <a:endParaRPr lang="en-US" sz="2200" b="1" dirty="0"/>
                    </a:p>
                  </a:txBody>
                  <a:tcPr anchor="ctr"/>
                </a:tc>
                <a:tc hMerge="1">
                  <a:txBody>
                    <a:bodyPr/>
                    <a:lstStyle/>
                    <a:p>
                      <a:pPr algn="ctr"/>
                      <a:r>
                        <a:rPr lang="en-US" sz="2200" b="0" dirty="0"/>
                        <a:t>$1,184,443</a:t>
                      </a:r>
                    </a:p>
                  </a:txBody>
                  <a:tcPr anchor="ctr"/>
                </a:tc>
                <a:tc gridSpan="2">
                  <a:txBody>
                    <a:bodyPr/>
                    <a:lstStyle/>
                    <a:p>
                      <a:pPr algn="ctr"/>
                      <a:r>
                        <a:rPr lang="en-US" sz="2200" b="1" dirty="0"/>
                        <a:t>$1,184,443</a:t>
                      </a:r>
                      <a:endParaRPr lang="en-US" b="1" dirty="0"/>
                    </a:p>
                  </a:txBody>
                  <a:tcPr anchor="ctr"/>
                </a:tc>
                <a:tc hMerge="1">
                  <a:txBody>
                    <a:bodyPr/>
                    <a:lstStyle/>
                    <a:p>
                      <a:pPr algn="ctr"/>
                      <a:endParaRPr lang="en-US" sz="2200" b="0" dirty="0"/>
                    </a:p>
                  </a:txBody>
                  <a:tcPr anchor="ctr"/>
                </a:tc>
                <a:tc>
                  <a:txBody>
                    <a:bodyPr/>
                    <a:lstStyle/>
                    <a:p>
                      <a:pPr algn="ctr"/>
                      <a:r>
                        <a:rPr lang="en-US" sz="2200" b="1" dirty="0"/>
                        <a:t>($5,385,636)</a:t>
                      </a:r>
                    </a:p>
                  </a:txBody>
                  <a:tcPr anchor="ctr"/>
                </a:tc>
                <a:extLst>
                  <a:ext uri="{0D108BD9-81ED-4DB2-BD59-A6C34878D82A}">
                    <a16:rowId xmlns:a16="http://schemas.microsoft.com/office/drawing/2014/main" val="429422810"/>
                  </a:ext>
                </a:extLst>
              </a:tr>
              <a:tr h="421992">
                <a:tc gridSpan="2">
                  <a:txBody>
                    <a:bodyPr/>
                    <a:lstStyle/>
                    <a:p>
                      <a:pPr algn="r"/>
                      <a:r>
                        <a:rPr lang="en-US" sz="2200" b="1" dirty="0"/>
                        <a:t>TOTALS</a:t>
                      </a:r>
                    </a:p>
                  </a:txBody>
                  <a:tcPr anchor="ctr"/>
                </a:tc>
                <a:tc hMerge="1">
                  <a:txBody>
                    <a:bodyPr/>
                    <a:lstStyle/>
                    <a:p>
                      <a:pPr algn="ctr"/>
                      <a:r>
                        <a:rPr lang="en-US" sz="2200" b="1" dirty="0"/>
                        <a:t>$10,328,169</a:t>
                      </a:r>
                    </a:p>
                  </a:txBody>
                  <a:tcPr anchor="ctr"/>
                </a:tc>
                <a:tc gridSpan="2">
                  <a:txBody>
                    <a:bodyPr/>
                    <a:lstStyle/>
                    <a:p>
                      <a:pPr algn="ctr"/>
                      <a:r>
                        <a:rPr lang="en-US" sz="2200" b="1" dirty="0"/>
                        <a:t>$10,328,169</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t>$7,046,201</a:t>
                      </a:r>
                    </a:p>
                  </a:txBody>
                  <a:tcPr anchor="ctr"/>
                </a:tc>
                <a:tc gridSpan="2">
                  <a:txBody>
                    <a:bodyPr/>
                    <a:lstStyle/>
                    <a:p>
                      <a:pPr algn="ctr"/>
                      <a:r>
                        <a:rPr lang="en-US" sz="2200" b="1" dirty="0"/>
                        <a:t>$7,046,201</a:t>
                      </a:r>
                      <a:endParaRPr lang="en-US" dirty="0"/>
                    </a:p>
                  </a:txBody>
                  <a:tcPr anchor="ctr"/>
                </a:tc>
                <a:tc hMerge="1">
                  <a:txBody>
                    <a:bodyPr/>
                    <a:lstStyle/>
                    <a:p>
                      <a:pPr algn="ctr"/>
                      <a:endParaRPr lang="en-US" sz="2200" b="1" dirty="0"/>
                    </a:p>
                  </a:txBody>
                  <a:tcPr anchor="ctr"/>
                </a:tc>
                <a:tc>
                  <a:txBody>
                    <a:bodyPr/>
                    <a:lstStyle/>
                    <a:p>
                      <a:pPr algn="ctr"/>
                      <a:r>
                        <a:rPr lang="en-US" sz="2200" b="1" dirty="0"/>
                        <a:t>($3,281,968)</a:t>
                      </a:r>
                    </a:p>
                  </a:txBody>
                  <a:tcPr anchor="ctr"/>
                </a:tc>
                <a:extLst>
                  <a:ext uri="{0D108BD9-81ED-4DB2-BD59-A6C34878D82A}">
                    <a16:rowId xmlns:a16="http://schemas.microsoft.com/office/drawing/2014/main" val="777983942"/>
                  </a:ext>
                </a:extLst>
              </a:tr>
              <a:tr h="964554">
                <a:tc gridSpan="7">
                  <a:txBody>
                    <a:bodyPr/>
                    <a:lstStyle/>
                    <a:p>
                      <a:r>
                        <a:rPr lang="en-US" sz="2000" b="1" dirty="0"/>
                        <a:t>Notes: </a:t>
                      </a:r>
                      <a:r>
                        <a:rPr lang="en-US" sz="1900" b="0" dirty="0"/>
                        <a:t>Fire Services received two appropriations from the State for Fire Apparatus.  Interfund Transfers were reduced from Joint Fire Station funding in prior year.  The Fire Assessment (Public Safety) revenue pays for 75% of Personnel and Operating Expenses</a:t>
                      </a:r>
                    </a:p>
                  </a:txBody>
                  <a:tcPr anchor="ct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sz="2200" b="0" dirty="0">
                        <a:highlight>
                          <a:srgbClr val="FFFF00"/>
                        </a:highlight>
                      </a:endParaRPr>
                    </a:p>
                  </a:txBody>
                  <a:tcPr anchor="ctr"/>
                </a:tc>
                <a:extLst>
                  <a:ext uri="{0D108BD9-81ED-4DB2-BD59-A6C34878D82A}">
                    <a16:rowId xmlns:a16="http://schemas.microsoft.com/office/drawing/2014/main" val="2124250917"/>
                  </a:ext>
                </a:extLst>
              </a:tr>
            </a:tbl>
          </a:graphicData>
        </a:graphic>
      </p:graphicFrame>
    </p:spTree>
    <p:extLst>
      <p:ext uri="{BB962C8B-B14F-4D97-AF65-F5344CB8AC3E}">
        <p14:creationId xmlns:p14="http://schemas.microsoft.com/office/powerpoint/2010/main" val="147142364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ABDFB-2617-98D2-DE65-D1C44B4EDAC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F71C8AA-B0FC-C247-87F9-7FC8B03C8A2A}"/>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83599701-5C25-9CFB-417B-BA32066F4F5D}"/>
              </a:ext>
            </a:extLst>
          </p:cNvPr>
          <p:cNvGraphicFramePr>
            <a:graphicFrameLocks noGrp="1"/>
          </p:cNvGraphicFramePr>
          <p:nvPr>
            <p:ph idx="1"/>
            <p:extLst>
              <p:ext uri="{D42A27DB-BD31-4B8C-83A1-F6EECF244321}">
                <p14:modId xmlns:p14="http://schemas.microsoft.com/office/powerpoint/2010/main" val="3721609728"/>
              </p:ext>
            </p:extLst>
          </p:nvPr>
        </p:nvGraphicFramePr>
        <p:xfrm>
          <a:off x="457200" y="520995"/>
          <a:ext cx="11277600" cy="5701253"/>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496186">
                  <a:extLst>
                    <a:ext uri="{9D8B030D-6E8A-4147-A177-3AD203B41FA5}">
                      <a16:colId xmlns:a16="http://schemas.microsoft.com/office/drawing/2014/main" val="3888219350"/>
                    </a:ext>
                  </a:extLst>
                </a:gridCol>
                <a:gridCol w="2323214">
                  <a:extLst>
                    <a:ext uri="{9D8B030D-6E8A-4147-A177-3AD203B41FA5}">
                      <a16:colId xmlns:a16="http://schemas.microsoft.com/office/drawing/2014/main" val="2442904882"/>
                    </a:ext>
                  </a:extLst>
                </a:gridCol>
                <a:gridCol w="2819400">
                  <a:extLst>
                    <a:ext uri="{9D8B030D-6E8A-4147-A177-3AD203B41FA5}">
                      <a16:colId xmlns:a16="http://schemas.microsoft.com/office/drawing/2014/main" val="4090859996"/>
                    </a:ext>
                  </a:extLst>
                </a:gridCol>
              </a:tblGrid>
              <a:tr h="639614">
                <a:tc gridSpan="3">
                  <a:txBody>
                    <a:bodyPr/>
                    <a:lstStyle/>
                    <a:p>
                      <a:r>
                        <a:rPr lang="en-US" sz="2800" b="1" dirty="0"/>
                        <a:t>Department: </a:t>
                      </a:r>
                      <a:r>
                        <a:rPr lang="en-US" sz="2800" b="1" dirty="0">
                          <a:solidFill>
                            <a:srgbClr val="B78739"/>
                          </a:solidFill>
                        </a:rPr>
                        <a:t>Fire Services</a:t>
                      </a:r>
                    </a:p>
                  </a:txBody>
                  <a:tcPr/>
                </a:tc>
                <a:tc hMerge="1">
                  <a:txBody>
                    <a:bodyPr/>
                    <a:lstStyle/>
                    <a:p>
                      <a:endParaRPr dirty="0"/>
                    </a:p>
                  </a:txBody>
                  <a:tcPr/>
                </a:tc>
                <a:tc hMerge="1">
                  <a:txBody>
                    <a:bodyPr/>
                    <a:lstStyle/>
                    <a:p>
                      <a:r>
                        <a:rPr lang="en-US" sz="2800" b="1" dirty="0"/>
                        <a:t>Division: </a:t>
                      </a:r>
                      <a:r>
                        <a:rPr lang="en-US" sz="2800" b="1" dirty="0">
                          <a:solidFill>
                            <a:srgbClr val="B78739"/>
                          </a:solidFill>
                        </a:rPr>
                        <a:t>N/A</a:t>
                      </a:r>
                    </a:p>
                  </a:txBody>
                  <a:tcPr anchor="ctr"/>
                </a:tc>
                <a:tc gridSpan="2">
                  <a:txBody>
                    <a:bodyPr/>
                    <a:lstStyle/>
                    <a:p>
                      <a:r>
                        <a:rPr lang="en-US" sz="2800" b="1"/>
                        <a:t>Division: </a:t>
                      </a:r>
                      <a:r>
                        <a:rPr lang="en-US" sz="2800" b="1">
                          <a:solidFill>
                            <a:srgbClr val="B78739"/>
                          </a:solidFill>
                        </a:rPr>
                        <a:t>N/A</a:t>
                      </a:r>
                      <a:endParaRPr lang="en-US"/>
                    </a:p>
                  </a:txBody>
                  <a:tcPr anchor="ctr"/>
                </a:tc>
                <a:tc hMerge="1">
                  <a:txBody>
                    <a:bodyPr/>
                    <a:lstStyle/>
                    <a:p>
                      <a:endParaRPr dirty="0"/>
                    </a:p>
                  </a:txBody>
                  <a:tcPr/>
                </a:tc>
                <a:extLst>
                  <a:ext uri="{0D108BD9-81ED-4DB2-BD59-A6C34878D82A}">
                    <a16:rowId xmlns:a16="http://schemas.microsoft.com/office/drawing/2014/main" val="2000895093"/>
                  </a:ext>
                </a:extLst>
              </a:tr>
              <a:tr h="361730">
                <a:tc>
                  <a:txBody>
                    <a:bodyPr/>
                    <a:lstStyle/>
                    <a:p>
                      <a:r>
                        <a:rPr lang="en-US" sz="2200" b="1" dirty="0"/>
                        <a:t>Funding Source(s)</a:t>
                      </a:r>
                    </a:p>
                  </a:txBody>
                  <a:tcPr anchor="ctr"/>
                </a:tc>
                <a:tc gridSpan="2">
                  <a:txBody>
                    <a:bodyPr/>
                    <a:lstStyle/>
                    <a:p>
                      <a:r>
                        <a:rPr lang="en-US" sz="2200" b="1" dirty="0"/>
                        <a:t>Fire Service Fund, General Fund</a:t>
                      </a:r>
                    </a:p>
                  </a:txBody>
                  <a:tcPr anchor="ctr"/>
                </a:tc>
                <a:tc hMerge="1">
                  <a:txBody>
                    <a:bodyPr/>
                    <a:lstStyle/>
                    <a:p>
                      <a:r>
                        <a:rPr lang="en-US" sz="2200" b="1" dirty="0"/>
                        <a:t># of FTEs</a:t>
                      </a:r>
                    </a:p>
                  </a:txBody>
                  <a:tcPr anchor="ctr"/>
                </a:tc>
                <a:tc>
                  <a:txBody>
                    <a:bodyPr/>
                    <a:lstStyle/>
                    <a:p>
                      <a:r>
                        <a:rPr lang="en-US" sz="2200" b="1" dirty="0"/>
                        <a:t># of FTEs</a:t>
                      </a:r>
                    </a:p>
                  </a:txBody>
                  <a:tcPr anchor="ctr"/>
                </a:tc>
                <a:tc>
                  <a:txBody>
                    <a:bodyPr/>
                    <a:lstStyle/>
                    <a:p>
                      <a:r>
                        <a:rPr lang="en-US" sz="2200" b="1" dirty="0"/>
                        <a:t>31 Full Time</a:t>
                      </a:r>
                    </a:p>
                  </a:txBody>
                  <a:tcPr anchor="ctr"/>
                </a:tc>
                <a:extLst>
                  <a:ext uri="{0D108BD9-81ED-4DB2-BD59-A6C34878D82A}">
                    <a16:rowId xmlns:a16="http://schemas.microsoft.com/office/drawing/2014/main" val="503865722"/>
                  </a:ext>
                </a:extLst>
              </a:tr>
              <a:tr h="236267">
                <a:tc gridSpan="5">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292771504"/>
                  </a:ext>
                </a:extLst>
              </a:tr>
              <a:tr h="330076">
                <a:tc>
                  <a:txBody>
                    <a:bodyPr/>
                    <a:lstStyle/>
                    <a:p>
                      <a:endParaRPr lang="en-US" sz="2200" b="1" dirty="0"/>
                    </a:p>
                  </a:txBody>
                  <a:tcPr anchor="ctr"/>
                </a:tc>
                <a:tc>
                  <a:txBody>
                    <a:bodyPr/>
                    <a:lstStyle/>
                    <a:p>
                      <a:pPr algn="ctr"/>
                      <a:r>
                        <a:rPr lang="en-US" sz="2200" b="1" dirty="0">
                          <a:solidFill>
                            <a:srgbClr val="104862"/>
                          </a:solidFill>
                        </a:rPr>
                        <a:t>FY 2024-2025</a:t>
                      </a:r>
                    </a:p>
                  </a:txBody>
                  <a:tcPr anchor="ctr"/>
                </a:tc>
                <a:tc gridSpan="2">
                  <a:txBody>
                    <a:bodyPr/>
                    <a:lstStyle/>
                    <a:p>
                      <a:pPr algn="ctr"/>
                      <a:r>
                        <a:rPr lang="en-US" sz="2200" b="1" dirty="0">
                          <a:solidFill>
                            <a:srgbClr val="104862"/>
                          </a:solidFill>
                        </a:rPr>
                        <a:t>FY 2025-2026</a:t>
                      </a:r>
                    </a:p>
                  </a:txBody>
                  <a:tcPr anchor="ctr"/>
                </a:tc>
                <a:tc hMerge="1">
                  <a:txBody>
                    <a:bodyPr/>
                    <a:lstStyle/>
                    <a:p>
                      <a:pPr algn="ctr"/>
                      <a:endParaRPr lang="en-US" sz="2200" b="1" dirty="0"/>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403086">
                <a:tc>
                  <a:txBody>
                    <a:bodyPr/>
                    <a:lstStyle/>
                    <a:p>
                      <a:pPr algn="r"/>
                      <a:r>
                        <a:rPr lang="en-US" sz="2200" b="1" dirty="0"/>
                        <a:t>Personnel</a:t>
                      </a:r>
                    </a:p>
                  </a:txBody>
                  <a:tcPr anchor="ctr"/>
                </a:tc>
                <a:tc>
                  <a:txBody>
                    <a:bodyPr/>
                    <a:lstStyle/>
                    <a:p>
                      <a:pPr algn="ctr"/>
                      <a:r>
                        <a:rPr lang="en-US" sz="2200" b="1" dirty="0"/>
                        <a:t>$2,907,012</a:t>
                      </a:r>
                    </a:p>
                  </a:txBody>
                  <a:tcPr anchor="ctr"/>
                </a:tc>
                <a:tc gridSpan="2">
                  <a:txBody>
                    <a:bodyPr/>
                    <a:lstStyle/>
                    <a:p>
                      <a:pPr algn="ctr"/>
                      <a:r>
                        <a:rPr lang="en-US" sz="2200" b="1" dirty="0"/>
                        <a:t>$3,709,520</a:t>
                      </a:r>
                    </a:p>
                  </a:txBody>
                  <a:tcPr anchor="ctr"/>
                </a:tc>
                <a:tc hMerge="1">
                  <a:txBody>
                    <a:bodyPr/>
                    <a:lstStyle/>
                    <a:p>
                      <a:pPr algn="ctr"/>
                      <a:endParaRPr lang="en-US" sz="2200" b="0" dirty="0"/>
                    </a:p>
                  </a:txBody>
                  <a:tcPr anchor="ctr"/>
                </a:tc>
                <a:tc>
                  <a:txBody>
                    <a:bodyPr/>
                    <a:lstStyle/>
                    <a:p>
                      <a:pPr algn="ctr"/>
                      <a:r>
                        <a:rPr lang="en-US" sz="2200" b="1" dirty="0"/>
                        <a:t>$802,508</a:t>
                      </a:r>
                    </a:p>
                  </a:txBody>
                  <a:tcPr anchor="ctr"/>
                </a:tc>
                <a:extLst>
                  <a:ext uri="{0D108BD9-81ED-4DB2-BD59-A6C34878D82A}">
                    <a16:rowId xmlns:a16="http://schemas.microsoft.com/office/drawing/2014/main" val="673936123"/>
                  </a:ext>
                </a:extLst>
              </a:tr>
              <a:tr h="369771">
                <a:tc>
                  <a:txBody>
                    <a:bodyPr/>
                    <a:lstStyle/>
                    <a:p>
                      <a:pPr algn="r"/>
                      <a:r>
                        <a:rPr lang="en-US" sz="2200" b="1" dirty="0"/>
                        <a:t>Operating</a:t>
                      </a:r>
                    </a:p>
                  </a:txBody>
                  <a:tcPr anchor="ctr"/>
                </a:tc>
                <a:tc>
                  <a:txBody>
                    <a:bodyPr/>
                    <a:lstStyle/>
                    <a:p>
                      <a:pPr algn="ctr"/>
                      <a:r>
                        <a:rPr lang="en-US" sz="2200" b="1" dirty="0"/>
                        <a:t>$638,429</a:t>
                      </a:r>
                    </a:p>
                  </a:txBody>
                  <a:tcPr anchor="ctr"/>
                </a:tc>
                <a:tc gridSpan="2">
                  <a:txBody>
                    <a:bodyPr/>
                    <a:lstStyle/>
                    <a:p>
                      <a:pPr algn="ctr"/>
                      <a:r>
                        <a:rPr lang="en-US" sz="2200" b="1" dirty="0"/>
                        <a:t>$1,083,220</a:t>
                      </a:r>
                    </a:p>
                  </a:txBody>
                  <a:tcPr anchor="ctr"/>
                </a:tc>
                <a:tc hMerge="1">
                  <a:txBody>
                    <a:bodyPr/>
                    <a:lstStyle/>
                    <a:p>
                      <a:pPr algn="ctr"/>
                      <a:endParaRPr lang="en-US" sz="2200" b="0" dirty="0"/>
                    </a:p>
                  </a:txBody>
                  <a:tcPr anchor="ctr"/>
                </a:tc>
                <a:tc>
                  <a:txBody>
                    <a:bodyPr/>
                    <a:lstStyle/>
                    <a:p>
                      <a:pPr algn="ctr"/>
                      <a:r>
                        <a:rPr lang="en-US" sz="2200" b="1" dirty="0"/>
                        <a:t>$444,791</a:t>
                      </a:r>
                    </a:p>
                  </a:txBody>
                  <a:tcPr anchor="ctr"/>
                </a:tc>
                <a:extLst>
                  <a:ext uri="{0D108BD9-81ED-4DB2-BD59-A6C34878D82A}">
                    <a16:rowId xmlns:a16="http://schemas.microsoft.com/office/drawing/2014/main" val="2756149601"/>
                  </a:ext>
                </a:extLst>
              </a:tr>
              <a:tr h="389618">
                <a:tc>
                  <a:txBody>
                    <a:bodyPr/>
                    <a:lstStyle/>
                    <a:p>
                      <a:pPr algn="r"/>
                      <a:r>
                        <a:rPr lang="en-US" sz="2200" b="1" dirty="0"/>
                        <a:t>Capital</a:t>
                      </a:r>
                    </a:p>
                  </a:txBody>
                  <a:tcPr anchor="ctr"/>
                </a:tc>
                <a:tc>
                  <a:txBody>
                    <a:bodyPr/>
                    <a:lstStyle/>
                    <a:p>
                      <a:pPr algn="ctr"/>
                      <a:r>
                        <a:rPr lang="en-US" sz="2200" b="1" dirty="0"/>
                        <a:t>$5,264,500</a:t>
                      </a:r>
                    </a:p>
                  </a:txBody>
                  <a:tcPr anchor="ctr"/>
                </a:tc>
                <a:tc gridSpan="2">
                  <a:txBody>
                    <a:bodyPr/>
                    <a:lstStyle/>
                    <a:p>
                      <a:pPr algn="ctr"/>
                      <a:r>
                        <a:rPr lang="en-US" sz="2200" b="1" dirty="0"/>
                        <a:t>$1,200,000</a:t>
                      </a:r>
                    </a:p>
                  </a:txBody>
                  <a:tcPr anchor="ctr"/>
                </a:tc>
                <a:tc hMerge="1">
                  <a:txBody>
                    <a:bodyPr/>
                    <a:lstStyle/>
                    <a:p>
                      <a:pPr algn="ctr"/>
                      <a:endParaRPr lang="en-US" sz="2200" b="0" dirty="0"/>
                    </a:p>
                  </a:txBody>
                  <a:tcPr anchor="ctr"/>
                </a:tc>
                <a:tc>
                  <a:txBody>
                    <a:bodyPr/>
                    <a:lstStyle/>
                    <a:p>
                      <a:pPr algn="ctr"/>
                      <a:r>
                        <a:rPr lang="en-US" sz="2200" b="1" dirty="0"/>
                        <a:t>($4,064,500)</a:t>
                      </a:r>
                    </a:p>
                  </a:txBody>
                  <a:tcPr anchor="ctr"/>
                </a:tc>
                <a:extLst>
                  <a:ext uri="{0D108BD9-81ED-4DB2-BD59-A6C34878D82A}">
                    <a16:rowId xmlns:a16="http://schemas.microsoft.com/office/drawing/2014/main" val="317650478"/>
                  </a:ext>
                </a:extLst>
              </a:tr>
              <a:tr h="430731">
                <a:tc>
                  <a:txBody>
                    <a:bodyPr/>
                    <a:lstStyle/>
                    <a:p>
                      <a:pPr algn="r"/>
                      <a:r>
                        <a:rPr lang="en-US" sz="2200" b="1" dirty="0"/>
                        <a:t>Interfund Transfer</a:t>
                      </a:r>
                    </a:p>
                  </a:txBody>
                  <a:tcPr anchor="ctr"/>
                </a:tc>
                <a:tc>
                  <a:txBody>
                    <a:bodyPr/>
                    <a:lstStyle/>
                    <a:p>
                      <a:pPr algn="ctr"/>
                      <a:r>
                        <a:rPr lang="en-US" sz="2200" b="1" dirty="0"/>
                        <a:t>$1,106,429</a:t>
                      </a:r>
                    </a:p>
                  </a:txBody>
                  <a:tcPr anchor="ctr"/>
                </a:tc>
                <a:tc gridSpan="2">
                  <a:txBody>
                    <a:bodyPr/>
                    <a:lstStyle/>
                    <a:p>
                      <a:pPr algn="ctr"/>
                      <a:r>
                        <a:rPr lang="en-US" sz="2200" b="1" dirty="0"/>
                        <a:t>$298,415</a:t>
                      </a:r>
                    </a:p>
                  </a:txBody>
                  <a:tcPr anchor="ctr"/>
                </a:tc>
                <a:tc hMerge="1">
                  <a:txBody>
                    <a:bodyPr/>
                    <a:lstStyle/>
                    <a:p>
                      <a:pPr algn="ctr"/>
                      <a:endParaRPr lang="en-US" sz="2200" b="0" dirty="0"/>
                    </a:p>
                  </a:txBody>
                  <a:tcPr anchor="ctr"/>
                </a:tc>
                <a:tc>
                  <a:txBody>
                    <a:bodyPr/>
                    <a:lstStyle/>
                    <a:p>
                      <a:pPr algn="ctr"/>
                      <a:r>
                        <a:rPr lang="en-US" sz="2200" b="1" dirty="0"/>
                        <a:t>($808,014)</a:t>
                      </a:r>
                    </a:p>
                  </a:txBody>
                  <a:tcPr anchor="ctr"/>
                </a:tc>
                <a:extLst>
                  <a:ext uri="{0D108BD9-81ED-4DB2-BD59-A6C34878D82A}">
                    <a16:rowId xmlns:a16="http://schemas.microsoft.com/office/drawing/2014/main" val="3187922431"/>
                  </a:ext>
                </a:extLst>
              </a:tr>
              <a:tr h="446567">
                <a:tc>
                  <a:txBody>
                    <a:bodyPr/>
                    <a:lstStyle/>
                    <a:p>
                      <a:pPr algn="r"/>
                      <a:r>
                        <a:rPr lang="en-US" sz="2200" b="1" dirty="0"/>
                        <a:t>TOTAL</a:t>
                      </a:r>
                    </a:p>
                  </a:txBody>
                  <a:tcPr anchor="ctr"/>
                </a:tc>
                <a:tc>
                  <a:txBody>
                    <a:bodyPr/>
                    <a:lstStyle/>
                    <a:p>
                      <a:pPr algn="ctr"/>
                      <a:r>
                        <a:rPr lang="en-US" sz="2200" b="1" dirty="0"/>
                        <a:t>$9,916,370</a:t>
                      </a:r>
                    </a:p>
                  </a:txBody>
                  <a:tcPr anchor="ctr"/>
                </a:tc>
                <a:tc gridSpan="2">
                  <a:txBody>
                    <a:bodyPr/>
                    <a:lstStyle/>
                    <a:p>
                      <a:pPr algn="ctr"/>
                      <a:r>
                        <a:rPr lang="en-US" sz="2200" b="1" dirty="0"/>
                        <a:t>$6,291,155</a:t>
                      </a:r>
                    </a:p>
                  </a:txBody>
                  <a:tcPr anchor="ctr"/>
                </a:tc>
                <a:tc hMerge="1">
                  <a:txBody>
                    <a:bodyPr/>
                    <a:lstStyle/>
                    <a:p>
                      <a:pPr algn="ctr"/>
                      <a:endParaRPr lang="en-US" sz="2200" b="1" dirty="0"/>
                    </a:p>
                  </a:txBody>
                  <a:tcPr anchor="ctr"/>
                </a:tc>
                <a:tc>
                  <a:txBody>
                    <a:bodyPr/>
                    <a:lstStyle/>
                    <a:p>
                      <a:pPr algn="ctr"/>
                      <a:r>
                        <a:rPr lang="en-US" sz="2200" b="1" dirty="0"/>
                        <a:t>($3,625,215)</a:t>
                      </a:r>
                    </a:p>
                  </a:txBody>
                  <a:tcPr anchor="ctr"/>
                </a:tc>
                <a:extLst>
                  <a:ext uri="{0D108BD9-81ED-4DB2-BD59-A6C34878D82A}">
                    <a16:rowId xmlns:a16="http://schemas.microsoft.com/office/drawing/2014/main" val="714096359"/>
                  </a:ext>
                </a:extLst>
              </a:tr>
              <a:tr h="526741">
                <a:tc gridSpan="5">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124250917"/>
                  </a:ext>
                </a:extLst>
              </a:tr>
              <a:tr h="526741">
                <a:tc gridSpan="5">
                  <a:txBody>
                    <a:bodyPr/>
                    <a:lstStyle/>
                    <a:p>
                      <a:r>
                        <a:rPr lang="en-US" sz="2200" dirty="0"/>
                        <a:t>Reduction in Capital Expenditures for CIP Carry Forward Joint Fire Station.  Interfund Transfer reduced due to new cost allocation methodology</a:t>
                      </a:r>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247576455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E3E15-B28D-5C3B-2BE8-447CA8BFDCA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26155EE-D67C-3189-48BA-C26C021CA688}"/>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0FF4E4-D2E4-7E00-FE96-22995A131882}"/>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Fire Services</a:t>
            </a:r>
          </a:p>
        </p:txBody>
      </p:sp>
      <p:sp>
        <p:nvSpPr>
          <p:cNvPr id="3" name="Content Placeholder 2">
            <a:extLst>
              <a:ext uri="{FF2B5EF4-FFF2-40B4-BE49-F238E27FC236}">
                <a16:creationId xmlns:a16="http://schemas.microsoft.com/office/drawing/2014/main" id="{01293E4C-2106-A54D-6C74-FDA3A92AB71A}"/>
              </a:ext>
            </a:extLst>
          </p:cNvPr>
          <p:cNvSpPr>
            <a:spLocks noGrp="1"/>
          </p:cNvSpPr>
          <p:nvPr>
            <p:ph idx="1"/>
          </p:nvPr>
        </p:nvSpPr>
        <p:spPr>
          <a:xfrm>
            <a:off x="838200" y="1483934"/>
            <a:ext cx="10708758"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FY24-25</a:t>
            </a:r>
          </a:p>
          <a:p>
            <a:pPr>
              <a:lnSpc>
                <a:spcPct val="100000"/>
              </a:lnSpc>
              <a:spcBef>
                <a:spcPts val="0"/>
              </a:spcBef>
              <a:spcAft>
                <a:spcPts val="1000"/>
              </a:spcAft>
            </a:pPr>
            <a:r>
              <a:rPr lang="en-US" sz="2400" b="1" dirty="0">
                <a:solidFill>
                  <a:srgbClr val="104862"/>
                </a:solidFill>
              </a:rPr>
              <a:t>CIP (Carry Forward): </a:t>
            </a:r>
            <a:r>
              <a:rPr lang="en-US" sz="2400" dirty="0"/>
              <a:t>Joint Fire Service Substation | Ongoing</a:t>
            </a:r>
          </a:p>
          <a:p>
            <a:pPr>
              <a:lnSpc>
                <a:spcPct val="100000"/>
              </a:lnSpc>
              <a:spcBef>
                <a:spcPts val="0"/>
              </a:spcBef>
              <a:spcAft>
                <a:spcPts val="1000"/>
              </a:spcAft>
            </a:pPr>
            <a:r>
              <a:rPr lang="en-US" sz="2400" b="1" dirty="0">
                <a:solidFill>
                  <a:srgbClr val="104862"/>
                </a:solidFill>
              </a:rPr>
              <a:t>Capital Equipment Purchase (Carry Forward):</a:t>
            </a:r>
            <a:r>
              <a:rPr lang="en-US" sz="2400" dirty="0"/>
              <a:t> Ladder Truck Replacement | Awaiting Delivery in 2026</a:t>
            </a:r>
          </a:p>
          <a:p>
            <a:pPr>
              <a:lnSpc>
                <a:spcPct val="100000"/>
              </a:lnSpc>
              <a:spcBef>
                <a:spcPts val="0"/>
              </a:spcBef>
              <a:spcAft>
                <a:spcPts val="1000"/>
              </a:spcAft>
            </a:pPr>
            <a:r>
              <a:rPr lang="en-US" sz="2400" b="1" dirty="0">
                <a:solidFill>
                  <a:srgbClr val="104862"/>
                </a:solidFill>
              </a:rPr>
              <a:t>Capital Maintenance Project (Carry Forward): </a:t>
            </a:r>
            <a:r>
              <a:rPr lang="en-US" sz="2400" dirty="0"/>
              <a:t>Replace Front Bay Doors | Ongoing</a:t>
            </a:r>
          </a:p>
          <a:p>
            <a:pPr marL="0" indent="0">
              <a:lnSpc>
                <a:spcPct val="100000"/>
              </a:lnSpc>
              <a:spcBef>
                <a:spcPts val="0"/>
              </a:spcBef>
              <a:spcAft>
                <a:spcPts val="1000"/>
              </a:spcAft>
              <a:buNone/>
            </a:pPr>
            <a:r>
              <a:rPr lang="en-US" sz="2400" b="1" dirty="0">
                <a:solidFill>
                  <a:srgbClr val="275791"/>
                </a:solidFill>
              </a:rPr>
              <a:t>FY25-26</a:t>
            </a:r>
          </a:p>
          <a:p>
            <a:pPr>
              <a:lnSpc>
                <a:spcPct val="100000"/>
              </a:lnSpc>
              <a:spcBef>
                <a:spcPts val="0"/>
              </a:spcBef>
              <a:spcAft>
                <a:spcPts val="1000"/>
              </a:spcAft>
            </a:pPr>
            <a:r>
              <a:rPr lang="en-US" sz="2400" b="1" dirty="0">
                <a:solidFill>
                  <a:srgbClr val="104862"/>
                </a:solidFill>
              </a:rPr>
              <a:t>Planning and Development: </a:t>
            </a:r>
            <a:r>
              <a:rPr lang="en-US" sz="2400" dirty="0"/>
              <a:t>Fire Public Safety Facility Planning	</a:t>
            </a:r>
          </a:p>
          <a:p>
            <a:pPr>
              <a:lnSpc>
                <a:spcPct val="100000"/>
              </a:lnSpc>
              <a:spcBef>
                <a:spcPts val="0"/>
              </a:spcBef>
              <a:spcAft>
                <a:spcPts val="1000"/>
              </a:spcAft>
            </a:pPr>
            <a:r>
              <a:rPr lang="en-US" sz="2400" b="1" dirty="0">
                <a:solidFill>
                  <a:srgbClr val="104862"/>
                </a:solidFill>
              </a:rPr>
              <a:t>HR Initiative: </a:t>
            </a:r>
            <a:r>
              <a:rPr lang="en-US" sz="2400" dirty="0"/>
              <a:t>Hire 3 Firefighters</a:t>
            </a:r>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spTree>
    <p:extLst>
      <p:ext uri="{BB962C8B-B14F-4D97-AF65-F5344CB8AC3E}">
        <p14:creationId xmlns:p14="http://schemas.microsoft.com/office/powerpoint/2010/main" val="428440826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F0946-19D0-BBD3-3EE9-C0312FEA59C7}"/>
              </a:ext>
            </a:extLst>
          </p:cNvPr>
          <p:cNvSpPr>
            <a:spLocks noGrp="1"/>
          </p:cNvSpPr>
          <p:nvPr>
            <p:ph type="title"/>
          </p:nvPr>
        </p:nvSpPr>
        <p:spPr>
          <a:xfrm>
            <a:off x="645064" y="525982"/>
            <a:ext cx="4282983" cy="1200361"/>
          </a:xfrm>
        </p:spPr>
        <p:txBody>
          <a:bodyPr anchor="b">
            <a:normAutofit/>
          </a:bodyPr>
          <a:lstStyle/>
          <a:p>
            <a:r>
              <a:rPr lang="en-US" sz="3600" b="1"/>
              <a:t>Calls for Service Heat Map</a:t>
            </a:r>
          </a:p>
        </p:txBody>
      </p:sp>
      <p:sp>
        <p:nvSpPr>
          <p:cNvPr id="14" name="Rectangle 1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92387D80-224A-2FA4-D87B-9EA7287D78AA}"/>
              </a:ext>
            </a:extLst>
          </p:cNvPr>
          <p:cNvPicPr>
            <a:picLocks noGrp="1" noChangeAspect="1"/>
          </p:cNvPicPr>
          <p:nvPr>
            <p:ph idx="1"/>
          </p:nvPr>
        </p:nvPicPr>
        <p:blipFill>
          <a:blip r:embed="rId2"/>
          <a:stretch>
            <a:fillRect/>
          </a:stretch>
        </p:blipFill>
        <p:spPr>
          <a:xfrm>
            <a:off x="862012" y="2048669"/>
            <a:ext cx="3848100" cy="3476625"/>
          </a:xfrm>
        </p:spPr>
      </p:pic>
      <p:sp>
        <p:nvSpPr>
          <p:cNvPr id="16" name="Rectangle 1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0904E6E-30E5-E2DC-8CDB-2BB1129874B2}"/>
              </a:ext>
            </a:extLst>
          </p:cNvPr>
          <p:cNvPicPr>
            <a:picLocks noChangeAspect="1"/>
          </p:cNvPicPr>
          <p:nvPr/>
        </p:nvPicPr>
        <p:blipFill>
          <a:blip r:embed="rId3"/>
          <a:stretch>
            <a:fillRect/>
          </a:stretch>
        </p:blipFill>
        <p:spPr>
          <a:xfrm>
            <a:off x="6725332" y="650494"/>
            <a:ext cx="4152830" cy="5324142"/>
          </a:xfrm>
          <a:prstGeom prst="rect">
            <a:avLst/>
          </a:prstGeom>
        </p:spPr>
      </p:pic>
    </p:spTree>
    <p:extLst>
      <p:ext uri="{BB962C8B-B14F-4D97-AF65-F5344CB8AC3E}">
        <p14:creationId xmlns:p14="http://schemas.microsoft.com/office/powerpoint/2010/main" val="414724432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33FD0-2DDA-9E47-3EF5-CC97C6069B6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A149903-8548-DA56-E9F6-240FFBDA5C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8520" y="1545727"/>
            <a:ext cx="10894958" cy="3766542"/>
          </a:xfrm>
          <a:prstGeom prst="rect">
            <a:avLst/>
          </a:prstGeom>
        </p:spPr>
      </p:pic>
    </p:spTree>
    <p:extLst>
      <p:ext uri="{BB962C8B-B14F-4D97-AF65-F5344CB8AC3E}">
        <p14:creationId xmlns:p14="http://schemas.microsoft.com/office/powerpoint/2010/main" val="362253257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21CAE-C805-8813-4B96-7598333D168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8D7B536-337E-0BA9-64B6-F5E571CF0329}"/>
              </a:ext>
            </a:extLst>
          </p:cNvPr>
          <p:cNvSpPr>
            <a:spLocks noGrp="1"/>
          </p:cNvSpPr>
          <p:nvPr>
            <p:ph type="title"/>
          </p:nvPr>
        </p:nvSpPr>
        <p:spPr/>
        <p:txBody>
          <a:bodyPr/>
          <a:lstStyle/>
          <a:p>
            <a:r>
              <a:rPr lang="en-US" b="1" dirty="0">
                <a:solidFill>
                  <a:srgbClr val="104862"/>
                </a:solidFill>
              </a:rPr>
              <a:t>Transportation</a:t>
            </a:r>
          </a:p>
        </p:txBody>
      </p:sp>
      <p:graphicFrame>
        <p:nvGraphicFramePr>
          <p:cNvPr id="2" name="Content Placeholder 1">
            <a:extLst>
              <a:ext uri="{FF2B5EF4-FFF2-40B4-BE49-F238E27FC236}">
                <a16:creationId xmlns:a16="http://schemas.microsoft.com/office/drawing/2014/main" id="{90938296-132A-B57B-F630-F3B77DC2086F}"/>
              </a:ext>
            </a:extLst>
          </p:cNvPr>
          <p:cNvGraphicFramePr>
            <a:graphicFrameLocks noGrp="1"/>
          </p:cNvGraphicFramePr>
          <p:nvPr>
            <p:ph idx="1"/>
          </p:nvPr>
        </p:nvGraphicFramePr>
        <p:xfrm>
          <a:off x="838200" y="1558017"/>
          <a:ext cx="10515600" cy="46024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rPr>
                        <a:t>Vision</a:t>
                      </a:r>
                    </a:p>
                  </a:txBody>
                  <a:tcPr anchor="ctr"/>
                </a:tc>
                <a:tc>
                  <a:txBody>
                    <a:bodyPr/>
                    <a:lstStyle/>
                    <a:p>
                      <a:pPr algn="ctr"/>
                      <a:r>
                        <a:rPr lang="en-US" sz="2800" b="1" dirty="0"/>
                        <a:t>Mission</a:t>
                      </a:r>
                      <a:endParaRPr lang="en-US" sz="2800" b="1" dirty="0">
                        <a:solidFill>
                          <a:srgbClr val="B78739"/>
                        </a:solidFill>
                      </a:endParaRPr>
                    </a:p>
                  </a:txBody>
                  <a:tcPr anchor="ctr"/>
                </a:tc>
                <a:extLst>
                  <a:ext uri="{0D108BD9-81ED-4DB2-BD59-A6C34878D82A}">
                    <a16:rowId xmlns:a16="http://schemas.microsoft.com/office/drawing/2014/main" val="2000895093"/>
                  </a:ext>
                </a:extLst>
              </a:tr>
              <a:tr h="344114">
                <a:tc>
                  <a:txBody>
                    <a:bodyPr/>
                    <a:lstStyle/>
                    <a:p>
                      <a:r>
                        <a:rPr lang="en-US" sz="2400" dirty="0"/>
                        <a:t>The City of Bartow benefits from a vibrant and healthy community infrastructure system for today and tomorrow.</a:t>
                      </a:r>
                      <a:endParaRPr lang="en-US" sz="2200" b="1" dirty="0"/>
                    </a:p>
                  </a:txBody>
                  <a:tcPr anchor="ctr"/>
                </a:tc>
                <a:tc>
                  <a:txBody>
                    <a:bodyPr/>
                    <a:lstStyle/>
                    <a:p>
                      <a:r>
                        <a:rPr lang="en-US" sz="2400" dirty="0"/>
                        <a:t>Our team works together to innovatively plan, build, and maintain safe and efficient infrastructure and assets.</a:t>
                      </a:r>
                      <a:endParaRPr lang="en-US" sz="2200" b="0" dirty="0"/>
                    </a:p>
                  </a:txBody>
                  <a:tcPr anchor="ctr"/>
                </a:tc>
                <a:extLst>
                  <a:ext uri="{0D108BD9-81ED-4DB2-BD59-A6C34878D82A}">
                    <a16:rowId xmlns:a16="http://schemas.microsoft.com/office/drawing/2014/main" val="503865722"/>
                  </a:ext>
                </a:extLst>
              </a:tr>
              <a:tr h="388824">
                <a:tc gridSpan="2">
                  <a:txBody>
                    <a:bodyPr/>
                    <a:lstStyle/>
                    <a:p>
                      <a:pPr algn="l"/>
                      <a:r>
                        <a:rPr lang="en-US" sz="2200" b="1" dirty="0">
                          <a:solidFill>
                            <a:srgbClr val="B78739"/>
                          </a:solidFill>
                        </a:rPr>
                        <a:t>Division Goals</a:t>
                      </a:r>
                    </a:p>
                  </a:txBody>
                  <a:tcPr anchor="ctr">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3141615551"/>
                  </a:ext>
                </a:extLst>
              </a:tr>
              <a:tr h="388824">
                <a:tc gridSpan="2">
                  <a:txBody>
                    <a:bodyPr/>
                    <a:lstStyle/>
                    <a:p>
                      <a:pPr marL="342900" indent="-342900" algn="l">
                        <a:buFont typeface="Arial" panose="020B0604020202020204" pitchFamily="34" charset="0"/>
                        <a:buChar char="•"/>
                      </a:pPr>
                      <a:r>
                        <a:rPr lang="en-US" sz="2200" b="0" dirty="0">
                          <a:solidFill>
                            <a:srgbClr val="104862"/>
                          </a:solidFill>
                        </a:rPr>
                        <a:t>Foster Collaboration and Teamwork</a:t>
                      </a:r>
                    </a:p>
                    <a:p>
                      <a:pPr marL="342900" indent="-342900" algn="l">
                        <a:buFont typeface="Arial" panose="020B0604020202020204" pitchFamily="34" charset="0"/>
                        <a:buChar char="•"/>
                      </a:pPr>
                      <a:r>
                        <a:rPr lang="en-US" sz="2200" b="0" dirty="0">
                          <a:solidFill>
                            <a:srgbClr val="104862"/>
                          </a:solidFill>
                        </a:rPr>
                        <a:t>Mitigate Risk and Execute Effectively in a Crisis</a:t>
                      </a:r>
                    </a:p>
                    <a:p>
                      <a:pPr marL="342900" indent="-342900" algn="l">
                        <a:buFont typeface="Arial" panose="020B0604020202020204" pitchFamily="34" charset="0"/>
                        <a:buChar char="•"/>
                      </a:pPr>
                      <a:r>
                        <a:rPr lang="en-US" sz="2200" b="0" dirty="0">
                          <a:solidFill>
                            <a:srgbClr val="104862"/>
                          </a:solidFill>
                        </a:rPr>
                        <a:t>Meet Customer Expectations</a:t>
                      </a:r>
                    </a:p>
                    <a:p>
                      <a:pPr marL="342900" indent="-342900" algn="l">
                        <a:buFont typeface="Arial" panose="020B0604020202020204" pitchFamily="34" charset="0"/>
                        <a:buChar char="•"/>
                      </a:pPr>
                      <a:r>
                        <a:rPr lang="en-US" sz="2200" b="0" dirty="0">
                          <a:solidFill>
                            <a:srgbClr val="104862"/>
                          </a:solidFill>
                        </a:rPr>
                        <a:t>Develop an Innovative Culture that Embraces Technology and Best Practices</a:t>
                      </a:r>
                    </a:p>
                    <a:p>
                      <a:pPr marL="342900" indent="-342900" algn="l">
                        <a:buFont typeface="Arial" panose="020B0604020202020204" pitchFamily="34" charset="0"/>
                        <a:buChar char="•"/>
                      </a:pPr>
                      <a:r>
                        <a:rPr lang="en-US" sz="2200" b="0" dirty="0">
                          <a:solidFill>
                            <a:srgbClr val="104862"/>
                          </a:solidFill>
                        </a:rPr>
                        <a:t>Develop and Implement Plans that are Future Focused</a:t>
                      </a:r>
                    </a:p>
                    <a:p>
                      <a:pPr marL="342900" indent="-342900" algn="l">
                        <a:buFont typeface="Arial" panose="020B0604020202020204" pitchFamily="34" charset="0"/>
                        <a:buChar char="•"/>
                      </a:pPr>
                      <a:r>
                        <a:rPr lang="en-US" sz="2200" b="0" dirty="0">
                          <a:solidFill>
                            <a:srgbClr val="104862"/>
                          </a:solidFill>
                        </a:rPr>
                        <a:t>Use Ingenuity to be Good Fiscal Stewards</a:t>
                      </a:r>
                      <a:endParaRPr lang="en-US" sz="2200" b="1" dirty="0">
                        <a:solidFill>
                          <a:schemeClr val="bg1"/>
                        </a:solidFill>
                      </a:endParaRPr>
                    </a:p>
                  </a:txBody>
                  <a:tcPr anchor="ctr">
                    <a:solidFill>
                      <a:srgbClr val="E7EAED"/>
                    </a:solidFill>
                  </a:tcPr>
                </a:tc>
                <a:tc hMerge="1">
                  <a:txBody>
                    <a:bodyPr/>
                    <a:lstStyle/>
                    <a:p>
                      <a:endParaRPr lang="en-US" dirty="0"/>
                    </a:p>
                  </a:txBody>
                  <a:tcPr/>
                </a:tc>
                <a:extLst>
                  <a:ext uri="{0D108BD9-81ED-4DB2-BD59-A6C34878D82A}">
                    <a16:rowId xmlns:a16="http://schemas.microsoft.com/office/drawing/2014/main" val="2292771504"/>
                  </a:ext>
                </a:extLst>
              </a:tr>
            </a:tbl>
          </a:graphicData>
        </a:graphic>
      </p:graphicFrame>
    </p:spTree>
    <p:extLst>
      <p:ext uri="{BB962C8B-B14F-4D97-AF65-F5344CB8AC3E}">
        <p14:creationId xmlns:p14="http://schemas.microsoft.com/office/powerpoint/2010/main" val="102509837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19105-03DB-2EDA-4997-FDD8B933F3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5DCF60B-B3FD-4456-1E79-316C65923840}"/>
              </a:ext>
            </a:extLst>
          </p:cNvPr>
          <p:cNvSpPr>
            <a:spLocks noGrp="1"/>
          </p:cNvSpPr>
          <p:nvPr>
            <p:ph type="title"/>
          </p:nvPr>
        </p:nvSpPr>
        <p:spPr/>
        <p:txBody>
          <a:bodyPr/>
          <a:lstStyle/>
          <a:p>
            <a:r>
              <a:rPr lang="en-US" b="1" dirty="0">
                <a:solidFill>
                  <a:srgbClr val="104862"/>
                </a:solidFill>
              </a:rPr>
              <a:t>Transportation</a:t>
            </a:r>
          </a:p>
        </p:txBody>
      </p:sp>
      <p:graphicFrame>
        <p:nvGraphicFramePr>
          <p:cNvPr id="2" name="Content Placeholder 1">
            <a:extLst>
              <a:ext uri="{FF2B5EF4-FFF2-40B4-BE49-F238E27FC236}">
                <a16:creationId xmlns:a16="http://schemas.microsoft.com/office/drawing/2014/main" id="{454E43F4-8B95-7C8D-0150-7FEB264A168C}"/>
              </a:ext>
            </a:extLst>
          </p:cNvPr>
          <p:cNvGraphicFramePr>
            <a:graphicFrameLocks noGrp="1"/>
          </p:cNvGraphicFramePr>
          <p:nvPr>
            <p:ph idx="1"/>
            <p:extLst>
              <p:ext uri="{D42A27DB-BD31-4B8C-83A1-F6EECF244321}">
                <p14:modId xmlns:p14="http://schemas.microsoft.com/office/powerpoint/2010/main" val="2593997946"/>
              </p:ext>
            </p:extLst>
          </p:nvPr>
        </p:nvGraphicFramePr>
        <p:xfrm>
          <a:off x="838200" y="1590675"/>
          <a:ext cx="10515600" cy="268224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rPr>
                        <a:t>Summary of Services</a:t>
                      </a:r>
                      <a:endParaRPr lang="en-US" sz="22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pPr marL="342900" indent="-342900">
                        <a:buFont typeface="Arial" panose="020B0604020202020204" pitchFamily="34" charset="0"/>
                        <a:buChar char="•"/>
                      </a:pPr>
                      <a:r>
                        <a:rPr lang="en-US" sz="2400"/>
                        <a:t>Roadway </a:t>
                      </a:r>
                      <a:r>
                        <a:rPr lang="en-US" sz="2400" dirty="0"/>
                        <a:t>Maintenance </a:t>
                      </a:r>
                    </a:p>
                    <a:p>
                      <a:pPr marL="342900" indent="-342900">
                        <a:buFont typeface="Arial" panose="020B0604020202020204" pitchFamily="34" charset="0"/>
                        <a:buChar char="•"/>
                      </a:pPr>
                      <a:r>
                        <a:rPr lang="en-US" sz="2400" dirty="0"/>
                        <a:t>Sidewalk Maintenance</a:t>
                      </a:r>
                    </a:p>
                    <a:p>
                      <a:pPr marL="342900" indent="-342900">
                        <a:buFont typeface="Arial" panose="020B0604020202020204" pitchFamily="34" charset="0"/>
                        <a:buChar char="•"/>
                      </a:pPr>
                      <a:r>
                        <a:rPr lang="en-US" sz="2400" dirty="0"/>
                        <a:t>Roadway Improvement</a:t>
                      </a:r>
                    </a:p>
                    <a:p>
                      <a:pPr marL="342900" indent="-342900">
                        <a:buFont typeface="Arial" panose="020B0604020202020204" pitchFamily="34" charset="0"/>
                        <a:buChar char="•"/>
                      </a:pPr>
                      <a:r>
                        <a:rPr lang="en-US" sz="2400" dirty="0"/>
                        <a:t>Curbing</a:t>
                      </a:r>
                    </a:p>
                    <a:p>
                      <a:pPr marL="342900" indent="-342900">
                        <a:buFont typeface="Arial" panose="020B0604020202020204" pitchFamily="34" charset="0"/>
                        <a:buChar char="•"/>
                      </a:pPr>
                      <a:r>
                        <a:rPr lang="en-US" sz="2400" dirty="0"/>
                        <a:t>Signs</a:t>
                      </a:r>
                    </a:p>
                    <a:p>
                      <a:endParaRPr lang="en-US" sz="2200" b="0" dirty="0"/>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1408308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E7C5EE-4D09-7FDD-2219-C358CA80A054}"/>
              </a:ext>
            </a:extLst>
          </p:cNvPr>
          <p:cNvSpPr/>
          <p:nvPr/>
        </p:nvSpPr>
        <p:spPr>
          <a:xfrm>
            <a:off x="280737" y="5481670"/>
            <a:ext cx="11612905" cy="11268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67C0DA-1DC6-83DE-9DBC-25FBBF245FCC}"/>
              </a:ext>
            </a:extLst>
          </p:cNvPr>
          <p:cNvSpPr>
            <a:spLocks noGrp="1"/>
          </p:cNvSpPr>
          <p:nvPr>
            <p:ph type="title"/>
          </p:nvPr>
        </p:nvSpPr>
        <p:spPr>
          <a:xfrm>
            <a:off x="415563" y="600698"/>
            <a:ext cx="10837480" cy="998158"/>
          </a:xfrm>
        </p:spPr>
        <p:txBody>
          <a:bodyPr>
            <a:normAutofit fontScale="90000"/>
          </a:bodyPr>
          <a:lstStyle/>
          <a:p>
            <a:r>
              <a:rPr lang="en-US" sz="3600" b="1" dirty="0">
                <a:solidFill>
                  <a:schemeClr val="tx2"/>
                </a:solidFill>
              </a:rPr>
              <a:t>13</a:t>
            </a:r>
            <a:r>
              <a:rPr lang="en-US" sz="3600" b="1" dirty="0">
                <a:solidFill>
                  <a:srgbClr val="104862"/>
                </a:solidFill>
              </a:rPr>
              <a:t> New Positions in the FY25-26 Proposed Budget</a:t>
            </a:r>
          </a:p>
        </p:txBody>
      </p:sp>
      <p:graphicFrame>
        <p:nvGraphicFramePr>
          <p:cNvPr id="4" name="Table 3">
            <a:extLst>
              <a:ext uri="{FF2B5EF4-FFF2-40B4-BE49-F238E27FC236}">
                <a16:creationId xmlns:a16="http://schemas.microsoft.com/office/drawing/2014/main" id="{58A8782B-BFFB-8173-521A-B20EE24B507D}"/>
              </a:ext>
            </a:extLst>
          </p:cNvPr>
          <p:cNvGraphicFramePr>
            <a:graphicFrameLocks noGrp="1"/>
          </p:cNvGraphicFramePr>
          <p:nvPr/>
        </p:nvGraphicFramePr>
        <p:xfrm>
          <a:off x="479571" y="1598856"/>
          <a:ext cx="11232858" cy="4813120"/>
        </p:xfrm>
        <a:graphic>
          <a:graphicData uri="http://schemas.openxmlformats.org/drawingml/2006/table">
            <a:tbl>
              <a:tblPr firstRow="1" firstCol="1" bandRow="1">
                <a:tableStyleId>{74C1A8A3-306A-4EB7-A6B1-4F7E0EB9C5D6}</a:tableStyleId>
              </a:tblPr>
              <a:tblGrid>
                <a:gridCol w="2473941">
                  <a:extLst>
                    <a:ext uri="{9D8B030D-6E8A-4147-A177-3AD203B41FA5}">
                      <a16:colId xmlns:a16="http://schemas.microsoft.com/office/drawing/2014/main" val="2508400129"/>
                    </a:ext>
                  </a:extLst>
                </a:gridCol>
                <a:gridCol w="2011680">
                  <a:extLst>
                    <a:ext uri="{9D8B030D-6E8A-4147-A177-3AD203B41FA5}">
                      <a16:colId xmlns:a16="http://schemas.microsoft.com/office/drawing/2014/main" val="3452454674"/>
                    </a:ext>
                  </a:extLst>
                </a:gridCol>
                <a:gridCol w="2048256">
                  <a:extLst>
                    <a:ext uri="{9D8B030D-6E8A-4147-A177-3AD203B41FA5}">
                      <a16:colId xmlns:a16="http://schemas.microsoft.com/office/drawing/2014/main" val="675585171"/>
                    </a:ext>
                  </a:extLst>
                </a:gridCol>
                <a:gridCol w="4698981">
                  <a:extLst>
                    <a:ext uri="{9D8B030D-6E8A-4147-A177-3AD203B41FA5}">
                      <a16:colId xmlns:a16="http://schemas.microsoft.com/office/drawing/2014/main" val="2833097365"/>
                    </a:ext>
                  </a:extLst>
                </a:gridCol>
              </a:tblGrid>
              <a:tr h="0">
                <a:tc>
                  <a:txBody>
                    <a:bodyPr/>
                    <a:lstStyle/>
                    <a:p>
                      <a:pPr marL="0" marR="0" algn="ctr">
                        <a:lnSpc>
                          <a:spcPct val="100000"/>
                        </a:lnSpc>
                        <a:spcBef>
                          <a:spcPts val="240"/>
                        </a:spcBef>
                        <a:spcAft>
                          <a:spcPts val="240"/>
                        </a:spcAft>
                      </a:pPr>
                      <a:r>
                        <a:rPr lang="en-US" sz="1800" kern="0" dirty="0">
                          <a:effectLst/>
                          <a:latin typeface="+mn-lt"/>
                        </a:rPr>
                        <a:t>Position</a:t>
                      </a: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algn="ctr">
                        <a:lnSpc>
                          <a:spcPct val="100000"/>
                        </a:lnSpc>
                        <a:spcBef>
                          <a:spcPts val="240"/>
                        </a:spcBef>
                        <a:spcAft>
                          <a:spcPts val="240"/>
                        </a:spcAft>
                      </a:pPr>
                      <a:r>
                        <a:rPr lang="en-US" sz="1800" kern="0" dirty="0">
                          <a:effectLst/>
                          <a:latin typeface="+mn-lt"/>
                        </a:rPr>
                        <a:t>Department</a:t>
                      </a: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algn="ctr">
                        <a:lnSpc>
                          <a:spcPct val="100000"/>
                        </a:lnSpc>
                        <a:spcBef>
                          <a:spcPts val="240"/>
                        </a:spcBef>
                        <a:spcAft>
                          <a:spcPts val="240"/>
                        </a:spcAft>
                      </a:pPr>
                      <a:r>
                        <a:rPr lang="en-US" sz="1800" kern="0" dirty="0">
                          <a:effectLst/>
                          <a:latin typeface="+mn-lt"/>
                        </a:rPr>
                        <a:t>Funding Source(s)</a:t>
                      </a: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algn="ctr">
                        <a:lnSpc>
                          <a:spcPct val="100000"/>
                        </a:lnSpc>
                        <a:spcBef>
                          <a:spcPts val="240"/>
                        </a:spcBef>
                        <a:spcAft>
                          <a:spcPts val="240"/>
                        </a:spcAft>
                      </a:pPr>
                      <a:r>
                        <a:rPr lang="en-US" sz="1800" kern="0" dirty="0">
                          <a:effectLst/>
                          <a:latin typeface="+mn-lt"/>
                        </a:rPr>
                        <a:t>Benefit to Public</a:t>
                      </a: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extLst>
                  <a:ext uri="{0D108BD9-81ED-4DB2-BD59-A6C34878D82A}">
                    <a16:rowId xmlns:a16="http://schemas.microsoft.com/office/drawing/2014/main" val="4232671444"/>
                  </a:ext>
                </a:extLst>
              </a:tr>
              <a:tr h="474109">
                <a:tc>
                  <a:txBody>
                    <a:bodyPr/>
                    <a:lstStyle/>
                    <a:p>
                      <a:pPr marL="0" marR="0">
                        <a:lnSpc>
                          <a:spcPct val="100000"/>
                        </a:lnSpc>
                        <a:spcBef>
                          <a:spcPts val="240"/>
                        </a:spcBef>
                        <a:spcAft>
                          <a:spcPts val="240"/>
                        </a:spcAft>
                      </a:pPr>
                      <a:r>
                        <a:rPr lang="en-US" sz="1800" kern="0" dirty="0">
                          <a:solidFill>
                            <a:schemeClr val="bg1"/>
                          </a:solidFill>
                          <a:effectLst/>
                          <a:latin typeface="+mn-lt"/>
                          <a:ea typeface="Calibri" panose="020F0502020204030204" pitchFamily="34" charset="0"/>
                          <a:cs typeface="Times New Roman" panose="02020603050405020304" pitchFamily="18" charset="0"/>
                        </a:rPr>
                        <a:t>City Engineer</a:t>
                      </a:r>
                      <a:endParaRPr lang="en-US" sz="1800" kern="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algn="ctr">
                        <a:lnSpc>
                          <a:spcPct val="100000"/>
                        </a:lnSpc>
                        <a:spcBef>
                          <a:spcPts val="0"/>
                        </a:spcBef>
                        <a:spcAft>
                          <a:spcPts val="0"/>
                        </a:spcAft>
                      </a:pPr>
                      <a:r>
                        <a:rPr lang="en-US" sz="1800" b="0" kern="0" dirty="0">
                          <a:solidFill>
                            <a:schemeClr val="tx1"/>
                          </a:solidFill>
                          <a:effectLst/>
                          <a:latin typeface="+mn-lt"/>
                          <a:ea typeface="Calibri" panose="020F0502020204030204" pitchFamily="34" charset="0"/>
                          <a:cs typeface="Times New Roman" panose="02020603050405020304" pitchFamily="18" charset="0"/>
                        </a:rPr>
                        <a:t>City Manager’s Office</a:t>
                      </a:r>
                      <a:endParaRPr lang="en-US" sz="1800" b="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0" kern="0" dirty="0">
                          <a:solidFill>
                            <a:schemeClr val="tx1"/>
                          </a:solidFill>
                          <a:effectLst/>
                          <a:latin typeface="+mn-lt"/>
                          <a:ea typeface="Calibri" panose="020F0502020204030204" pitchFamily="34" charset="0"/>
                          <a:cs typeface="Times New Roman" panose="02020603050405020304" pitchFamily="18" charset="0"/>
                        </a:rPr>
                        <a:t>Split Funded</a:t>
                      </a:r>
                      <a:endParaRPr lang="en-US" sz="1800" b="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800" kern="1200" dirty="0">
                          <a:solidFill>
                            <a:schemeClr val="dk1"/>
                          </a:solidFill>
                          <a:effectLst/>
                          <a:latin typeface="+mn-lt"/>
                          <a:ea typeface="+mn-ea"/>
                          <a:cs typeface="+mn-cs"/>
                        </a:rPr>
                        <a:t>The City Engineer is a key position to provide the technical expertise needed to evaluate infrastructure improvements.  It will be funded from various funds.</a:t>
                      </a:r>
                      <a:endParaRPr lang="en-US" sz="1800" b="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413313"/>
                  </a:ext>
                </a:extLst>
              </a:tr>
              <a:tr h="770855">
                <a:tc>
                  <a:txBody>
                    <a:bodyPr/>
                    <a:lstStyle/>
                    <a:p>
                      <a:pPr marL="0" marR="0">
                        <a:lnSpc>
                          <a:spcPct val="100000"/>
                        </a:lnSpc>
                        <a:spcBef>
                          <a:spcPts val="240"/>
                        </a:spcBef>
                        <a:spcAft>
                          <a:spcPts val="240"/>
                        </a:spcAft>
                      </a:pPr>
                      <a:r>
                        <a:rPr lang="en-US" sz="1800" kern="0" dirty="0">
                          <a:solidFill>
                            <a:schemeClr val="bg1"/>
                          </a:solidFill>
                          <a:effectLst/>
                          <a:latin typeface="+mn-lt"/>
                          <a:ea typeface="Calibri" panose="020F0502020204030204" pitchFamily="34" charset="0"/>
                          <a:cs typeface="Times New Roman" panose="02020603050405020304" pitchFamily="18" charset="0"/>
                        </a:rPr>
                        <a:t>Firefighter (3)</a:t>
                      </a:r>
                      <a:endParaRPr lang="en-US" sz="1800" kern="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algn="ctr">
                        <a:lnSpc>
                          <a:spcPct val="100000"/>
                        </a:lnSpc>
                        <a:spcBef>
                          <a:spcPts val="0"/>
                        </a:spcBef>
                        <a:spcAft>
                          <a:spcPts val="0"/>
                        </a:spcAft>
                      </a:pPr>
                      <a:r>
                        <a:rPr lang="en-US" sz="1800" kern="0" dirty="0">
                          <a:solidFill>
                            <a:schemeClr val="tx1"/>
                          </a:solidFill>
                          <a:effectLst/>
                          <a:latin typeface="+mn-lt"/>
                          <a:ea typeface="Calibri" panose="020F0502020204030204" pitchFamily="34" charset="0"/>
                          <a:cs typeface="Times New Roman" panose="02020603050405020304" pitchFamily="18" charset="0"/>
                        </a:rPr>
                        <a:t>Fire Services</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kern="0" dirty="0">
                          <a:solidFill>
                            <a:schemeClr val="tx1"/>
                          </a:solidFill>
                          <a:effectLst/>
                          <a:latin typeface="+mn-lt"/>
                          <a:ea typeface="Calibri" panose="020F0502020204030204" pitchFamily="34" charset="0"/>
                          <a:cs typeface="Times New Roman" panose="02020603050405020304" pitchFamily="18" charset="0"/>
                        </a:rPr>
                        <a:t>Fire Fund/General Fund</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800" kern="1200" dirty="0">
                          <a:solidFill>
                            <a:schemeClr val="dk1"/>
                          </a:solidFill>
                          <a:effectLst/>
                          <a:latin typeface="+mn-lt"/>
                          <a:ea typeface="+mn-ea"/>
                          <a:cs typeface="+mn-cs"/>
                        </a:rPr>
                        <a:t>Necessary staff to gear up for multi-station Fire Services to include opening the Fire Station at the South East location</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3577384"/>
                  </a:ext>
                </a:extLst>
              </a:tr>
              <a:tr h="698320">
                <a:tc>
                  <a:txBody>
                    <a:bodyPr/>
                    <a:lstStyle/>
                    <a:p>
                      <a:pPr marL="0" marR="0">
                        <a:lnSpc>
                          <a:spcPct val="100000"/>
                        </a:lnSpc>
                        <a:spcBef>
                          <a:spcPts val="240"/>
                        </a:spcBef>
                        <a:spcAft>
                          <a:spcPts val="240"/>
                        </a:spcAft>
                      </a:pPr>
                      <a:r>
                        <a:rPr lang="en-US" sz="1800" kern="0" dirty="0">
                          <a:solidFill>
                            <a:schemeClr val="bg1"/>
                          </a:solidFill>
                          <a:effectLst/>
                          <a:latin typeface="+mn-lt"/>
                          <a:ea typeface="Calibri" panose="020F0502020204030204" pitchFamily="34" charset="0"/>
                          <a:cs typeface="Times New Roman" panose="02020603050405020304" pitchFamily="18" charset="0"/>
                        </a:rPr>
                        <a:t>Apprentice Line Worker I</a:t>
                      </a:r>
                      <a:endParaRPr lang="en-US" sz="1800" kern="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algn="ctr">
                        <a:lnSpc>
                          <a:spcPct val="100000"/>
                        </a:lnSpc>
                        <a:spcBef>
                          <a:spcPts val="0"/>
                        </a:spcBef>
                        <a:spcAft>
                          <a:spcPts val="0"/>
                        </a:spcAft>
                      </a:pPr>
                      <a:r>
                        <a:rPr lang="en-US" sz="1800" kern="0" dirty="0">
                          <a:solidFill>
                            <a:schemeClr val="tx1"/>
                          </a:solidFill>
                          <a:effectLst/>
                          <a:latin typeface="+mn-lt"/>
                          <a:ea typeface="Calibri" panose="020F0502020204030204" pitchFamily="34" charset="0"/>
                          <a:cs typeface="Times New Roman" panose="02020603050405020304" pitchFamily="18" charset="0"/>
                        </a:rPr>
                        <a:t>Electric</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kern="0" dirty="0">
                          <a:solidFill>
                            <a:schemeClr val="tx1"/>
                          </a:solidFill>
                          <a:effectLst/>
                          <a:latin typeface="+mn-lt"/>
                          <a:ea typeface="Calibri" panose="020F0502020204030204" pitchFamily="34" charset="0"/>
                          <a:cs typeface="Times New Roman" panose="02020603050405020304" pitchFamily="18" charset="0"/>
                        </a:rPr>
                        <a:t>Electric Fund</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800" kern="1200" dirty="0">
                          <a:solidFill>
                            <a:schemeClr val="dk1"/>
                          </a:solidFill>
                          <a:effectLst/>
                          <a:latin typeface="+mn-lt"/>
                          <a:ea typeface="+mn-ea"/>
                          <a:cs typeface="+mn-cs"/>
                        </a:rPr>
                        <a:t>Allows for the training for the next generation of electric employees.</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1927880"/>
                  </a:ext>
                </a:extLst>
              </a:tr>
              <a:tr h="770855">
                <a:tc>
                  <a:txBody>
                    <a:bodyPr/>
                    <a:lstStyle/>
                    <a:p>
                      <a:pPr marL="0" marR="0">
                        <a:lnSpc>
                          <a:spcPct val="100000"/>
                        </a:lnSpc>
                        <a:spcBef>
                          <a:spcPts val="240"/>
                        </a:spcBef>
                        <a:spcAft>
                          <a:spcPts val="240"/>
                        </a:spcAft>
                      </a:pPr>
                      <a:r>
                        <a:rPr lang="en-US" sz="1800" kern="0" dirty="0">
                          <a:solidFill>
                            <a:schemeClr val="bg1"/>
                          </a:solidFill>
                          <a:effectLst/>
                          <a:latin typeface="+mn-lt"/>
                          <a:ea typeface="Calibri" panose="020F0502020204030204" pitchFamily="34" charset="0"/>
                          <a:cs typeface="Times New Roman" panose="02020603050405020304" pitchFamily="18" charset="0"/>
                        </a:rPr>
                        <a:t>Line Worker Journeyman</a:t>
                      </a:r>
                      <a:endParaRPr lang="en-US" sz="1800" kern="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algn="ctr">
                        <a:lnSpc>
                          <a:spcPct val="100000"/>
                        </a:lnSpc>
                        <a:spcBef>
                          <a:spcPts val="0"/>
                        </a:spcBef>
                        <a:spcAft>
                          <a:spcPts val="0"/>
                        </a:spcAft>
                      </a:pPr>
                      <a:r>
                        <a:rPr lang="en-US" sz="1800" kern="0" dirty="0">
                          <a:solidFill>
                            <a:schemeClr val="tx1"/>
                          </a:solidFill>
                          <a:effectLst/>
                          <a:latin typeface="+mn-lt"/>
                          <a:ea typeface="Calibri" panose="020F0502020204030204" pitchFamily="34" charset="0"/>
                          <a:cs typeface="Times New Roman" panose="02020603050405020304" pitchFamily="18" charset="0"/>
                        </a:rPr>
                        <a:t>Electric</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kern="0" dirty="0">
                          <a:solidFill>
                            <a:schemeClr val="tx1"/>
                          </a:solidFill>
                          <a:effectLst/>
                          <a:latin typeface="+mn-lt"/>
                          <a:ea typeface="Calibri" panose="020F0502020204030204" pitchFamily="34" charset="0"/>
                          <a:cs typeface="Times New Roman" panose="02020603050405020304" pitchFamily="18" charset="0"/>
                        </a:rPr>
                        <a:t>Electric Fund</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Aft>
                          <a:spcPts val="0"/>
                        </a:spcAft>
                        <a:buNone/>
                      </a:pPr>
                      <a:r>
                        <a:rPr lang="en-US" sz="1800" kern="1200" dirty="0">
                          <a:solidFill>
                            <a:schemeClr val="dk1"/>
                          </a:solidFill>
                          <a:effectLst/>
                          <a:latin typeface="+mn-lt"/>
                          <a:ea typeface="+mn-ea"/>
                          <a:cs typeface="+mn-cs"/>
                        </a:rPr>
                        <a:t>Assists</a:t>
                      </a:r>
                      <a:r>
                        <a:rPr lang="en-US" sz="1800" b="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with providing seasoned service-ready staff in the field to operate Electric crews effectively</a:t>
                      </a:r>
                      <a:endParaRPr lang="en-US" sz="18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9254705"/>
                  </a:ext>
                </a:extLst>
              </a:tr>
              <a:tr h="770855">
                <a:tc>
                  <a:txBody>
                    <a:bodyPr/>
                    <a:lstStyle/>
                    <a:p>
                      <a:pPr marL="0" marR="0">
                        <a:lnSpc>
                          <a:spcPct val="100000"/>
                        </a:lnSpc>
                        <a:spcBef>
                          <a:spcPts val="240"/>
                        </a:spcBef>
                        <a:spcAft>
                          <a:spcPts val="240"/>
                        </a:spcAft>
                      </a:pPr>
                      <a:r>
                        <a:rPr lang="en-US" sz="1800" kern="0" dirty="0">
                          <a:solidFill>
                            <a:schemeClr val="bg1"/>
                          </a:solidFill>
                          <a:effectLst/>
                          <a:latin typeface="+mn-lt"/>
                          <a:ea typeface="Calibri" panose="020F0502020204030204" pitchFamily="34" charset="0"/>
                          <a:cs typeface="Times New Roman" panose="02020603050405020304" pitchFamily="18" charset="0"/>
                        </a:rPr>
                        <a:t>GIS Technician</a:t>
                      </a:r>
                      <a:endParaRPr lang="en-US" sz="1800" kern="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algn="ctr">
                        <a:lnSpc>
                          <a:spcPct val="100000"/>
                        </a:lnSpc>
                        <a:spcBef>
                          <a:spcPts val="0"/>
                        </a:spcBef>
                        <a:spcAft>
                          <a:spcPts val="0"/>
                        </a:spcAft>
                      </a:pPr>
                      <a:r>
                        <a:rPr lang="en-US" sz="1800" kern="0" dirty="0">
                          <a:solidFill>
                            <a:schemeClr val="tx1"/>
                          </a:solidFill>
                          <a:effectLst/>
                          <a:latin typeface="+mn-lt"/>
                          <a:ea typeface="Calibri" panose="020F0502020204030204" pitchFamily="34" charset="0"/>
                          <a:cs typeface="Times New Roman" panose="02020603050405020304" pitchFamily="18" charset="0"/>
                        </a:rPr>
                        <a:t>Electric</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kern="0" dirty="0">
                          <a:solidFill>
                            <a:schemeClr val="tx1"/>
                          </a:solidFill>
                          <a:effectLst/>
                          <a:latin typeface="+mn-lt"/>
                          <a:ea typeface="Calibri" panose="020F0502020204030204" pitchFamily="34" charset="0"/>
                          <a:cs typeface="Times New Roman" panose="02020603050405020304" pitchFamily="18" charset="0"/>
                        </a:rPr>
                        <a:t>Electric Fund</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800" kern="1200" dirty="0">
                          <a:solidFill>
                            <a:schemeClr val="dk1"/>
                          </a:solidFill>
                          <a:effectLst/>
                          <a:latin typeface="+mn-lt"/>
                          <a:ea typeface="+mn-ea"/>
                          <a:cs typeface="+mn-cs"/>
                        </a:rPr>
                        <a:t>Creates the opportunity to better manage GIS mapping for the Electric Department as we move to the </a:t>
                      </a:r>
                      <a:r>
                        <a:rPr lang="en-US" sz="1800" kern="1200" dirty="0" err="1">
                          <a:solidFill>
                            <a:schemeClr val="dk1"/>
                          </a:solidFill>
                          <a:effectLst/>
                          <a:latin typeface="+mn-lt"/>
                          <a:ea typeface="+mn-ea"/>
                          <a:cs typeface="+mn-cs"/>
                        </a:rPr>
                        <a:t>Cartegraph</a:t>
                      </a:r>
                      <a:r>
                        <a:rPr lang="en-US" sz="1800" kern="1200" dirty="0">
                          <a:solidFill>
                            <a:schemeClr val="dk1"/>
                          </a:solidFill>
                          <a:effectLst/>
                          <a:latin typeface="+mn-lt"/>
                          <a:ea typeface="+mn-ea"/>
                          <a:cs typeface="+mn-cs"/>
                        </a:rPr>
                        <a:t> Asset Management environment</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8691703"/>
                  </a:ext>
                </a:extLst>
              </a:tr>
            </a:tbl>
          </a:graphicData>
        </a:graphic>
      </p:graphicFrame>
    </p:spTree>
    <p:extLst>
      <p:ext uri="{BB962C8B-B14F-4D97-AF65-F5344CB8AC3E}">
        <p14:creationId xmlns:p14="http://schemas.microsoft.com/office/powerpoint/2010/main" val="388076264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C0CCE1-E3A6-E233-E2E0-CBC935E54410}"/>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2900" b="1" kern="1200">
                <a:solidFill>
                  <a:schemeClr val="tx1"/>
                </a:solidFill>
                <a:latin typeface="+mj-lt"/>
                <a:ea typeface="+mj-ea"/>
                <a:cs typeface="+mj-cs"/>
              </a:rPr>
              <a:t>Key Performance Measure - Transportation</a:t>
            </a:r>
          </a:p>
        </p:txBody>
      </p: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Chart, bar chart&#10;&#10;AI-generated content may be incorrect.">
            <a:extLst>
              <a:ext uri="{FF2B5EF4-FFF2-40B4-BE49-F238E27FC236}">
                <a16:creationId xmlns:a16="http://schemas.microsoft.com/office/drawing/2014/main" id="{07D9A4F2-F90A-FF15-F585-7E5DFD6266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5238" y="1562402"/>
            <a:ext cx="7608304" cy="3804152"/>
          </a:xfrm>
          <a:prstGeom prst="rect">
            <a:avLst/>
          </a:prstGeom>
        </p:spPr>
      </p:pic>
      <p:sp>
        <p:nvSpPr>
          <p:cNvPr id="18" name="Rectangle 17">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F4C43F4-942A-24F2-DAED-0527357824A5}"/>
              </a:ext>
            </a:extLst>
          </p:cNvPr>
          <p:cNvSpPr txBox="1"/>
          <p:nvPr/>
        </p:nvSpPr>
        <p:spPr>
          <a:xfrm>
            <a:off x="958467" y="793214"/>
            <a:ext cx="6356733" cy="461665"/>
          </a:xfrm>
          <a:prstGeom prst="rect">
            <a:avLst/>
          </a:prstGeom>
          <a:noFill/>
        </p:spPr>
        <p:txBody>
          <a:bodyPr wrap="square" rtlCol="0">
            <a:spAutoFit/>
          </a:bodyPr>
          <a:lstStyle/>
          <a:p>
            <a:pPr algn="ctr"/>
            <a:r>
              <a:rPr lang="en-US" sz="2400" b="1" dirty="0">
                <a:solidFill>
                  <a:srgbClr val="104862"/>
                </a:solidFill>
              </a:rPr>
              <a:t>Miles Paved Per Year</a:t>
            </a:r>
          </a:p>
        </p:txBody>
      </p:sp>
    </p:spTree>
    <p:extLst>
      <p:ext uri="{BB962C8B-B14F-4D97-AF65-F5344CB8AC3E}">
        <p14:creationId xmlns:p14="http://schemas.microsoft.com/office/powerpoint/2010/main" val="22726606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4273B-F8C9-4333-D567-F35B23E10F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AB13D1-3993-EBD2-7FC5-B5868ABC9EAE}"/>
              </a:ext>
            </a:extLst>
          </p:cNvPr>
          <p:cNvSpPr>
            <a:spLocks noGrp="1"/>
          </p:cNvSpPr>
          <p:nvPr>
            <p:ph type="title"/>
          </p:nvPr>
        </p:nvSpPr>
        <p:spPr>
          <a:xfrm>
            <a:off x="458528" y="398320"/>
            <a:ext cx="11014002" cy="999996"/>
          </a:xfrm>
        </p:spPr>
        <p:txBody>
          <a:bodyPr>
            <a:normAutofit/>
          </a:bodyPr>
          <a:lstStyle/>
          <a:p>
            <a:r>
              <a:rPr lang="en-US" sz="3800" b="1" dirty="0">
                <a:solidFill>
                  <a:srgbClr val="104862"/>
                </a:solidFill>
              </a:rPr>
              <a:t>Key Performance Measures - Transportation</a:t>
            </a:r>
          </a:p>
        </p:txBody>
      </p:sp>
      <p:graphicFrame>
        <p:nvGraphicFramePr>
          <p:cNvPr id="9" name="Table 8">
            <a:extLst>
              <a:ext uri="{FF2B5EF4-FFF2-40B4-BE49-F238E27FC236}">
                <a16:creationId xmlns:a16="http://schemas.microsoft.com/office/drawing/2014/main" id="{448CCCDE-CB68-76A1-A3BC-3DDFF2DCC8BD}"/>
              </a:ext>
            </a:extLst>
          </p:cNvPr>
          <p:cNvGraphicFramePr>
            <a:graphicFrameLocks noGrp="1"/>
          </p:cNvGraphicFramePr>
          <p:nvPr>
            <p:extLst>
              <p:ext uri="{D42A27DB-BD31-4B8C-83A1-F6EECF244321}">
                <p14:modId xmlns:p14="http://schemas.microsoft.com/office/powerpoint/2010/main" val="1820049365"/>
              </p:ext>
            </p:extLst>
          </p:nvPr>
        </p:nvGraphicFramePr>
        <p:xfrm>
          <a:off x="458528" y="1619579"/>
          <a:ext cx="11274944" cy="2483558"/>
        </p:xfrm>
        <a:graphic>
          <a:graphicData uri="http://schemas.openxmlformats.org/drawingml/2006/table">
            <a:tbl>
              <a:tblPr firstRow="1" bandRow="1">
                <a:tableStyleId>{5C22544A-7EE6-4342-B048-85BDC9FD1C3A}</a:tableStyleId>
              </a:tblPr>
              <a:tblGrid>
                <a:gridCol w="2821017">
                  <a:extLst>
                    <a:ext uri="{9D8B030D-6E8A-4147-A177-3AD203B41FA5}">
                      <a16:colId xmlns:a16="http://schemas.microsoft.com/office/drawing/2014/main" val="2824674795"/>
                    </a:ext>
                  </a:extLst>
                </a:gridCol>
                <a:gridCol w="3610353">
                  <a:extLst>
                    <a:ext uri="{9D8B030D-6E8A-4147-A177-3AD203B41FA5}">
                      <a16:colId xmlns:a16="http://schemas.microsoft.com/office/drawing/2014/main" val="3745968927"/>
                    </a:ext>
                  </a:extLst>
                </a:gridCol>
                <a:gridCol w="3030279">
                  <a:extLst>
                    <a:ext uri="{9D8B030D-6E8A-4147-A177-3AD203B41FA5}">
                      <a16:colId xmlns:a16="http://schemas.microsoft.com/office/drawing/2014/main" val="1649215685"/>
                    </a:ext>
                  </a:extLst>
                </a:gridCol>
                <a:gridCol w="1813295">
                  <a:extLst>
                    <a:ext uri="{9D8B030D-6E8A-4147-A177-3AD203B41FA5}">
                      <a16:colId xmlns:a16="http://schemas.microsoft.com/office/drawing/2014/main" val="1075387996"/>
                    </a:ext>
                  </a:extLst>
                </a:gridCol>
              </a:tblGrid>
              <a:tr h="322325">
                <a:tc>
                  <a:txBody>
                    <a:bodyPr/>
                    <a:lstStyle/>
                    <a:p>
                      <a:r>
                        <a:rPr lang="en-US" dirty="0"/>
                        <a:t>Measures</a:t>
                      </a:r>
                    </a:p>
                  </a:txBody>
                  <a:tcPr/>
                </a:tc>
                <a:tc>
                  <a:txBody>
                    <a:bodyPr/>
                    <a:lstStyle/>
                    <a:p>
                      <a:r>
                        <a:rPr lang="en-US" dirty="0"/>
                        <a:t>Analysis</a:t>
                      </a:r>
                    </a:p>
                  </a:txBody>
                  <a:tcPr/>
                </a:tc>
                <a:tc>
                  <a:txBody>
                    <a:bodyPr/>
                    <a:lstStyle/>
                    <a:p>
                      <a:r>
                        <a:rPr lang="en-US" dirty="0"/>
                        <a:t>Series</a:t>
                      </a:r>
                    </a:p>
                  </a:txBody>
                  <a:tcPr/>
                </a:tc>
                <a:tc>
                  <a:txBody>
                    <a:bodyPr/>
                    <a:lstStyle/>
                    <a:p>
                      <a:pPr algn="ctr"/>
                      <a:r>
                        <a:rPr lang="en-US" dirty="0"/>
                        <a:t>Status</a:t>
                      </a:r>
                    </a:p>
                  </a:txBody>
                  <a:tcPr/>
                </a:tc>
                <a:extLst>
                  <a:ext uri="{0D108BD9-81ED-4DB2-BD59-A6C34878D82A}">
                    <a16:rowId xmlns:a16="http://schemas.microsoft.com/office/drawing/2014/main" val="1946517529"/>
                  </a:ext>
                </a:extLst>
              </a:tr>
              <a:tr h="464539">
                <a:tc rowSpan="2">
                  <a:txBody>
                    <a:bodyPr/>
                    <a:lstStyle/>
                    <a:p>
                      <a:r>
                        <a:rPr lang="en-US" b="1" dirty="0"/>
                        <a:t>Miles Paved</a:t>
                      </a:r>
                    </a:p>
                  </a:txBody>
                  <a:tcPr/>
                </a:tc>
                <a:tc rowSpan="2">
                  <a:txBody>
                    <a:bodyPr/>
                    <a:lstStyle/>
                    <a:p>
                      <a:r>
                        <a:rPr lang="en-US" dirty="0"/>
                        <a:t>The Transportation Division paved 3.5 miles in FY25 which is on target compared to the prior year.</a:t>
                      </a:r>
                    </a:p>
                  </a:txBody>
                  <a:tcPr/>
                </a:tc>
                <a:tc>
                  <a:txBody>
                    <a:bodyPr/>
                    <a:lstStyle/>
                    <a:p>
                      <a:r>
                        <a:rPr lang="en-US" b="0" dirty="0"/>
                        <a:t>FYTD Actual</a:t>
                      </a:r>
                    </a:p>
                  </a:txBody>
                  <a:tcPr/>
                </a:tc>
                <a:tc>
                  <a:txBody>
                    <a:bodyPr/>
                    <a:lstStyle/>
                    <a:p>
                      <a:pPr algn="ctr"/>
                      <a:r>
                        <a:rPr lang="en-US" b="1" dirty="0"/>
                        <a:t>3.50</a:t>
                      </a:r>
                    </a:p>
                  </a:txBody>
                  <a:tcPr/>
                </a:tc>
                <a:extLst>
                  <a:ext uri="{0D108BD9-81ED-4DB2-BD59-A6C34878D82A}">
                    <a16:rowId xmlns:a16="http://schemas.microsoft.com/office/drawing/2014/main" val="1191962624"/>
                  </a:ext>
                </a:extLst>
              </a:tr>
              <a:tr h="464539">
                <a:tc vMerge="1">
                  <a:txBody>
                    <a:bodyPr/>
                    <a:lstStyle/>
                    <a:p>
                      <a:endParaRPr lang="en-US" b="1" dirty="0"/>
                    </a:p>
                  </a:txBody>
                  <a:tcPr/>
                </a:tc>
                <a:tc vMerge="1">
                  <a:txBody>
                    <a:bodyPr/>
                    <a:lstStyle/>
                    <a:p>
                      <a:endParaRPr lang="en-US" dirty="0"/>
                    </a:p>
                  </a:txBody>
                  <a:tcPr/>
                </a:tc>
                <a:tc>
                  <a:txBody>
                    <a:bodyPr/>
                    <a:lstStyle/>
                    <a:p>
                      <a:r>
                        <a:rPr lang="en-US" b="0" dirty="0"/>
                        <a:t>PYTD Actual</a:t>
                      </a:r>
                    </a:p>
                  </a:txBody>
                  <a:tcPr/>
                </a:tc>
                <a:tc>
                  <a:txBody>
                    <a:bodyPr/>
                    <a:lstStyle/>
                    <a:p>
                      <a:pPr algn="ctr"/>
                      <a:r>
                        <a:rPr lang="en-US" b="1" dirty="0"/>
                        <a:t>5.76</a:t>
                      </a:r>
                    </a:p>
                  </a:txBody>
                  <a:tcPr/>
                </a:tc>
                <a:extLst>
                  <a:ext uri="{0D108BD9-81ED-4DB2-BD59-A6C34878D82A}">
                    <a16:rowId xmlns:a16="http://schemas.microsoft.com/office/drawing/2014/main" val="1239429790"/>
                  </a:ext>
                </a:extLst>
              </a:tr>
              <a:tr h="262704">
                <a:tc rowSpan="2">
                  <a:txBody>
                    <a:bodyPr/>
                    <a:lstStyle/>
                    <a:p>
                      <a:r>
                        <a:rPr lang="en-US" b="1" dirty="0"/>
                        <a:t>PCI Value</a:t>
                      </a:r>
                    </a:p>
                  </a:txBody>
                  <a:tcPr/>
                </a:tc>
                <a:tc rowSpan="2">
                  <a:txBody>
                    <a:bodyPr/>
                    <a:lstStyle/>
                    <a:p>
                      <a:r>
                        <a:rPr lang="en-US" dirty="0"/>
                        <a:t>The pavement condition index (PCI) value is 80 in the current fiscal year which has slightly progressed from FY24.</a:t>
                      </a:r>
                    </a:p>
                  </a:txBody>
                  <a:tcPr/>
                </a:tc>
                <a:tc>
                  <a:txBody>
                    <a:bodyPr/>
                    <a:lstStyle/>
                    <a:p>
                      <a:r>
                        <a:rPr lang="en-US" b="0" dirty="0"/>
                        <a:t>FYTD Actual</a:t>
                      </a:r>
                    </a:p>
                  </a:txBody>
                  <a:tcPr/>
                </a:tc>
                <a:tc>
                  <a:txBody>
                    <a:bodyPr/>
                    <a:lstStyle/>
                    <a:p>
                      <a:pPr algn="ctr"/>
                      <a:r>
                        <a:rPr lang="en-US" b="1" dirty="0"/>
                        <a:t>80.00</a:t>
                      </a:r>
                    </a:p>
                  </a:txBody>
                  <a:tcPr/>
                </a:tc>
                <a:extLst>
                  <a:ext uri="{0D108BD9-81ED-4DB2-BD59-A6C34878D82A}">
                    <a16:rowId xmlns:a16="http://schemas.microsoft.com/office/drawing/2014/main" val="188816968"/>
                  </a:ext>
                </a:extLst>
              </a:tr>
              <a:tr h="308266">
                <a:tc vMerge="1">
                  <a:txBody>
                    <a:bodyPr/>
                    <a:lstStyle/>
                    <a:p>
                      <a:endParaRPr lang="en-US" b="1" dirty="0"/>
                    </a:p>
                  </a:txBody>
                  <a:tcPr/>
                </a:tc>
                <a:tc vMerge="1">
                  <a:txBody>
                    <a:bodyPr/>
                    <a:lstStyle/>
                    <a:p>
                      <a:endParaRPr lang="en-US" dirty="0"/>
                    </a:p>
                  </a:txBody>
                  <a:tcPr/>
                </a:tc>
                <a:tc>
                  <a:txBody>
                    <a:bodyPr/>
                    <a:lstStyle/>
                    <a:p>
                      <a:r>
                        <a:rPr lang="en-US" b="0" dirty="0"/>
                        <a:t>PYTD Actual</a:t>
                      </a:r>
                    </a:p>
                  </a:txBody>
                  <a:tcPr/>
                </a:tc>
                <a:tc>
                  <a:txBody>
                    <a:bodyPr/>
                    <a:lstStyle/>
                    <a:p>
                      <a:pPr algn="ctr"/>
                      <a:r>
                        <a:rPr lang="en-US" b="1" dirty="0"/>
                        <a:t>78.14</a:t>
                      </a:r>
                    </a:p>
                  </a:txBody>
                  <a:tcPr/>
                </a:tc>
                <a:extLst>
                  <a:ext uri="{0D108BD9-81ED-4DB2-BD59-A6C34878D82A}">
                    <a16:rowId xmlns:a16="http://schemas.microsoft.com/office/drawing/2014/main" val="2409940151"/>
                  </a:ext>
                </a:extLst>
              </a:tr>
            </a:tbl>
          </a:graphicData>
        </a:graphic>
      </p:graphicFrame>
    </p:spTree>
    <p:extLst>
      <p:ext uri="{BB962C8B-B14F-4D97-AF65-F5344CB8AC3E}">
        <p14:creationId xmlns:p14="http://schemas.microsoft.com/office/powerpoint/2010/main" val="32698197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BE22EB-1B08-1488-2CAA-5E15E0A372DE}"/>
              </a:ext>
            </a:extLst>
          </p:cNvPr>
          <p:cNvSpPr>
            <a:spLocks noGrp="1"/>
          </p:cNvSpPr>
          <p:nvPr>
            <p:ph type="title"/>
          </p:nvPr>
        </p:nvSpPr>
        <p:spPr>
          <a:xfrm>
            <a:off x="1043631" y="873940"/>
            <a:ext cx="4928291" cy="1035781"/>
          </a:xfrm>
        </p:spPr>
        <p:txBody>
          <a:bodyPr anchor="ctr">
            <a:normAutofit fontScale="90000"/>
          </a:bodyPr>
          <a:lstStyle/>
          <a:p>
            <a:r>
              <a:rPr lang="en-US" sz="3600" b="1" dirty="0">
                <a:solidFill>
                  <a:srgbClr val="104862"/>
                </a:solidFill>
              </a:rPr>
              <a:t>FY 25-26 Road Resurfacing Program</a:t>
            </a:r>
          </a:p>
        </p:txBody>
      </p:sp>
      <p:sp>
        <p:nvSpPr>
          <p:cNvPr id="3" name="Content Placeholder 2">
            <a:extLst>
              <a:ext uri="{FF2B5EF4-FFF2-40B4-BE49-F238E27FC236}">
                <a16:creationId xmlns:a16="http://schemas.microsoft.com/office/drawing/2014/main" id="{94086BD9-A0BD-2A92-F62A-F25F607774D8}"/>
              </a:ext>
            </a:extLst>
          </p:cNvPr>
          <p:cNvSpPr>
            <a:spLocks noGrp="1"/>
          </p:cNvSpPr>
          <p:nvPr>
            <p:ph idx="1"/>
          </p:nvPr>
        </p:nvSpPr>
        <p:spPr>
          <a:xfrm>
            <a:off x="1265274" y="4592965"/>
            <a:ext cx="5244351" cy="1534151"/>
          </a:xfrm>
        </p:spPr>
        <p:txBody>
          <a:bodyPr anchor="ctr">
            <a:normAutofit/>
          </a:bodyPr>
          <a:lstStyle/>
          <a:p>
            <a:pPr marL="0" indent="0" algn="r">
              <a:buNone/>
            </a:pPr>
            <a:r>
              <a:rPr lang="en-US" b="1" dirty="0"/>
              <a:t>Phase 9: Resurfacing Project</a:t>
            </a:r>
          </a:p>
          <a:p>
            <a:pPr marL="0" indent="0" algn="r">
              <a:buNone/>
            </a:pPr>
            <a:r>
              <a:rPr lang="en-US" b="1" dirty="0"/>
              <a:t>2.69 Miles Tentative</a:t>
            </a:r>
          </a:p>
        </p:txBody>
      </p:sp>
      <p:pic>
        <p:nvPicPr>
          <p:cNvPr id="5" name="Picture 4">
            <a:extLst>
              <a:ext uri="{FF2B5EF4-FFF2-40B4-BE49-F238E27FC236}">
                <a16:creationId xmlns:a16="http://schemas.microsoft.com/office/drawing/2014/main" id="{E0BC0462-A68B-DD4F-C288-36FE12929541}"/>
              </a:ext>
            </a:extLst>
          </p:cNvPr>
          <p:cNvPicPr>
            <a:picLocks noChangeAspect="1"/>
          </p:cNvPicPr>
          <p:nvPr/>
        </p:nvPicPr>
        <p:blipFill>
          <a:blip r:embed="rId2"/>
          <a:srcRect r="465" b="3"/>
          <a:stretch>
            <a:fillRect/>
          </a:stretch>
        </p:blipFill>
        <p:spPr>
          <a:xfrm>
            <a:off x="6788383" y="613147"/>
            <a:ext cx="4565417" cy="5593443"/>
          </a:xfrm>
          <a:prstGeom prst="rect">
            <a:avLst/>
          </a:prstGeom>
          <a:ln>
            <a:solidFill>
              <a:schemeClr val="accent1"/>
            </a:solidFill>
          </a:ln>
        </p:spPr>
      </p:pic>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0405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BE81E-FF91-FB33-CDBC-E355AC42AFD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313B17E-6E2B-86D6-34DD-FDD5E14F8437}"/>
              </a:ext>
            </a:extLst>
          </p:cNvPr>
          <p:cNvSpPr/>
          <p:nvPr/>
        </p:nvSpPr>
        <p:spPr>
          <a:xfrm>
            <a:off x="435934" y="1515657"/>
            <a:ext cx="11376837" cy="50998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8171B27-6AAC-AA18-AB22-E34AFC79D41E}"/>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2F8CD683-7DE0-AC62-2D54-029D88646AC2}"/>
              </a:ext>
            </a:extLst>
          </p:cNvPr>
          <p:cNvGraphicFramePr>
            <a:graphicFrameLocks noGrp="1"/>
          </p:cNvGraphicFramePr>
          <p:nvPr>
            <p:ph idx="1"/>
            <p:extLst>
              <p:ext uri="{D42A27DB-BD31-4B8C-83A1-F6EECF244321}">
                <p14:modId xmlns:p14="http://schemas.microsoft.com/office/powerpoint/2010/main" val="1588194535"/>
              </p:ext>
            </p:extLst>
          </p:nvPr>
        </p:nvGraphicFramePr>
        <p:xfrm>
          <a:off x="457200" y="520995"/>
          <a:ext cx="11277600" cy="597408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21512">
                  <a:extLst>
                    <a:ext uri="{9D8B030D-6E8A-4147-A177-3AD203B41FA5}">
                      <a16:colId xmlns:a16="http://schemas.microsoft.com/office/drawing/2014/main" val="1757705051"/>
                    </a:ext>
                  </a:extLst>
                </a:gridCol>
                <a:gridCol w="2597888">
                  <a:extLst>
                    <a:ext uri="{9D8B030D-6E8A-4147-A177-3AD203B41FA5}">
                      <a16:colId xmlns:a16="http://schemas.microsoft.com/office/drawing/2014/main" val="972632783"/>
                    </a:ext>
                  </a:extLst>
                </a:gridCol>
                <a:gridCol w="392935">
                  <a:extLst>
                    <a:ext uri="{9D8B030D-6E8A-4147-A177-3AD203B41FA5}">
                      <a16:colId xmlns:a16="http://schemas.microsoft.com/office/drawing/2014/main" val="3888219350"/>
                    </a:ext>
                  </a:extLst>
                </a:gridCol>
                <a:gridCol w="2426465">
                  <a:extLst>
                    <a:ext uri="{9D8B030D-6E8A-4147-A177-3AD203B41FA5}">
                      <a16:colId xmlns:a16="http://schemas.microsoft.com/office/drawing/2014/main" val="4145877244"/>
                    </a:ext>
                  </a:extLst>
                </a:gridCol>
                <a:gridCol w="2819400">
                  <a:extLst>
                    <a:ext uri="{9D8B030D-6E8A-4147-A177-3AD203B41FA5}">
                      <a16:colId xmlns:a16="http://schemas.microsoft.com/office/drawing/2014/main" val="4090859996"/>
                    </a:ext>
                  </a:extLst>
                </a:gridCol>
              </a:tblGrid>
              <a:tr h="489098">
                <a:tc gridSpan="4">
                  <a:txBody>
                    <a:bodyPr/>
                    <a:lstStyle/>
                    <a:p>
                      <a:r>
                        <a:rPr lang="en-US" sz="2800" b="1" dirty="0"/>
                        <a:t>Department: </a:t>
                      </a:r>
                      <a:r>
                        <a:rPr lang="en-US" sz="2800" b="1" dirty="0">
                          <a:solidFill>
                            <a:srgbClr val="B78739"/>
                          </a:solidFill>
                        </a:rPr>
                        <a:t>Public Works</a:t>
                      </a:r>
                    </a:p>
                  </a:txBody>
                  <a:tcPr/>
                </a:tc>
                <a:tc hMerge="1">
                  <a:txBody>
                    <a:bodyPr/>
                    <a:lstStyle/>
                    <a:p>
                      <a:endParaRPr dirty="0"/>
                    </a:p>
                  </a:txBody>
                  <a:tcPr/>
                </a:tc>
                <a:tc hMerge="1">
                  <a:txBody>
                    <a:bodyPr/>
                    <a:lstStyle/>
                    <a:p>
                      <a:endParaRPr lang="en-US"/>
                    </a:p>
                  </a:txBody>
                  <a:tcPr/>
                </a:tc>
                <a:tc hMerge="1">
                  <a:txBody>
                    <a:bodyPr/>
                    <a:lstStyle/>
                    <a:p>
                      <a:r>
                        <a:rPr lang="en-US" sz="2800" b="1" dirty="0"/>
                        <a:t>Division: </a:t>
                      </a:r>
                      <a:r>
                        <a:rPr lang="en-US" sz="2800" b="1" dirty="0">
                          <a:solidFill>
                            <a:srgbClr val="B78739"/>
                          </a:solidFill>
                        </a:rPr>
                        <a:t>Transportation</a:t>
                      </a:r>
                    </a:p>
                  </a:txBody>
                  <a:tcPr anchor="ctr"/>
                </a:tc>
                <a:tc gridSpan="2">
                  <a:txBody>
                    <a:bodyPr/>
                    <a:lstStyle/>
                    <a:p>
                      <a:r>
                        <a:rPr lang="en-US" sz="2800" b="1"/>
                        <a:t>Division: </a:t>
                      </a:r>
                      <a:r>
                        <a:rPr lang="en-US" sz="2800" b="1">
                          <a:solidFill>
                            <a:srgbClr val="B78739"/>
                          </a:solidFill>
                        </a:rPr>
                        <a:t>Transportation</a:t>
                      </a:r>
                      <a:endParaRPr lang="en-US"/>
                    </a:p>
                  </a:txBody>
                  <a:tcPr anchor="ctr"/>
                </a:tc>
                <a:tc hMerge="1">
                  <a:txBody>
                    <a:bodyPr/>
                    <a:lstStyle/>
                    <a:p>
                      <a:endParaRPr dirty="0"/>
                    </a:p>
                  </a:txBody>
                  <a:tcPr/>
                </a:tc>
                <a:extLst>
                  <a:ext uri="{0D108BD9-81ED-4DB2-BD59-A6C34878D82A}">
                    <a16:rowId xmlns:a16="http://schemas.microsoft.com/office/drawing/2014/main" val="2000895093"/>
                  </a:ext>
                </a:extLst>
              </a:tr>
              <a:tr h="374975">
                <a:tc>
                  <a:txBody>
                    <a:bodyPr/>
                    <a:lstStyle/>
                    <a:p>
                      <a:r>
                        <a:rPr lang="en-US" sz="2200" b="1" dirty="0"/>
                        <a:t>Funding Source(s)</a:t>
                      </a:r>
                    </a:p>
                  </a:txBody>
                  <a:tcPr anchor="ctr"/>
                </a:tc>
                <a:tc gridSpan="3">
                  <a:txBody>
                    <a:bodyPr/>
                    <a:lstStyle/>
                    <a:p>
                      <a:r>
                        <a:rPr lang="en-US" sz="2200" b="1" dirty="0"/>
                        <a:t>Transportation Fund</a:t>
                      </a:r>
                    </a:p>
                  </a:txBody>
                  <a:tcPr anchor="ctr"/>
                </a:tc>
                <a:tc hMerge="1">
                  <a:txBody>
                    <a:bodyPr/>
                    <a:lstStyle/>
                    <a:p>
                      <a:endParaRPr lang="en-US"/>
                    </a:p>
                  </a:txBody>
                  <a:tcPr/>
                </a:tc>
                <a:tc hMerge="1">
                  <a:txBody>
                    <a:bodyPr/>
                    <a:lstStyle/>
                    <a:p>
                      <a:r>
                        <a:rPr lang="en-US" sz="2200" b="1" dirty="0"/>
                        <a:t># of FTEs</a:t>
                      </a:r>
                    </a:p>
                  </a:txBody>
                  <a:tcPr anchor="ctr"/>
                </a:tc>
                <a:tc>
                  <a:txBody>
                    <a:bodyPr/>
                    <a:lstStyle/>
                    <a:p>
                      <a:r>
                        <a:rPr lang="en-US" sz="2200" b="1" dirty="0"/>
                        <a:t># of FTEs</a:t>
                      </a:r>
                    </a:p>
                  </a:txBody>
                  <a:tcPr anchor="ctr"/>
                </a:tc>
                <a:tc>
                  <a:txBody>
                    <a:bodyPr/>
                    <a:lstStyle/>
                    <a:p>
                      <a:r>
                        <a:rPr lang="en-US" sz="2200" b="1" dirty="0"/>
                        <a:t>4 Full Time</a:t>
                      </a:r>
                    </a:p>
                  </a:txBody>
                  <a:tcPr anchor="ctr"/>
                </a:tc>
                <a:extLst>
                  <a:ext uri="{0D108BD9-81ED-4DB2-BD59-A6C34878D82A}">
                    <a16:rowId xmlns:a16="http://schemas.microsoft.com/office/drawing/2014/main" val="503865722"/>
                  </a:ext>
                </a:extLst>
              </a:tr>
              <a:tr h="341660">
                <a:tc gridSpan="6">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292771504"/>
                  </a:ext>
                </a:extLst>
              </a:tr>
              <a:tr h="329610">
                <a:tc gridSpan="2">
                  <a:txBody>
                    <a:bodyPr/>
                    <a:lstStyle/>
                    <a:p>
                      <a:pPr algn="r"/>
                      <a:r>
                        <a:rPr lang="en-US" sz="2200" b="1" dirty="0">
                          <a:solidFill>
                            <a:srgbClr val="104862"/>
                          </a:solidFill>
                        </a:rPr>
                        <a:t>Revenues</a:t>
                      </a:r>
                    </a:p>
                  </a:txBody>
                  <a:tcPr anchor="ctr"/>
                </a:tc>
                <a:tc hMerge="1">
                  <a:txBody>
                    <a:bodyPr/>
                    <a:lstStyle/>
                    <a:p>
                      <a:pPr algn="ctr"/>
                      <a:r>
                        <a:rPr lang="en-US" sz="2200" b="1" dirty="0"/>
                        <a:t>FY 2024-2025</a:t>
                      </a:r>
                    </a:p>
                  </a:txBody>
                  <a:tcPr anchor="ctr"/>
                </a:tc>
                <a:tc>
                  <a:txBody>
                    <a:bodyPr/>
                    <a:lstStyle/>
                    <a:p>
                      <a:pPr algn="ctr"/>
                      <a:r>
                        <a:rPr lang="en-US" sz="2200" b="1" dirty="0">
                          <a:solidFill>
                            <a:srgbClr val="104862"/>
                          </a:solidFill>
                        </a:rPr>
                        <a:t>FY 2024-2025</a:t>
                      </a:r>
                    </a:p>
                  </a:txBody>
                  <a:tcPr anchor="ctr"/>
                </a:tc>
                <a:tc gridSpan="2">
                  <a:txBody>
                    <a:bodyPr/>
                    <a:lstStyle/>
                    <a:p>
                      <a:pPr algn="ctr"/>
                      <a:r>
                        <a:rPr lang="en-US" sz="2200" b="1" dirty="0">
                          <a:solidFill>
                            <a:srgbClr val="104862"/>
                          </a:solidFill>
                        </a:rPr>
                        <a:t>FY 2025-2026</a:t>
                      </a:r>
                    </a:p>
                  </a:txBody>
                  <a:tcPr anchor="ctr"/>
                </a:tc>
                <a:tc hMerge="1">
                  <a:txBody>
                    <a:bodyPr/>
                    <a:lstStyle/>
                    <a:p>
                      <a:pPr algn="ctr"/>
                      <a:endParaRPr lang="en-US" sz="2200" b="1" dirty="0"/>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413252">
                <a:tc gridSpan="2">
                  <a:txBody>
                    <a:bodyPr/>
                    <a:lstStyle/>
                    <a:p>
                      <a:pPr algn="r"/>
                      <a:r>
                        <a:rPr lang="en-US" sz="2200" b="1" dirty="0"/>
                        <a:t>Sales, Use &amp; Fuel Tax</a:t>
                      </a:r>
                    </a:p>
                  </a:txBody>
                  <a:tcPr anchor="ctr"/>
                </a:tc>
                <a:tc hMerge="1">
                  <a:txBody>
                    <a:bodyPr/>
                    <a:lstStyle/>
                    <a:p>
                      <a:pPr algn="ctr"/>
                      <a:endParaRPr lang="en-US" sz="2200" b="0" dirty="0"/>
                    </a:p>
                  </a:txBody>
                  <a:tcPr anchor="ctr"/>
                </a:tc>
                <a:tc>
                  <a:txBody>
                    <a:bodyPr/>
                    <a:lstStyle/>
                    <a:p>
                      <a:pPr algn="ctr"/>
                      <a:r>
                        <a:rPr lang="en-US" sz="2200" b="1" dirty="0"/>
                        <a:t>$1,135,390</a:t>
                      </a:r>
                    </a:p>
                  </a:txBody>
                  <a:tcPr anchor="ctr"/>
                </a:tc>
                <a:tc gridSpan="2">
                  <a:txBody>
                    <a:bodyPr/>
                    <a:lstStyle/>
                    <a:p>
                      <a:pPr algn="ctr"/>
                      <a:r>
                        <a:rPr lang="en-US" sz="2200" b="1" dirty="0"/>
                        <a:t>$1,099,282</a:t>
                      </a:r>
                    </a:p>
                  </a:txBody>
                  <a:tcPr anchor="ctr"/>
                </a:tc>
                <a:tc hMerge="1">
                  <a:txBody>
                    <a:bodyPr/>
                    <a:lstStyle/>
                    <a:p>
                      <a:endParaRPr lang="en-US" sz="2200" b="1" dirty="0"/>
                    </a:p>
                  </a:txBody>
                  <a:tcPr anchor="ctr"/>
                </a:tc>
                <a:tc>
                  <a:txBody>
                    <a:bodyPr/>
                    <a:lstStyle/>
                    <a:p>
                      <a:pPr algn="ctr"/>
                      <a:r>
                        <a:rPr lang="en-US" sz="2200" b="1" dirty="0"/>
                        <a:t>($36,108)</a:t>
                      </a:r>
                    </a:p>
                  </a:txBody>
                  <a:tcPr anchor="ctr"/>
                </a:tc>
                <a:extLst>
                  <a:ext uri="{0D108BD9-81ED-4DB2-BD59-A6C34878D82A}">
                    <a16:rowId xmlns:a16="http://schemas.microsoft.com/office/drawing/2014/main" val="673936123"/>
                  </a:ext>
                </a:extLst>
              </a:tr>
              <a:tr h="358672">
                <a:tc gridSpan="2">
                  <a:txBody>
                    <a:bodyPr/>
                    <a:lstStyle/>
                    <a:p>
                      <a:pPr algn="r"/>
                      <a:r>
                        <a:rPr lang="en-US" sz="2200" b="1" dirty="0"/>
                        <a:t>Impact Fees</a:t>
                      </a:r>
                    </a:p>
                  </a:txBody>
                  <a:tcPr anchor="ctr"/>
                </a:tc>
                <a:tc hMerge="1">
                  <a:txBody>
                    <a:bodyPr/>
                    <a:lstStyle/>
                    <a:p>
                      <a:pPr algn="ctr"/>
                      <a:endParaRPr lang="en-US" sz="2200" b="0" dirty="0"/>
                    </a:p>
                  </a:txBody>
                  <a:tcPr anchor="ctr"/>
                </a:tc>
                <a:tc>
                  <a:txBody>
                    <a:bodyPr/>
                    <a:lstStyle/>
                    <a:p>
                      <a:pPr algn="ctr"/>
                      <a:r>
                        <a:rPr lang="en-US" sz="2200" b="1" dirty="0"/>
                        <a:t>$402,675</a:t>
                      </a:r>
                    </a:p>
                  </a:txBody>
                  <a:tcPr anchor="ctr"/>
                </a:tc>
                <a:tc gridSpan="2">
                  <a:txBody>
                    <a:bodyPr/>
                    <a:lstStyle/>
                    <a:p>
                      <a:pPr algn="ctr"/>
                      <a:r>
                        <a:rPr lang="en-US" sz="2200" b="1" dirty="0"/>
                        <a:t>$0</a:t>
                      </a:r>
                    </a:p>
                  </a:txBody>
                  <a:tcPr anchor="ctr"/>
                </a:tc>
                <a:tc hMerge="1">
                  <a:txBody>
                    <a:bodyPr/>
                    <a:lstStyle/>
                    <a:p>
                      <a:endParaRPr lang="en-US" sz="2200" b="1" dirty="0"/>
                    </a:p>
                  </a:txBody>
                  <a:tcPr anchor="ctr"/>
                </a:tc>
                <a:tc>
                  <a:txBody>
                    <a:bodyPr/>
                    <a:lstStyle/>
                    <a:p>
                      <a:pPr algn="ctr"/>
                      <a:r>
                        <a:rPr lang="en-US" sz="2200" b="1" dirty="0"/>
                        <a:t>($402,675)</a:t>
                      </a:r>
                    </a:p>
                  </a:txBody>
                  <a:tcPr anchor="ctr"/>
                </a:tc>
                <a:extLst>
                  <a:ext uri="{0D108BD9-81ED-4DB2-BD59-A6C34878D82A}">
                    <a16:rowId xmlns:a16="http://schemas.microsoft.com/office/drawing/2014/main" val="2756149601"/>
                  </a:ext>
                </a:extLst>
              </a:tr>
              <a:tr h="367887">
                <a:tc gridSpan="2">
                  <a:txBody>
                    <a:bodyPr/>
                    <a:lstStyle/>
                    <a:p>
                      <a:pPr algn="r"/>
                      <a:r>
                        <a:rPr lang="en-US" sz="2200" b="1" dirty="0"/>
                        <a:t>State Shared Revenue</a:t>
                      </a:r>
                    </a:p>
                  </a:txBody>
                  <a:tcPr anchor="ctr"/>
                </a:tc>
                <a:tc hMerge="1">
                  <a:txBody>
                    <a:bodyPr/>
                    <a:lstStyle/>
                    <a:p>
                      <a:pPr algn="ctr"/>
                      <a:endParaRPr lang="en-US" sz="2200" b="0" dirty="0"/>
                    </a:p>
                  </a:txBody>
                  <a:tcPr anchor="ctr"/>
                </a:tc>
                <a:tc>
                  <a:txBody>
                    <a:bodyPr/>
                    <a:lstStyle/>
                    <a:p>
                      <a:pPr algn="ctr"/>
                      <a:r>
                        <a:rPr lang="en-US" sz="2200" b="1" dirty="0"/>
                        <a:t>$184,103</a:t>
                      </a:r>
                    </a:p>
                  </a:txBody>
                  <a:tcPr anchor="ctr"/>
                </a:tc>
                <a:tc gridSpan="2">
                  <a:txBody>
                    <a:bodyPr/>
                    <a:lstStyle/>
                    <a:p>
                      <a:pPr algn="ctr"/>
                      <a:r>
                        <a:rPr lang="en-US" sz="2200" b="1" dirty="0"/>
                        <a:t>$179,086</a:t>
                      </a:r>
                    </a:p>
                  </a:txBody>
                  <a:tcPr anchor="ctr"/>
                </a:tc>
                <a:tc hMerge="1">
                  <a:txBody>
                    <a:bodyPr/>
                    <a:lstStyle/>
                    <a:p>
                      <a:endParaRPr lang="en-US" sz="2200" b="1" dirty="0"/>
                    </a:p>
                  </a:txBody>
                  <a:tcPr anchor="ctr"/>
                </a:tc>
                <a:tc>
                  <a:txBody>
                    <a:bodyPr/>
                    <a:lstStyle/>
                    <a:p>
                      <a:pPr algn="ctr"/>
                      <a:r>
                        <a:rPr lang="en-US" sz="2200" b="1" dirty="0"/>
                        <a:t>($5,017)</a:t>
                      </a:r>
                    </a:p>
                  </a:txBody>
                  <a:tcPr anchor="ctr"/>
                </a:tc>
                <a:extLst>
                  <a:ext uri="{0D108BD9-81ED-4DB2-BD59-A6C34878D82A}">
                    <a16:rowId xmlns:a16="http://schemas.microsoft.com/office/drawing/2014/main" val="317650478"/>
                  </a:ext>
                </a:extLst>
              </a:tr>
              <a:tr h="408999">
                <a:tc gridSpan="2">
                  <a:txBody>
                    <a:bodyPr/>
                    <a:lstStyle/>
                    <a:p>
                      <a:pPr algn="r"/>
                      <a:r>
                        <a:rPr lang="en-US" sz="2200" b="1" dirty="0"/>
                        <a:t>Transportation</a:t>
                      </a:r>
                    </a:p>
                  </a:txBody>
                  <a:tcPr anchor="ctr"/>
                </a:tc>
                <a:tc hMerge="1">
                  <a:txBody>
                    <a:bodyPr/>
                    <a:lstStyle/>
                    <a:p>
                      <a:endParaRPr lang="en-US"/>
                    </a:p>
                  </a:txBody>
                  <a:tcPr/>
                </a:tc>
                <a:tc>
                  <a:txBody>
                    <a:bodyPr/>
                    <a:lstStyle/>
                    <a:p>
                      <a:pPr algn="ctr"/>
                      <a:r>
                        <a:rPr lang="en-US" sz="2200" b="1" dirty="0"/>
                        <a:t>$138,761</a:t>
                      </a:r>
                    </a:p>
                  </a:txBody>
                  <a:tcPr anchor="ctr"/>
                </a:tc>
                <a:tc gridSpan="2">
                  <a:txBody>
                    <a:bodyPr/>
                    <a:lstStyle/>
                    <a:p>
                      <a:pPr algn="ctr"/>
                      <a:r>
                        <a:rPr lang="en-US" sz="2200" b="1" dirty="0"/>
                        <a:t>$143,193</a:t>
                      </a:r>
                    </a:p>
                  </a:txBody>
                  <a:tcPr anchor="ctr"/>
                </a:tc>
                <a:tc hMerge="1">
                  <a:txBody>
                    <a:bodyPr/>
                    <a:lstStyle/>
                    <a:p>
                      <a:endParaRPr lang="en-US"/>
                    </a:p>
                  </a:txBody>
                  <a:tcPr/>
                </a:tc>
                <a:tc>
                  <a:txBody>
                    <a:bodyPr/>
                    <a:lstStyle/>
                    <a:p>
                      <a:pPr algn="ctr"/>
                      <a:r>
                        <a:rPr lang="en-US" sz="2200" b="1" dirty="0"/>
                        <a:t>$4,432</a:t>
                      </a:r>
                    </a:p>
                  </a:txBody>
                  <a:tcPr anchor="ctr"/>
                </a:tc>
                <a:extLst>
                  <a:ext uri="{0D108BD9-81ED-4DB2-BD59-A6C34878D82A}">
                    <a16:rowId xmlns:a16="http://schemas.microsoft.com/office/drawing/2014/main" val="728781902"/>
                  </a:ext>
                </a:extLst>
              </a:tr>
              <a:tr h="260852">
                <a:tc gridSpan="2">
                  <a:txBody>
                    <a:bodyPr/>
                    <a:lstStyle/>
                    <a:p>
                      <a:pPr algn="r"/>
                      <a:r>
                        <a:rPr lang="en-US" sz="2200" b="1" dirty="0"/>
                        <a:t>Interest</a:t>
                      </a:r>
                    </a:p>
                  </a:txBody>
                  <a:tcPr anchor="ctr"/>
                </a:tc>
                <a:tc hMerge="1">
                  <a:txBody>
                    <a:bodyPr/>
                    <a:lstStyle/>
                    <a:p>
                      <a:endParaRPr lang="en-US"/>
                    </a:p>
                  </a:txBody>
                  <a:tcPr/>
                </a:tc>
                <a:tc>
                  <a:txBody>
                    <a:bodyPr/>
                    <a:lstStyle/>
                    <a:p>
                      <a:pPr algn="ctr"/>
                      <a:r>
                        <a:rPr lang="en-US" sz="2200" b="1" dirty="0"/>
                        <a:t>$30,488</a:t>
                      </a:r>
                    </a:p>
                  </a:txBody>
                  <a:tcPr anchor="ctr"/>
                </a:tc>
                <a:tc gridSpan="2">
                  <a:txBody>
                    <a:bodyPr/>
                    <a:lstStyle/>
                    <a:p>
                      <a:pPr algn="ctr"/>
                      <a:r>
                        <a:rPr lang="en-US" sz="2200" b="1" dirty="0"/>
                        <a:t>$41,964</a:t>
                      </a:r>
                    </a:p>
                  </a:txBody>
                  <a:tcPr anchor="ctr"/>
                </a:tc>
                <a:tc hMerge="1">
                  <a:txBody>
                    <a:bodyPr/>
                    <a:lstStyle/>
                    <a:p>
                      <a:endParaRPr lang="en-US"/>
                    </a:p>
                  </a:txBody>
                  <a:tcPr/>
                </a:tc>
                <a:tc>
                  <a:txBody>
                    <a:bodyPr/>
                    <a:lstStyle/>
                    <a:p>
                      <a:pPr algn="ctr"/>
                      <a:r>
                        <a:rPr lang="en-US" sz="2200" b="1" dirty="0"/>
                        <a:t>$11,476</a:t>
                      </a:r>
                    </a:p>
                  </a:txBody>
                  <a:tcPr anchor="ctr"/>
                </a:tc>
                <a:extLst>
                  <a:ext uri="{0D108BD9-81ED-4DB2-BD59-A6C34878D82A}">
                    <a16:rowId xmlns:a16="http://schemas.microsoft.com/office/drawing/2014/main" val="385693085"/>
                  </a:ext>
                </a:extLst>
              </a:tr>
              <a:tr h="395532">
                <a:tc gridSpan="2">
                  <a:txBody>
                    <a:bodyPr/>
                    <a:lstStyle/>
                    <a:p>
                      <a:pPr algn="r"/>
                      <a:r>
                        <a:rPr lang="en-US" sz="2200" b="1" dirty="0"/>
                        <a:t>Interfund Transfers</a:t>
                      </a:r>
                    </a:p>
                  </a:txBody>
                  <a:tcPr anchor="ctr"/>
                </a:tc>
                <a:tc hMerge="1">
                  <a:txBody>
                    <a:bodyPr/>
                    <a:lstStyle/>
                    <a:p>
                      <a:endParaRPr lang="en-US"/>
                    </a:p>
                  </a:txBody>
                  <a:tcPr/>
                </a:tc>
                <a:tc>
                  <a:txBody>
                    <a:bodyPr/>
                    <a:lstStyle/>
                    <a:p>
                      <a:pPr algn="ctr"/>
                      <a:r>
                        <a:rPr lang="en-US" sz="2200" b="1" dirty="0"/>
                        <a:t>$1,590,664</a:t>
                      </a:r>
                    </a:p>
                  </a:txBody>
                  <a:tcPr anchor="ctr"/>
                </a:tc>
                <a:tc gridSpan="2">
                  <a:txBody>
                    <a:bodyPr/>
                    <a:lstStyle/>
                    <a:p>
                      <a:pPr algn="ctr"/>
                      <a:r>
                        <a:rPr lang="en-US" sz="2200" b="1" dirty="0"/>
                        <a:t>$1,000,000</a:t>
                      </a:r>
                    </a:p>
                  </a:txBody>
                  <a:tcPr anchor="ctr"/>
                </a:tc>
                <a:tc hMerge="1">
                  <a:txBody>
                    <a:bodyPr/>
                    <a:lstStyle/>
                    <a:p>
                      <a:endParaRPr lang="en-US"/>
                    </a:p>
                  </a:txBody>
                  <a:tcPr/>
                </a:tc>
                <a:tc>
                  <a:txBody>
                    <a:bodyPr/>
                    <a:lstStyle/>
                    <a:p>
                      <a:pPr algn="ctr"/>
                      <a:r>
                        <a:rPr lang="en-US" sz="2200" b="1" dirty="0"/>
                        <a:t>($590,664)</a:t>
                      </a:r>
                    </a:p>
                  </a:txBody>
                  <a:tcPr anchor="ctr"/>
                </a:tc>
                <a:extLst>
                  <a:ext uri="{0D108BD9-81ED-4DB2-BD59-A6C34878D82A}">
                    <a16:rowId xmlns:a16="http://schemas.microsoft.com/office/drawing/2014/main" val="53140192"/>
                  </a:ext>
                </a:extLst>
              </a:tr>
              <a:tr h="426012">
                <a:tc gridSpan="2">
                  <a:txBody>
                    <a:bodyPr/>
                    <a:lstStyle/>
                    <a:p>
                      <a:pPr algn="r"/>
                      <a:r>
                        <a:rPr lang="en-US" sz="2200" b="1" dirty="0"/>
                        <a:t>Nonoperating Sources</a:t>
                      </a:r>
                    </a:p>
                  </a:txBody>
                  <a:tcPr anchor="ctr"/>
                </a:tc>
                <a:tc hMerge="1">
                  <a:txBody>
                    <a:bodyPr/>
                    <a:lstStyle/>
                    <a:p>
                      <a:endParaRPr lang="en-US"/>
                    </a:p>
                  </a:txBody>
                  <a:tcPr/>
                </a:tc>
                <a:tc>
                  <a:txBody>
                    <a:bodyPr/>
                    <a:lstStyle/>
                    <a:p>
                      <a:pPr algn="ctr"/>
                      <a:r>
                        <a:rPr lang="en-US" sz="2200" b="1" dirty="0"/>
                        <a:t>$0</a:t>
                      </a:r>
                    </a:p>
                  </a:txBody>
                  <a:tcPr anchor="ctr"/>
                </a:tc>
                <a:tc gridSpan="2">
                  <a:txBody>
                    <a:bodyPr/>
                    <a:lstStyle/>
                    <a:p>
                      <a:pPr algn="ctr"/>
                      <a:r>
                        <a:rPr lang="en-US" sz="2200" b="1" dirty="0"/>
                        <a:t>$557,631</a:t>
                      </a:r>
                    </a:p>
                  </a:txBody>
                  <a:tcPr anchor="ctr"/>
                </a:tc>
                <a:tc hMerge="1">
                  <a:txBody>
                    <a:bodyPr/>
                    <a:lstStyle/>
                    <a:p>
                      <a:endParaRPr lang="en-US"/>
                    </a:p>
                  </a:txBody>
                  <a:tcPr/>
                </a:tc>
                <a:tc>
                  <a:txBody>
                    <a:bodyPr/>
                    <a:lstStyle/>
                    <a:p>
                      <a:pPr algn="ctr"/>
                      <a:r>
                        <a:rPr lang="en-US" sz="2200" b="1" dirty="0"/>
                        <a:t>$557,631</a:t>
                      </a:r>
                    </a:p>
                  </a:txBody>
                  <a:tcPr anchor="ctr"/>
                </a:tc>
                <a:extLst>
                  <a:ext uri="{0D108BD9-81ED-4DB2-BD59-A6C34878D82A}">
                    <a16:rowId xmlns:a16="http://schemas.microsoft.com/office/drawing/2014/main" val="218550695"/>
                  </a:ext>
                </a:extLst>
              </a:tr>
              <a:tr h="424594">
                <a:tc gridSpan="2">
                  <a:txBody>
                    <a:bodyPr/>
                    <a:lstStyle/>
                    <a:p>
                      <a:pPr algn="r"/>
                      <a:r>
                        <a:rPr lang="en-US" sz="2200" b="1" dirty="0"/>
                        <a:t>TOTAL</a:t>
                      </a:r>
                    </a:p>
                  </a:txBody>
                  <a:tcPr anchor="ctr"/>
                </a:tc>
                <a:tc hMerge="1">
                  <a:txBody>
                    <a:bodyPr/>
                    <a:lstStyle/>
                    <a:p>
                      <a:pPr algn="ctr"/>
                      <a:endParaRPr lang="en-US" sz="2200" b="0" dirty="0"/>
                    </a:p>
                  </a:txBody>
                  <a:tcPr anchor="ctr"/>
                </a:tc>
                <a:tc>
                  <a:txBody>
                    <a:bodyPr/>
                    <a:lstStyle/>
                    <a:p>
                      <a:pPr algn="ctr"/>
                      <a:r>
                        <a:rPr lang="en-US" sz="2200" b="1" dirty="0"/>
                        <a:t>$3,482,081</a:t>
                      </a:r>
                    </a:p>
                  </a:txBody>
                  <a:tcPr anchor="ctr"/>
                </a:tc>
                <a:tc gridSpan="2">
                  <a:txBody>
                    <a:bodyPr/>
                    <a:lstStyle/>
                    <a:p>
                      <a:pPr algn="ctr"/>
                      <a:r>
                        <a:rPr lang="en-US" sz="2200" b="1" dirty="0"/>
                        <a:t>$3,021,156</a:t>
                      </a:r>
                    </a:p>
                  </a:txBody>
                  <a:tcPr anchor="ctr"/>
                </a:tc>
                <a:tc hMerge="1">
                  <a:txBody>
                    <a:bodyPr/>
                    <a:lstStyle/>
                    <a:p>
                      <a:endParaRPr lang="en-US" sz="2200" b="1" dirty="0"/>
                    </a:p>
                  </a:txBody>
                  <a:tcPr anchor="ctr"/>
                </a:tc>
                <a:tc>
                  <a:txBody>
                    <a:bodyPr/>
                    <a:lstStyle/>
                    <a:p>
                      <a:pPr algn="ctr"/>
                      <a:r>
                        <a:rPr lang="en-US" sz="2200" b="1" dirty="0"/>
                        <a:t>($460,925)</a:t>
                      </a:r>
                    </a:p>
                  </a:txBody>
                  <a:tcPr anchor="ctr"/>
                </a:tc>
                <a:extLst>
                  <a:ext uri="{0D108BD9-81ED-4DB2-BD59-A6C34878D82A}">
                    <a16:rowId xmlns:a16="http://schemas.microsoft.com/office/drawing/2014/main" val="714096359"/>
                  </a:ext>
                </a:extLst>
              </a:tr>
              <a:tr h="526741">
                <a:tc gridSpan="6">
                  <a:txBody>
                    <a:bodyPr/>
                    <a:lstStyle/>
                    <a:p>
                      <a:r>
                        <a:rPr lang="en-US" sz="2200" b="1" dirty="0"/>
                        <a:t>Notes: </a:t>
                      </a:r>
                      <a:r>
                        <a:rPr lang="en-US" sz="2200" b="0" dirty="0"/>
                        <a:t>Impact fees have been moved to their own fund.  Interfund transfers were reduced from a CRA funded project in prior year.</a:t>
                      </a:r>
                    </a:p>
                  </a:txBody>
                  <a:tcPr anchor="ct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124250917"/>
                  </a:ext>
                </a:extLst>
              </a:tr>
            </a:tbl>
          </a:graphicData>
        </a:graphic>
      </p:graphicFrame>
    </p:spTree>
    <p:extLst>
      <p:ext uri="{BB962C8B-B14F-4D97-AF65-F5344CB8AC3E}">
        <p14:creationId xmlns:p14="http://schemas.microsoft.com/office/powerpoint/2010/main" val="199200796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4368-3002-9D18-3910-BDB39C2A4A2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5811A24-74B6-E212-D1B8-9980580205A2}"/>
              </a:ext>
            </a:extLst>
          </p:cNvPr>
          <p:cNvSpPr/>
          <p:nvPr/>
        </p:nvSpPr>
        <p:spPr>
          <a:xfrm>
            <a:off x="457200" y="1515657"/>
            <a:ext cx="11376837" cy="50998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BF0577-11BB-E7F1-0062-DEDD402EA0A0}"/>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8B171E89-60EA-CF99-75E7-B40D38021595}"/>
              </a:ext>
            </a:extLst>
          </p:cNvPr>
          <p:cNvGraphicFramePr>
            <a:graphicFrameLocks noGrp="1"/>
          </p:cNvGraphicFramePr>
          <p:nvPr>
            <p:ph idx="1"/>
            <p:extLst>
              <p:ext uri="{D42A27DB-BD31-4B8C-83A1-F6EECF244321}">
                <p14:modId xmlns:p14="http://schemas.microsoft.com/office/powerpoint/2010/main" val="2473355336"/>
              </p:ext>
            </p:extLst>
          </p:nvPr>
        </p:nvGraphicFramePr>
        <p:xfrm>
          <a:off x="457200" y="520995"/>
          <a:ext cx="11277600" cy="5895399"/>
        </p:xfrm>
        <a:graphic>
          <a:graphicData uri="http://schemas.openxmlformats.org/drawingml/2006/table">
            <a:tbl>
              <a:tblPr firstRow="1" bandRow="1">
                <a:tableStyleId>{5C22544A-7EE6-4342-B048-85BDC9FD1C3A}</a:tableStyleId>
              </a:tblPr>
              <a:tblGrid>
                <a:gridCol w="2477386">
                  <a:extLst>
                    <a:ext uri="{9D8B030D-6E8A-4147-A177-3AD203B41FA5}">
                      <a16:colId xmlns:a16="http://schemas.microsoft.com/office/drawing/2014/main" val="4093609078"/>
                    </a:ext>
                  </a:extLst>
                </a:gridCol>
                <a:gridCol w="342014">
                  <a:extLst>
                    <a:ext uri="{9D8B030D-6E8A-4147-A177-3AD203B41FA5}">
                      <a16:colId xmlns:a16="http://schemas.microsoft.com/office/drawing/2014/main" val="1794929719"/>
                    </a:ext>
                  </a:extLst>
                </a:gridCol>
                <a:gridCol w="2819400">
                  <a:extLst>
                    <a:ext uri="{9D8B030D-6E8A-4147-A177-3AD203B41FA5}">
                      <a16:colId xmlns:a16="http://schemas.microsoft.com/office/drawing/2014/main" val="1757705051"/>
                    </a:ext>
                  </a:extLst>
                </a:gridCol>
                <a:gridCol w="634409">
                  <a:extLst>
                    <a:ext uri="{9D8B030D-6E8A-4147-A177-3AD203B41FA5}">
                      <a16:colId xmlns:a16="http://schemas.microsoft.com/office/drawing/2014/main" val="3888219350"/>
                    </a:ext>
                  </a:extLst>
                </a:gridCol>
                <a:gridCol w="2184991">
                  <a:extLst>
                    <a:ext uri="{9D8B030D-6E8A-4147-A177-3AD203B41FA5}">
                      <a16:colId xmlns:a16="http://schemas.microsoft.com/office/drawing/2014/main" val="4145877244"/>
                    </a:ext>
                  </a:extLst>
                </a:gridCol>
                <a:gridCol w="2819400">
                  <a:extLst>
                    <a:ext uri="{9D8B030D-6E8A-4147-A177-3AD203B41FA5}">
                      <a16:colId xmlns:a16="http://schemas.microsoft.com/office/drawing/2014/main" val="4090859996"/>
                    </a:ext>
                  </a:extLst>
                </a:gridCol>
              </a:tblGrid>
              <a:tr h="457200">
                <a:tc gridSpan="4">
                  <a:txBody>
                    <a:bodyPr/>
                    <a:lstStyle/>
                    <a:p>
                      <a:r>
                        <a:rPr lang="en-US" sz="2800" b="1" dirty="0"/>
                        <a:t>Department: </a:t>
                      </a:r>
                      <a:r>
                        <a:rPr lang="en-US" sz="2800" b="1" dirty="0">
                          <a:solidFill>
                            <a:srgbClr val="B78739"/>
                          </a:solidFill>
                        </a:rPr>
                        <a:t>Public Works</a:t>
                      </a:r>
                    </a:p>
                  </a:txBody>
                  <a:tcPr/>
                </a:tc>
                <a:tc hMerge="1">
                  <a:txBody>
                    <a:bodyPr/>
                    <a:lstStyle/>
                    <a:p>
                      <a:endParaRPr lang="en-US"/>
                    </a:p>
                  </a:txBody>
                  <a:tcPr/>
                </a:tc>
                <a:tc hMerge="1">
                  <a:txBody>
                    <a:bodyPr/>
                    <a:lstStyle/>
                    <a:p>
                      <a:endParaRPr dirty="0"/>
                    </a:p>
                  </a:txBody>
                  <a:tcPr/>
                </a:tc>
                <a:tc hMerge="1">
                  <a:txBody>
                    <a:bodyPr/>
                    <a:lstStyle/>
                    <a:p>
                      <a:r>
                        <a:rPr lang="en-US" sz="2800" b="1" dirty="0"/>
                        <a:t>Division: </a:t>
                      </a:r>
                      <a:r>
                        <a:rPr lang="en-US" sz="2800" b="1" dirty="0">
                          <a:solidFill>
                            <a:srgbClr val="B78739"/>
                          </a:solidFill>
                        </a:rPr>
                        <a:t>Transportation</a:t>
                      </a:r>
                    </a:p>
                  </a:txBody>
                  <a:tcPr anchor="ctr"/>
                </a:tc>
                <a:tc gridSpan="2">
                  <a:txBody>
                    <a:bodyPr/>
                    <a:lstStyle/>
                    <a:p>
                      <a:r>
                        <a:rPr lang="en-US" sz="2800" b="1"/>
                        <a:t>Division: </a:t>
                      </a:r>
                      <a:r>
                        <a:rPr lang="en-US" sz="2800" b="1">
                          <a:solidFill>
                            <a:srgbClr val="B78739"/>
                          </a:solidFill>
                        </a:rPr>
                        <a:t>Transportation</a:t>
                      </a:r>
                      <a:endParaRPr lang="en-US"/>
                    </a:p>
                  </a:txBody>
                  <a:tcPr anchor="ctr"/>
                </a:tc>
                <a:tc hMerge="1">
                  <a:txBody>
                    <a:bodyPr/>
                    <a:lstStyle/>
                    <a:p>
                      <a:endParaRPr dirty="0"/>
                    </a:p>
                  </a:txBody>
                  <a:tcPr/>
                </a:tc>
                <a:extLst>
                  <a:ext uri="{0D108BD9-81ED-4DB2-BD59-A6C34878D82A}">
                    <a16:rowId xmlns:a16="http://schemas.microsoft.com/office/drawing/2014/main" val="2000895093"/>
                  </a:ext>
                </a:extLst>
              </a:tr>
              <a:tr h="344961">
                <a:tc>
                  <a:txBody>
                    <a:bodyPr/>
                    <a:lstStyle/>
                    <a:p>
                      <a:r>
                        <a:rPr lang="en-US" sz="2200" b="1" dirty="0"/>
                        <a:t>Funding Source(s)</a:t>
                      </a:r>
                    </a:p>
                  </a:txBody>
                  <a:tcPr anchor="ctr"/>
                </a:tc>
                <a:tc gridSpan="3">
                  <a:txBody>
                    <a:bodyPr/>
                    <a:lstStyle/>
                    <a:p>
                      <a:r>
                        <a:rPr lang="en-US" sz="2200" b="1" dirty="0"/>
                        <a:t>Transportation Fund, Transportation Impact Fees</a:t>
                      </a:r>
                    </a:p>
                  </a:txBody>
                  <a:tcPr anchor="ctr"/>
                </a:tc>
                <a:tc hMerge="1">
                  <a:txBody>
                    <a:bodyPr/>
                    <a:lstStyle/>
                    <a:p>
                      <a:r>
                        <a:rPr lang="en-US" sz="2200" b="1" dirty="0"/>
                        <a:t>Transportation Fund, Transportation Impact Fees</a:t>
                      </a:r>
                    </a:p>
                  </a:txBody>
                  <a:tcPr anchor="ctr"/>
                </a:tc>
                <a:tc hMerge="1">
                  <a:txBody>
                    <a:bodyPr/>
                    <a:lstStyle/>
                    <a:p>
                      <a:r>
                        <a:rPr lang="en-US" sz="2200" b="1" dirty="0"/>
                        <a:t># of FTEs</a:t>
                      </a:r>
                    </a:p>
                  </a:txBody>
                  <a:tcPr anchor="ctr"/>
                </a:tc>
                <a:tc>
                  <a:txBody>
                    <a:bodyPr/>
                    <a:lstStyle/>
                    <a:p>
                      <a:r>
                        <a:rPr lang="en-US" sz="2200" b="1" dirty="0"/>
                        <a:t># of FTEs</a:t>
                      </a:r>
                    </a:p>
                  </a:txBody>
                  <a:tcPr anchor="ctr"/>
                </a:tc>
                <a:tc>
                  <a:txBody>
                    <a:bodyPr/>
                    <a:lstStyle/>
                    <a:p>
                      <a:r>
                        <a:rPr lang="en-US" sz="2200" b="1" dirty="0"/>
                        <a:t>4 Full Time</a:t>
                      </a:r>
                    </a:p>
                  </a:txBody>
                  <a:tcPr anchor="ctr"/>
                </a:tc>
                <a:extLst>
                  <a:ext uri="{0D108BD9-81ED-4DB2-BD59-A6C34878D82A}">
                    <a16:rowId xmlns:a16="http://schemas.microsoft.com/office/drawing/2014/main" val="503865722"/>
                  </a:ext>
                </a:extLst>
              </a:tr>
              <a:tr h="389152">
                <a:tc gridSpan="6">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292771504"/>
                  </a:ext>
                </a:extLst>
              </a:tr>
              <a:tr h="419632">
                <a:tc gridSpan="2">
                  <a:txBody>
                    <a:bodyPr/>
                    <a:lstStyle/>
                    <a:p>
                      <a:endParaRPr lang="en-US" sz="2200" b="1" dirty="0"/>
                    </a:p>
                  </a:txBody>
                  <a:tcPr anchor="ctr"/>
                </a:tc>
                <a:tc hMerge="1">
                  <a:txBody>
                    <a:bodyPr/>
                    <a:lstStyle/>
                    <a:p>
                      <a:endParaRPr lang="en-US" sz="2200" b="1" dirty="0"/>
                    </a:p>
                  </a:txBody>
                  <a:tcPr anchor="ctr"/>
                </a:tc>
                <a:tc>
                  <a:txBody>
                    <a:bodyPr/>
                    <a:lstStyle/>
                    <a:p>
                      <a:pPr algn="ctr"/>
                      <a:r>
                        <a:rPr lang="en-US" sz="2200" b="1" dirty="0">
                          <a:solidFill>
                            <a:srgbClr val="104862"/>
                          </a:solidFill>
                        </a:rPr>
                        <a:t>FY 2024-2025</a:t>
                      </a:r>
                    </a:p>
                  </a:txBody>
                  <a:tcPr anchor="ctr"/>
                </a:tc>
                <a:tc gridSpan="2">
                  <a:txBody>
                    <a:bodyPr/>
                    <a:lstStyle/>
                    <a:p>
                      <a:pPr algn="ctr"/>
                      <a:r>
                        <a:rPr lang="en-US" sz="2200" b="1" dirty="0">
                          <a:solidFill>
                            <a:srgbClr val="104862"/>
                          </a:solidFill>
                        </a:rPr>
                        <a:t>FY 2025-2026</a:t>
                      </a:r>
                    </a:p>
                  </a:txBody>
                  <a:tcPr anchor="ctr"/>
                </a:tc>
                <a:tc hMerge="1">
                  <a:txBody>
                    <a:bodyPr/>
                    <a:lstStyle/>
                    <a:p>
                      <a:pPr algn="ctr"/>
                      <a:endParaRPr lang="en-US" sz="2200" b="1" dirty="0"/>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439479">
                <a:tc gridSpan="2">
                  <a:txBody>
                    <a:bodyPr/>
                    <a:lstStyle/>
                    <a:p>
                      <a:pPr algn="r"/>
                      <a:r>
                        <a:rPr lang="en-US" sz="2200" b="1" dirty="0"/>
                        <a:t>Personnel</a:t>
                      </a:r>
                    </a:p>
                  </a:txBody>
                  <a:tcPr anchor="ctr"/>
                </a:tc>
                <a:tc hMerge="1">
                  <a:txBody>
                    <a:bodyPr/>
                    <a:lstStyle/>
                    <a:p>
                      <a:pPr algn="r"/>
                      <a:endParaRPr lang="en-US" sz="2200" b="1" dirty="0"/>
                    </a:p>
                  </a:txBody>
                  <a:tcPr anchor="ctr"/>
                </a:tc>
                <a:tc>
                  <a:txBody>
                    <a:bodyPr/>
                    <a:lstStyle/>
                    <a:p>
                      <a:pPr algn="ctr"/>
                      <a:r>
                        <a:rPr lang="en-US" sz="2200" b="1" dirty="0"/>
                        <a:t>$153,977</a:t>
                      </a:r>
                    </a:p>
                  </a:txBody>
                  <a:tcPr anchor="ctr"/>
                </a:tc>
                <a:tc gridSpan="2">
                  <a:txBody>
                    <a:bodyPr/>
                    <a:lstStyle/>
                    <a:p>
                      <a:pPr algn="ctr"/>
                      <a:r>
                        <a:rPr lang="en-US" sz="2200" b="1" dirty="0"/>
                        <a:t>$215,139</a:t>
                      </a:r>
                    </a:p>
                  </a:txBody>
                  <a:tcPr anchor="ctr"/>
                </a:tc>
                <a:tc hMerge="1">
                  <a:txBody>
                    <a:bodyPr/>
                    <a:lstStyle/>
                    <a:p>
                      <a:endParaRPr lang="en-US" sz="2200" b="1" dirty="0"/>
                    </a:p>
                  </a:txBody>
                  <a:tcPr anchor="ctr"/>
                </a:tc>
                <a:tc>
                  <a:txBody>
                    <a:bodyPr/>
                    <a:lstStyle/>
                    <a:p>
                      <a:pPr algn="ctr"/>
                      <a:r>
                        <a:rPr lang="en-US" sz="2200" b="1" dirty="0"/>
                        <a:t>$61,162</a:t>
                      </a:r>
                    </a:p>
                  </a:txBody>
                  <a:tcPr anchor="ctr"/>
                </a:tc>
                <a:extLst>
                  <a:ext uri="{0D108BD9-81ED-4DB2-BD59-A6C34878D82A}">
                    <a16:rowId xmlns:a16="http://schemas.microsoft.com/office/drawing/2014/main" val="673936123"/>
                  </a:ext>
                </a:extLst>
              </a:tr>
              <a:tr h="393405">
                <a:tc gridSpan="2">
                  <a:txBody>
                    <a:bodyPr/>
                    <a:lstStyle/>
                    <a:p>
                      <a:pPr algn="r"/>
                      <a:r>
                        <a:rPr lang="en-US" sz="2200" b="1" dirty="0"/>
                        <a:t>Operating</a:t>
                      </a:r>
                    </a:p>
                  </a:txBody>
                  <a:tcPr anchor="ctr"/>
                </a:tc>
                <a:tc hMerge="1">
                  <a:txBody>
                    <a:bodyPr/>
                    <a:lstStyle/>
                    <a:p>
                      <a:pPr algn="r"/>
                      <a:endParaRPr lang="en-US" sz="2200" b="1" dirty="0"/>
                    </a:p>
                  </a:txBody>
                  <a:tcPr anchor="ctr"/>
                </a:tc>
                <a:tc>
                  <a:txBody>
                    <a:bodyPr/>
                    <a:lstStyle/>
                    <a:p>
                      <a:pPr algn="ctr"/>
                      <a:r>
                        <a:rPr lang="en-US" sz="2200" b="1" dirty="0"/>
                        <a:t>$932,203</a:t>
                      </a:r>
                    </a:p>
                  </a:txBody>
                  <a:tcPr anchor="ctr"/>
                </a:tc>
                <a:tc gridSpan="2">
                  <a:txBody>
                    <a:bodyPr/>
                    <a:lstStyle/>
                    <a:p>
                      <a:pPr algn="ctr"/>
                      <a:r>
                        <a:rPr lang="en-US" sz="2200" b="1" dirty="0"/>
                        <a:t>$1,310,685</a:t>
                      </a:r>
                    </a:p>
                  </a:txBody>
                  <a:tcPr anchor="ctr"/>
                </a:tc>
                <a:tc hMerge="1">
                  <a:txBody>
                    <a:bodyPr/>
                    <a:lstStyle/>
                    <a:p>
                      <a:endParaRPr lang="en-US" sz="2200" b="1" dirty="0"/>
                    </a:p>
                  </a:txBody>
                  <a:tcPr anchor="ctr"/>
                </a:tc>
                <a:tc>
                  <a:txBody>
                    <a:bodyPr/>
                    <a:lstStyle/>
                    <a:p>
                      <a:pPr algn="ctr"/>
                      <a:r>
                        <a:rPr lang="en-US" sz="2200" b="1" dirty="0"/>
                        <a:t>$378,482</a:t>
                      </a:r>
                    </a:p>
                  </a:txBody>
                  <a:tcPr anchor="ctr"/>
                </a:tc>
                <a:extLst>
                  <a:ext uri="{0D108BD9-81ED-4DB2-BD59-A6C34878D82A}">
                    <a16:rowId xmlns:a16="http://schemas.microsoft.com/office/drawing/2014/main" val="2756149601"/>
                  </a:ext>
                </a:extLst>
              </a:tr>
              <a:tr h="370722">
                <a:tc gridSpan="2">
                  <a:txBody>
                    <a:bodyPr/>
                    <a:lstStyle/>
                    <a:p>
                      <a:pPr algn="r"/>
                      <a:r>
                        <a:rPr lang="en-US" sz="2200" b="1" dirty="0"/>
                        <a:t>Capital</a:t>
                      </a:r>
                    </a:p>
                  </a:txBody>
                  <a:tcPr anchor="ctr"/>
                </a:tc>
                <a:tc hMerge="1">
                  <a:txBody>
                    <a:bodyPr/>
                    <a:lstStyle/>
                    <a:p>
                      <a:pPr algn="r"/>
                      <a:endParaRPr lang="en-US" sz="2200" b="1" dirty="0"/>
                    </a:p>
                  </a:txBody>
                  <a:tcPr anchor="ctr"/>
                </a:tc>
                <a:tc>
                  <a:txBody>
                    <a:bodyPr/>
                    <a:lstStyle/>
                    <a:p>
                      <a:pPr algn="ctr"/>
                      <a:r>
                        <a:rPr lang="en-US" sz="2200" b="1" dirty="0"/>
                        <a:t>$1,426,963</a:t>
                      </a:r>
                    </a:p>
                  </a:txBody>
                  <a:tcPr anchor="ctr"/>
                </a:tc>
                <a:tc gridSpan="2">
                  <a:txBody>
                    <a:bodyPr/>
                    <a:lstStyle/>
                    <a:p>
                      <a:pPr algn="ctr"/>
                      <a:r>
                        <a:rPr lang="en-US" sz="2200" b="1" dirty="0"/>
                        <a:t>$1,324,500</a:t>
                      </a:r>
                    </a:p>
                  </a:txBody>
                  <a:tcPr anchor="ctr"/>
                </a:tc>
                <a:tc hMerge="1">
                  <a:txBody>
                    <a:bodyPr/>
                    <a:lstStyle/>
                    <a:p>
                      <a:endParaRPr lang="en-US" sz="2200" b="1" dirty="0"/>
                    </a:p>
                  </a:txBody>
                  <a:tcPr anchor="ctr"/>
                </a:tc>
                <a:tc>
                  <a:txBody>
                    <a:bodyPr/>
                    <a:lstStyle/>
                    <a:p>
                      <a:pPr algn="ctr"/>
                      <a:r>
                        <a:rPr lang="en-US" sz="2200" b="1" dirty="0"/>
                        <a:t>($102,463)</a:t>
                      </a:r>
                    </a:p>
                  </a:txBody>
                  <a:tcPr anchor="ctr"/>
                </a:tc>
                <a:extLst>
                  <a:ext uri="{0D108BD9-81ED-4DB2-BD59-A6C34878D82A}">
                    <a16:rowId xmlns:a16="http://schemas.microsoft.com/office/drawing/2014/main" val="317650478"/>
                  </a:ext>
                </a:extLst>
              </a:tr>
              <a:tr h="369305">
                <a:tc gridSpan="2">
                  <a:txBody>
                    <a:bodyPr/>
                    <a:lstStyle/>
                    <a:p>
                      <a:pPr algn="r"/>
                      <a:r>
                        <a:rPr lang="en-US" sz="2200" b="1" dirty="0"/>
                        <a:t>Debt Service</a:t>
                      </a:r>
                    </a:p>
                  </a:txBody>
                  <a:tcPr anchor="ctr"/>
                </a:tc>
                <a:tc hMerge="1">
                  <a:txBody>
                    <a:bodyPr/>
                    <a:lstStyle/>
                    <a:p>
                      <a:pPr algn="r"/>
                      <a:endParaRPr lang="en-US" sz="2200" b="1" dirty="0"/>
                    </a:p>
                  </a:txBody>
                  <a:tcPr anchor="ctr"/>
                </a:tc>
                <a:tc>
                  <a:txBody>
                    <a:bodyPr/>
                    <a:lstStyle/>
                    <a:p>
                      <a:pPr algn="ctr"/>
                      <a:r>
                        <a:rPr lang="en-US" sz="2200" b="1" dirty="0"/>
                        <a:t>$239,424</a:t>
                      </a:r>
                    </a:p>
                  </a:txBody>
                  <a:tcPr anchor="ctr"/>
                </a:tc>
                <a:tc gridSpan="2">
                  <a:txBody>
                    <a:bodyPr/>
                    <a:lstStyle/>
                    <a:p>
                      <a:pPr algn="ctr"/>
                      <a:r>
                        <a:rPr lang="en-US" sz="2200" b="1" dirty="0"/>
                        <a:t>$0</a:t>
                      </a:r>
                    </a:p>
                  </a:txBody>
                  <a:tcPr anchor="ctr"/>
                </a:tc>
                <a:tc hMerge="1">
                  <a:txBody>
                    <a:bodyPr/>
                    <a:lstStyle/>
                    <a:p>
                      <a:endParaRPr lang="en-US"/>
                    </a:p>
                  </a:txBody>
                  <a:tcPr/>
                </a:tc>
                <a:tc>
                  <a:txBody>
                    <a:bodyPr/>
                    <a:lstStyle/>
                    <a:p>
                      <a:pPr algn="ctr"/>
                      <a:r>
                        <a:rPr lang="en-US" sz="2200" b="1" dirty="0"/>
                        <a:t>($239,424)</a:t>
                      </a:r>
                    </a:p>
                  </a:txBody>
                  <a:tcPr anchor="ctr"/>
                </a:tc>
                <a:extLst>
                  <a:ext uri="{0D108BD9-81ED-4DB2-BD59-A6C34878D82A}">
                    <a16:rowId xmlns:a16="http://schemas.microsoft.com/office/drawing/2014/main" val="3783208157"/>
                  </a:ext>
                </a:extLst>
              </a:tr>
              <a:tr h="410417">
                <a:tc gridSpan="2">
                  <a:txBody>
                    <a:bodyPr/>
                    <a:lstStyle/>
                    <a:p>
                      <a:pPr algn="r"/>
                      <a:r>
                        <a:rPr lang="en-US" sz="2200" b="1" dirty="0"/>
                        <a:t>Grants &amp; Aid</a:t>
                      </a:r>
                    </a:p>
                  </a:txBody>
                  <a:tcPr anchor="ctr"/>
                </a:tc>
                <a:tc hMerge="1">
                  <a:txBody>
                    <a:bodyPr/>
                    <a:lstStyle/>
                    <a:p>
                      <a:pPr algn="r"/>
                      <a:endParaRPr lang="en-US" sz="2200" b="1" dirty="0"/>
                    </a:p>
                  </a:txBody>
                  <a:tcPr anchor="ctr"/>
                </a:tc>
                <a:tc>
                  <a:txBody>
                    <a:bodyPr/>
                    <a:lstStyle/>
                    <a:p>
                      <a:pPr algn="ctr"/>
                      <a:r>
                        <a:rPr lang="en-US" sz="2200" b="1" dirty="0"/>
                        <a:t>$114,451</a:t>
                      </a:r>
                    </a:p>
                  </a:txBody>
                  <a:tcPr anchor="ctr"/>
                </a:tc>
                <a:tc gridSpan="2">
                  <a:txBody>
                    <a:bodyPr/>
                    <a:lstStyle/>
                    <a:p>
                      <a:pPr algn="ctr"/>
                      <a:r>
                        <a:rPr lang="en-US" sz="2200" b="1" dirty="0"/>
                        <a:t>$114,451</a:t>
                      </a:r>
                    </a:p>
                  </a:txBody>
                  <a:tcPr anchor="ctr"/>
                </a:tc>
                <a:tc hMerge="1">
                  <a:txBody>
                    <a:bodyPr/>
                    <a:lstStyle/>
                    <a:p>
                      <a:endParaRPr lang="en-US"/>
                    </a:p>
                  </a:txBody>
                  <a:tcPr/>
                </a:tc>
                <a:tc>
                  <a:txBody>
                    <a:bodyPr/>
                    <a:lstStyle/>
                    <a:p>
                      <a:pPr algn="ctr"/>
                      <a:r>
                        <a:rPr lang="en-US" sz="2200" b="1" dirty="0"/>
                        <a:t>$0</a:t>
                      </a:r>
                    </a:p>
                  </a:txBody>
                  <a:tcPr anchor="ctr"/>
                </a:tc>
                <a:extLst>
                  <a:ext uri="{0D108BD9-81ED-4DB2-BD59-A6C34878D82A}">
                    <a16:rowId xmlns:a16="http://schemas.microsoft.com/office/drawing/2014/main" val="3912705048"/>
                  </a:ext>
                </a:extLst>
              </a:tr>
              <a:tr h="377102">
                <a:tc gridSpan="2">
                  <a:txBody>
                    <a:bodyPr/>
                    <a:lstStyle/>
                    <a:p>
                      <a:pPr algn="r"/>
                      <a:r>
                        <a:rPr lang="en-US" sz="2200" b="1" dirty="0"/>
                        <a:t>Interfund Transfers</a:t>
                      </a:r>
                    </a:p>
                  </a:txBody>
                  <a:tcPr anchor="ctr"/>
                </a:tc>
                <a:tc hMerge="1">
                  <a:txBody>
                    <a:bodyPr/>
                    <a:lstStyle/>
                    <a:p>
                      <a:pPr algn="r"/>
                      <a:endParaRPr lang="en-US" sz="2200" b="1" dirty="0"/>
                    </a:p>
                  </a:txBody>
                  <a:tcPr anchor="ctr"/>
                </a:tc>
                <a:tc>
                  <a:txBody>
                    <a:bodyPr/>
                    <a:lstStyle/>
                    <a:p>
                      <a:pPr algn="ctr"/>
                      <a:r>
                        <a:rPr lang="en-US" sz="2200" b="1" dirty="0"/>
                        <a:t>$264,924</a:t>
                      </a:r>
                    </a:p>
                  </a:txBody>
                  <a:tcPr anchor="ctr"/>
                </a:tc>
                <a:tc gridSpan="2">
                  <a:txBody>
                    <a:bodyPr/>
                    <a:lstStyle/>
                    <a:p>
                      <a:pPr algn="ctr"/>
                      <a:r>
                        <a:rPr lang="en-US" sz="2200" b="1" dirty="0"/>
                        <a:t>$56,381</a:t>
                      </a:r>
                    </a:p>
                  </a:txBody>
                  <a:tcPr anchor="ctr"/>
                </a:tc>
                <a:tc hMerge="1">
                  <a:txBody>
                    <a:bodyPr/>
                    <a:lstStyle/>
                    <a:p>
                      <a:endParaRPr lang="en-US"/>
                    </a:p>
                  </a:txBody>
                  <a:tcPr/>
                </a:tc>
                <a:tc>
                  <a:txBody>
                    <a:bodyPr/>
                    <a:lstStyle/>
                    <a:p>
                      <a:pPr algn="ctr"/>
                      <a:r>
                        <a:rPr lang="en-US" sz="2200" b="1" dirty="0"/>
                        <a:t>($208,543)</a:t>
                      </a:r>
                    </a:p>
                  </a:txBody>
                  <a:tcPr anchor="ctr"/>
                </a:tc>
                <a:extLst>
                  <a:ext uri="{0D108BD9-81ED-4DB2-BD59-A6C34878D82A}">
                    <a16:rowId xmlns:a16="http://schemas.microsoft.com/office/drawing/2014/main" val="2032992327"/>
                  </a:ext>
                </a:extLst>
              </a:tr>
              <a:tr h="407582">
                <a:tc gridSpan="2">
                  <a:txBody>
                    <a:bodyPr/>
                    <a:lstStyle/>
                    <a:p>
                      <a:pPr algn="r"/>
                      <a:r>
                        <a:rPr lang="en-US" sz="2200" b="1" dirty="0"/>
                        <a:t>TOTAL</a:t>
                      </a:r>
                    </a:p>
                  </a:txBody>
                  <a:tcPr anchor="ctr"/>
                </a:tc>
                <a:tc hMerge="1">
                  <a:txBody>
                    <a:bodyPr/>
                    <a:lstStyle/>
                    <a:p>
                      <a:pPr algn="r"/>
                      <a:endParaRPr lang="en-US" sz="2200" b="1" dirty="0"/>
                    </a:p>
                  </a:txBody>
                  <a:tcPr anchor="ctr"/>
                </a:tc>
                <a:tc>
                  <a:txBody>
                    <a:bodyPr/>
                    <a:lstStyle/>
                    <a:p>
                      <a:pPr algn="ctr"/>
                      <a:r>
                        <a:rPr lang="en-US" sz="2200" b="1" dirty="0"/>
                        <a:t>$3,131,942</a:t>
                      </a:r>
                    </a:p>
                  </a:txBody>
                  <a:tcPr anchor="ctr"/>
                </a:tc>
                <a:tc gridSpan="2">
                  <a:txBody>
                    <a:bodyPr/>
                    <a:lstStyle/>
                    <a:p>
                      <a:pPr algn="ctr"/>
                      <a:r>
                        <a:rPr lang="en-US" sz="2200" b="1" dirty="0"/>
                        <a:t>$3,021,156</a:t>
                      </a:r>
                    </a:p>
                  </a:txBody>
                  <a:tcPr anchor="ctr"/>
                </a:tc>
                <a:tc hMerge="1">
                  <a:txBody>
                    <a:bodyPr/>
                    <a:lstStyle/>
                    <a:p>
                      <a:endParaRPr lang="en-US" sz="2200" b="1" dirty="0"/>
                    </a:p>
                  </a:txBody>
                  <a:tcPr anchor="ctr"/>
                </a:tc>
                <a:tc>
                  <a:txBody>
                    <a:bodyPr/>
                    <a:lstStyle/>
                    <a:p>
                      <a:pPr algn="ctr"/>
                      <a:r>
                        <a:rPr lang="en-US" sz="2200" b="1" dirty="0"/>
                        <a:t>$110,786</a:t>
                      </a:r>
                    </a:p>
                  </a:txBody>
                  <a:tcPr anchor="ctr"/>
                </a:tc>
                <a:extLst>
                  <a:ext uri="{0D108BD9-81ED-4DB2-BD59-A6C34878D82A}">
                    <a16:rowId xmlns:a16="http://schemas.microsoft.com/office/drawing/2014/main" val="714096359"/>
                  </a:ext>
                </a:extLst>
              </a:tr>
              <a:tr h="526741">
                <a:tc gridSpan="6">
                  <a:txBody>
                    <a:bodyPr/>
                    <a:lstStyle/>
                    <a:p>
                      <a:r>
                        <a:rPr lang="en-US" sz="2200" b="1" dirty="0"/>
                        <a:t>Notes: </a:t>
                      </a:r>
                      <a:r>
                        <a:rPr lang="en-US" sz="2200" b="0" dirty="0"/>
                        <a:t>New cost allocation methodology increased Operating and reduced Interfund transfers.  Debt was paid off in prior year.</a:t>
                      </a:r>
                    </a:p>
                  </a:txBody>
                  <a:tcPr anchor="ct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124250917"/>
                  </a:ext>
                </a:extLst>
              </a:tr>
            </a:tbl>
          </a:graphicData>
        </a:graphic>
      </p:graphicFrame>
    </p:spTree>
    <p:extLst>
      <p:ext uri="{BB962C8B-B14F-4D97-AF65-F5344CB8AC3E}">
        <p14:creationId xmlns:p14="http://schemas.microsoft.com/office/powerpoint/2010/main" val="369605660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B192E-59B0-E334-CB8F-77E12228FB4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0BB575A-9467-1A10-AE5B-778A80070561}"/>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8E9D60-514C-405F-7E31-81F7B1B0D0F7}"/>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–Transportation</a:t>
            </a:r>
          </a:p>
        </p:txBody>
      </p:sp>
      <p:sp>
        <p:nvSpPr>
          <p:cNvPr id="3" name="Content Placeholder 2">
            <a:extLst>
              <a:ext uri="{FF2B5EF4-FFF2-40B4-BE49-F238E27FC236}">
                <a16:creationId xmlns:a16="http://schemas.microsoft.com/office/drawing/2014/main" id="{27F91348-978B-12DA-A6CA-9A882FB04649}"/>
              </a:ext>
            </a:extLst>
          </p:cNvPr>
          <p:cNvSpPr>
            <a:spLocks noGrp="1"/>
          </p:cNvSpPr>
          <p:nvPr>
            <p:ph idx="1"/>
          </p:nvPr>
        </p:nvSpPr>
        <p:spPr>
          <a:xfrm>
            <a:off x="838200" y="1483934"/>
            <a:ext cx="10515600" cy="5033409"/>
          </a:xfrm>
        </p:spPr>
        <p:txBody>
          <a:bodyPr>
            <a:noAutofit/>
          </a:bodyPr>
          <a:lstStyle/>
          <a:p>
            <a:pPr marL="0" indent="0">
              <a:lnSpc>
                <a:spcPct val="100000"/>
              </a:lnSpc>
              <a:spcBef>
                <a:spcPts val="0"/>
              </a:spcBef>
              <a:spcAft>
                <a:spcPts val="1000"/>
              </a:spcAft>
              <a:buNone/>
            </a:pPr>
            <a:r>
              <a:rPr lang="en-US" sz="2400" b="1" dirty="0">
                <a:solidFill>
                  <a:srgbClr val="275791"/>
                </a:solidFill>
              </a:rPr>
              <a:t>FY24-25</a:t>
            </a:r>
          </a:p>
          <a:p>
            <a:pPr>
              <a:lnSpc>
                <a:spcPct val="100000"/>
              </a:lnSpc>
              <a:spcBef>
                <a:spcPts val="0"/>
              </a:spcBef>
              <a:spcAft>
                <a:spcPts val="1000"/>
              </a:spcAft>
            </a:pPr>
            <a:r>
              <a:rPr lang="en-US" sz="2400" b="1" dirty="0">
                <a:solidFill>
                  <a:srgbClr val="104862"/>
                </a:solidFill>
              </a:rPr>
              <a:t>CIP: </a:t>
            </a:r>
            <a:r>
              <a:rPr lang="en-US" sz="2400" dirty="0"/>
              <a:t>FY24-25 Road Resurfacing Program | Completed May 2025</a:t>
            </a:r>
          </a:p>
          <a:p>
            <a:pPr>
              <a:lnSpc>
                <a:spcPct val="100000"/>
              </a:lnSpc>
              <a:spcBef>
                <a:spcPts val="0"/>
              </a:spcBef>
              <a:spcAft>
                <a:spcPts val="1000"/>
              </a:spcAft>
            </a:pPr>
            <a:r>
              <a:rPr lang="en-US" sz="2400" b="1" dirty="0">
                <a:solidFill>
                  <a:srgbClr val="104862"/>
                </a:solidFill>
              </a:rPr>
              <a:t>CRA CIP Program: </a:t>
            </a:r>
            <a:r>
              <a:rPr lang="en-US" sz="2400" dirty="0"/>
              <a:t>Repaving Project (East and West End) | Completed June 2025</a:t>
            </a:r>
          </a:p>
          <a:p>
            <a:pPr marL="0" indent="0">
              <a:lnSpc>
                <a:spcPct val="100000"/>
              </a:lnSpc>
              <a:spcBef>
                <a:spcPts val="0"/>
              </a:spcBef>
              <a:spcAft>
                <a:spcPts val="1000"/>
              </a:spcAft>
              <a:buNone/>
            </a:pPr>
            <a:r>
              <a:rPr lang="en-US" sz="2400" b="1" dirty="0">
                <a:solidFill>
                  <a:srgbClr val="275791"/>
                </a:solidFill>
              </a:rPr>
              <a:t>FY25-26</a:t>
            </a:r>
          </a:p>
          <a:p>
            <a:pPr>
              <a:lnSpc>
                <a:spcPct val="100000"/>
              </a:lnSpc>
              <a:spcBef>
                <a:spcPts val="0"/>
              </a:spcBef>
              <a:spcAft>
                <a:spcPts val="1000"/>
              </a:spcAft>
            </a:pPr>
            <a:r>
              <a:rPr lang="en-US" sz="2400" b="1" dirty="0">
                <a:solidFill>
                  <a:srgbClr val="104862"/>
                </a:solidFill>
              </a:rPr>
              <a:t>CIP: </a:t>
            </a:r>
            <a:r>
              <a:rPr lang="en-US" sz="2400" dirty="0"/>
              <a:t>Annual Road Resurfacing Program - FY25-26</a:t>
            </a:r>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spTree>
    <p:extLst>
      <p:ext uri="{BB962C8B-B14F-4D97-AF65-F5344CB8AC3E}">
        <p14:creationId xmlns:p14="http://schemas.microsoft.com/office/powerpoint/2010/main" val="188420642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9D7F4-8305-0601-4B78-D6F8DF88A28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2482670-D11A-839B-3374-CAC49B9904AB}"/>
              </a:ext>
            </a:extLst>
          </p:cNvPr>
          <p:cNvSpPr/>
          <p:nvPr/>
        </p:nvSpPr>
        <p:spPr>
          <a:xfrm>
            <a:off x="265164" y="1580043"/>
            <a:ext cx="11661671" cy="432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3433A3-9A90-20CF-ACC2-1BD0231D55AC}"/>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4 Ton Asphalt Hot Box Trailer</a:t>
            </a:r>
          </a:p>
        </p:txBody>
      </p:sp>
      <p:sp>
        <p:nvSpPr>
          <p:cNvPr id="3" name="Content Placeholder 2">
            <a:extLst>
              <a:ext uri="{FF2B5EF4-FFF2-40B4-BE49-F238E27FC236}">
                <a16:creationId xmlns:a16="http://schemas.microsoft.com/office/drawing/2014/main" id="{4DC1803B-318F-EA3C-8712-40BE09F8B387}"/>
              </a:ext>
            </a:extLst>
          </p:cNvPr>
          <p:cNvSpPr>
            <a:spLocks noGrp="1"/>
          </p:cNvSpPr>
          <p:nvPr>
            <p:ph idx="1"/>
          </p:nvPr>
        </p:nvSpPr>
        <p:spPr>
          <a:xfrm>
            <a:off x="838200" y="1483934"/>
            <a:ext cx="10515600" cy="5033409"/>
          </a:xfrm>
        </p:spPr>
        <p:txBody>
          <a:bodyPr>
            <a:noAutofit/>
          </a:bodyPr>
          <a:lstStyle/>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a:p>
            <a:pPr>
              <a:lnSpc>
                <a:spcPct val="100000"/>
              </a:lnSpc>
              <a:spcBef>
                <a:spcPts val="0"/>
              </a:spcBef>
              <a:spcAft>
                <a:spcPts val="1000"/>
              </a:spcAft>
            </a:pPr>
            <a:endParaRPr lang="en-US" sz="2400" dirty="0"/>
          </a:p>
        </p:txBody>
      </p:sp>
      <p:pic>
        <p:nvPicPr>
          <p:cNvPr id="5" name="Picture 2">
            <a:extLst>
              <a:ext uri="{FF2B5EF4-FFF2-40B4-BE49-F238E27FC236}">
                <a16:creationId xmlns:a16="http://schemas.microsoft.com/office/drawing/2014/main" id="{49B855FA-0F82-F3F3-0F7E-5A94C98F1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96" y="1523580"/>
            <a:ext cx="5974002" cy="31811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4AD80785-296C-8A27-99E1-D0AC50F71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303" y="2170013"/>
            <a:ext cx="5818414" cy="38789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5D973A3-EC7C-FCC9-A6AD-A79C31D94084}"/>
              </a:ext>
            </a:extLst>
          </p:cNvPr>
          <p:cNvSpPr txBox="1"/>
          <p:nvPr/>
        </p:nvSpPr>
        <p:spPr>
          <a:xfrm>
            <a:off x="477399" y="5030382"/>
            <a:ext cx="5055654" cy="1077218"/>
          </a:xfrm>
          <a:prstGeom prst="rect">
            <a:avLst/>
          </a:prstGeom>
          <a:noFill/>
        </p:spPr>
        <p:txBody>
          <a:bodyPr wrap="square" rtlCol="0">
            <a:spAutoFit/>
          </a:bodyPr>
          <a:lstStyle/>
          <a:p>
            <a:pPr algn="ctr"/>
            <a:r>
              <a:rPr lang="en-US" sz="3200" b="1" dirty="0"/>
              <a:t>Improving Service Delivery</a:t>
            </a:r>
          </a:p>
        </p:txBody>
      </p:sp>
    </p:spTree>
    <p:extLst>
      <p:ext uri="{BB962C8B-B14F-4D97-AF65-F5344CB8AC3E}">
        <p14:creationId xmlns:p14="http://schemas.microsoft.com/office/powerpoint/2010/main" val="136850469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A63F3-EC64-D9A2-9BE0-CC6E460E2D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470A648-B7F4-29E0-EE3F-7C560DCD32D7}"/>
              </a:ext>
            </a:extLst>
          </p:cNvPr>
          <p:cNvSpPr txBox="1"/>
          <p:nvPr/>
        </p:nvSpPr>
        <p:spPr>
          <a:xfrm>
            <a:off x="637953" y="2817628"/>
            <a:ext cx="3359888" cy="769441"/>
          </a:xfrm>
          <a:prstGeom prst="rect">
            <a:avLst/>
          </a:prstGeom>
          <a:noFill/>
        </p:spPr>
        <p:txBody>
          <a:bodyPr wrap="square" rtlCol="0">
            <a:spAutoFit/>
          </a:bodyPr>
          <a:lstStyle/>
          <a:p>
            <a:r>
              <a:rPr lang="en-US" sz="4400" b="1" dirty="0"/>
              <a:t>Thank you…</a:t>
            </a:r>
          </a:p>
        </p:txBody>
      </p:sp>
    </p:spTree>
    <p:extLst>
      <p:ext uri="{BB962C8B-B14F-4D97-AF65-F5344CB8AC3E}">
        <p14:creationId xmlns:p14="http://schemas.microsoft.com/office/powerpoint/2010/main" val="2276298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291DE-EEB4-8FD2-527D-BD18F5E5A1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447E57-08D7-2354-E5B4-3F6C72CCAF18}"/>
              </a:ext>
            </a:extLst>
          </p:cNvPr>
          <p:cNvSpPr>
            <a:spLocks noGrp="1"/>
          </p:cNvSpPr>
          <p:nvPr>
            <p:ph type="title"/>
          </p:nvPr>
        </p:nvSpPr>
        <p:spPr>
          <a:xfrm>
            <a:off x="479571" y="455811"/>
            <a:ext cx="10837480" cy="998158"/>
          </a:xfrm>
        </p:spPr>
        <p:txBody>
          <a:bodyPr>
            <a:normAutofit fontScale="90000"/>
          </a:bodyPr>
          <a:lstStyle/>
          <a:p>
            <a:r>
              <a:rPr lang="en-US" sz="3600" b="1" dirty="0">
                <a:solidFill>
                  <a:schemeClr val="tx2"/>
                </a:solidFill>
              </a:rPr>
              <a:t>13</a:t>
            </a:r>
            <a:r>
              <a:rPr lang="en-US" sz="3600" b="1" dirty="0">
                <a:solidFill>
                  <a:srgbClr val="104862"/>
                </a:solidFill>
              </a:rPr>
              <a:t> New Positions in the FY25-26 Proposed Budget</a:t>
            </a:r>
          </a:p>
        </p:txBody>
      </p:sp>
      <p:graphicFrame>
        <p:nvGraphicFramePr>
          <p:cNvPr id="4" name="Table 3">
            <a:extLst>
              <a:ext uri="{FF2B5EF4-FFF2-40B4-BE49-F238E27FC236}">
                <a16:creationId xmlns:a16="http://schemas.microsoft.com/office/drawing/2014/main" id="{4F7556C9-D5BC-EBAD-6213-63C66E2774D2}"/>
              </a:ext>
            </a:extLst>
          </p:cNvPr>
          <p:cNvGraphicFramePr>
            <a:graphicFrameLocks noGrp="1"/>
          </p:cNvGraphicFramePr>
          <p:nvPr/>
        </p:nvGraphicFramePr>
        <p:xfrm>
          <a:off x="479571" y="1741474"/>
          <a:ext cx="11232858" cy="1803022"/>
        </p:xfrm>
        <a:graphic>
          <a:graphicData uri="http://schemas.openxmlformats.org/drawingml/2006/table">
            <a:tbl>
              <a:tblPr firstRow="1" firstCol="1" bandRow="1">
                <a:tableStyleId>{74C1A8A3-306A-4EB7-A6B1-4F7E0EB9C5D6}</a:tableStyleId>
              </a:tblPr>
              <a:tblGrid>
                <a:gridCol w="2718032">
                  <a:extLst>
                    <a:ext uri="{9D8B030D-6E8A-4147-A177-3AD203B41FA5}">
                      <a16:colId xmlns:a16="http://schemas.microsoft.com/office/drawing/2014/main" val="2508400129"/>
                    </a:ext>
                  </a:extLst>
                </a:gridCol>
                <a:gridCol w="1915972">
                  <a:extLst>
                    <a:ext uri="{9D8B030D-6E8A-4147-A177-3AD203B41FA5}">
                      <a16:colId xmlns:a16="http://schemas.microsoft.com/office/drawing/2014/main" val="3452454674"/>
                    </a:ext>
                  </a:extLst>
                </a:gridCol>
                <a:gridCol w="2218414">
                  <a:extLst>
                    <a:ext uri="{9D8B030D-6E8A-4147-A177-3AD203B41FA5}">
                      <a16:colId xmlns:a16="http://schemas.microsoft.com/office/drawing/2014/main" val="675585171"/>
                    </a:ext>
                  </a:extLst>
                </a:gridCol>
                <a:gridCol w="4380440">
                  <a:extLst>
                    <a:ext uri="{9D8B030D-6E8A-4147-A177-3AD203B41FA5}">
                      <a16:colId xmlns:a16="http://schemas.microsoft.com/office/drawing/2014/main" val="2833097365"/>
                    </a:ext>
                  </a:extLst>
                </a:gridCol>
              </a:tblGrid>
              <a:tr h="431422">
                <a:tc>
                  <a:txBody>
                    <a:bodyPr/>
                    <a:lstStyle/>
                    <a:p>
                      <a:pPr marL="0" marR="0" algn="ctr">
                        <a:lnSpc>
                          <a:spcPct val="100000"/>
                        </a:lnSpc>
                        <a:spcBef>
                          <a:spcPts val="240"/>
                        </a:spcBef>
                        <a:spcAft>
                          <a:spcPts val="240"/>
                        </a:spcAft>
                      </a:pPr>
                      <a:r>
                        <a:rPr lang="en-US" sz="1800" kern="0" dirty="0">
                          <a:effectLst/>
                          <a:latin typeface="+mn-lt"/>
                        </a:rPr>
                        <a:t>Position</a:t>
                      </a: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algn="ctr">
                        <a:lnSpc>
                          <a:spcPct val="100000"/>
                        </a:lnSpc>
                        <a:spcBef>
                          <a:spcPts val="240"/>
                        </a:spcBef>
                        <a:spcAft>
                          <a:spcPts val="240"/>
                        </a:spcAft>
                      </a:pPr>
                      <a:r>
                        <a:rPr lang="en-US" sz="1800" kern="0" dirty="0">
                          <a:effectLst/>
                          <a:latin typeface="+mn-lt"/>
                        </a:rPr>
                        <a:t>Department</a:t>
                      </a: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algn="ctr">
                        <a:lnSpc>
                          <a:spcPct val="100000"/>
                        </a:lnSpc>
                        <a:spcBef>
                          <a:spcPts val="240"/>
                        </a:spcBef>
                        <a:spcAft>
                          <a:spcPts val="240"/>
                        </a:spcAft>
                      </a:pPr>
                      <a:r>
                        <a:rPr lang="en-US" sz="1800" kern="0" dirty="0">
                          <a:effectLst/>
                          <a:latin typeface="+mn-lt"/>
                        </a:rPr>
                        <a:t>Funding Source(s)</a:t>
                      </a: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algn="ctr">
                        <a:lnSpc>
                          <a:spcPct val="100000"/>
                        </a:lnSpc>
                        <a:spcBef>
                          <a:spcPts val="240"/>
                        </a:spcBef>
                        <a:spcAft>
                          <a:spcPts val="240"/>
                        </a:spcAft>
                      </a:pPr>
                      <a:r>
                        <a:rPr lang="en-US" sz="1800" kern="0" dirty="0">
                          <a:effectLst/>
                          <a:latin typeface="+mn-lt"/>
                        </a:rPr>
                        <a:t>Benefit to Public</a:t>
                      </a: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extLst>
                  <a:ext uri="{0D108BD9-81ED-4DB2-BD59-A6C34878D82A}">
                    <a16:rowId xmlns:a16="http://schemas.microsoft.com/office/drawing/2014/main" val="4232671444"/>
                  </a:ext>
                </a:extLst>
              </a:tr>
              <a:tr h="474109">
                <a:tc>
                  <a:txBody>
                    <a:bodyPr/>
                    <a:lstStyle/>
                    <a:p>
                      <a:pPr marL="0" marR="0">
                        <a:lnSpc>
                          <a:spcPct val="100000"/>
                        </a:lnSpc>
                        <a:spcBef>
                          <a:spcPts val="240"/>
                        </a:spcBef>
                        <a:spcAft>
                          <a:spcPts val="240"/>
                        </a:spcAft>
                      </a:pPr>
                      <a:r>
                        <a:rPr lang="en-US" sz="1800" kern="0" dirty="0">
                          <a:solidFill>
                            <a:schemeClr val="bg1"/>
                          </a:solidFill>
                          <a:effectLst/>
                          <a:latin typeface="+mn-lt"/>
                          <a:ea typeface="Calibri" panose="020F0502020204030204" pitchFamily="34" charset="0"/>
                          <a:cs typeface="Times New Roman" panose="02020603050405020304" pitchFamily="18" charset="0"/>
                        </a:rPr>
                        <a:t>Wastewater Plant Operator (3)</a:t>
                      </a:r>
                      <a:endParaRPr lang="en-US" sz="1800" kern="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algn="ctr">
                        <a:lnSpc>
                          <a:spcPct val="100000"/>
                        </a:lnSpc>
                        <a:spcBef>
                          <a:spcPts val="0"/>
                        </a:spcBef>
                        <a:spcAft>
                          <a:spcPts val="0"/>
                        </a:spcAft>
                      </a:pPr>
                      <a:r>
                        <a:rPr lang="en-US" sz="1800" b="0" kern="0" dirty="0">
                          <a:solidFill>
                            <a:schemeClr val="tx1"/>
                          </a:solidFill>
                          <a:effectLst/>
                          <a:latin typeface="+mn-lt"/>
                          <a:ea typeface="Calibri" panose="020F0502020204030204" pitchFamily="34" charset="0"/>
                          <a:cs typeface="Times New Roman" panose="02020603050405020304" pitchFamily="18" charset="0"/>
                        </a:rPr>
                        <a:t>Utilities</a:t>
                      </a:r>
                      <a:endParaRPr lang="en-US" sz="1800" b="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0" kern="0" dirty="0">
                          <a:solidFill>
                            <a:schemeClr val="tx1"/>
                          </a:solidFill>
                          <a:effectLst/>
                          <a:latin typeface="+mn-lt"/>
                          <a:ea typeface="Calibri" panose="020F0502020204030204" pitchFamily="34" charset="0"/>
                          <a:cs typeface="Times New Roman" panose="02020603050405020304" pitchFamily="18" charset="0"/>
                        </a:rPr>
                        <a:t>Wastewater Fund</a:t>
                      </a:r>
                      <a:endParaRPr lang="en-US" sz="1800" b="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800" kern="1200" dirty="0">
                          <a:solidFill>
                            <a:schemeClr val="dk1"/>
                          </a:solidFill>
                          <a:effectLst/>
                          <a:latin typeface="+mn-lt"/>
                          <a:ea typeface="+mn-ea"/>
                          <a:cs typeface="+mn-cs"/>
                        </a:rPr>
                        <a:t>Improve service delivery by staffing operations 24 hours a day 7 days a week</a:t>
                      </a:r>
                      <a:endParaRPr lang="en-US" sz="1800" b="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413313"/>
                  </a:ext>
                </a:extLst>
              </a:tr>
              <a:tr h="770855">
                <a:tc>
                  <a:txBody>
                    <a:bodyPr/>
                    <a:lstStyle/>
                    <a:p>
                      <a:pPr marL="0" marR="0">
                        <a:lnSpc>
                          <a:spcPct val="100000"/>
                        </a:lnSpc>
                        <a:spcBef>
                          <a:spcPts val="240"/>
                        </a:spcBef>
                        <a:spcAft>
                          <a:spcPts val="240"/>
                        </a:spcAft>
                      </a:pPr>
                      <a:r>
                        <a:rPr lang="en-US" sz="1800" kern="0" dirty="0">
                          <a:solidFill>
                            <a:schemeClr val="bg1"/>
                          </a:solidFill>
                          <a:effectLst/>
                          <a:latin typeface="+mn-lt"/>
                          <a:ea typeface="Calibri" panose="020F0502020204030204" pitchFamily="34" charset="0"/>
                          <a:cs typeface="Times New Roman" panose="02020603050405020304" pitchFamily="18" charset="0"/>
                        </a:rPr>
                        <a:t>W/WW Utilities Mechanic</a:t>
                      </a:r>
                      <a:endParaRPr lang="en-US" sz="1800" kern="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5791"/>
                    </a:solidFill>
                  </a:tcPr>
                </a:tc>
                <a:tc>
                  <a:txBody>
                    <a:bodyPr/>
                    <a:lstStyle/>
                    <a:p>
                      <a:pPr marL="0" marR="0" algn="ctr">
                        <a:lnSpc>
                          <a:spcPct val="100000"/>
                        </a:lnSpc>
                        <a:spcBef>
                          <a:spcPts val="0"/>
                        </a:spcBef>
                        <a:spcAft>
                          <a:spcPts val="0"/>
                        </a:spcAft>
                      </a:pPr>
                      <a:r>
                        <a:rPr lang="en-US" sz="1800" kern="0" dirty="0">
                          <a:solidFill>
                            <a:schemeClr val="tx1"/>
                          </a:solidFill>
                          <a:effectLst/>
                          <a:latin typeface="+mn-lt"/>
                          <a:ea typeface="Calibri" panose="020F0502020204030204" pitchFamily="34" charset="0"/>
                          <a:cs typeface="Times New Roman" panose="02020603050405020304" pitchFamily="18" charset="0"/>
                        </a:rPr>
                        <a:t>Utilities</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kern="0" dirty="0">
                          <a:solidFill>
                            <a:schemeClr val="tx1"/>
                          </a:solidFill>
                          <a:effectLst/>
                          <a:latin typeface="+mn-lt"/>
                          <a:ea typeface="Calibri" panose="020F0502020204030204" pitchFamily="34" charset="0"/>
                          <a:cs typeface="Times New Roman" panose="02020603050405020304" pitchFamily="18" charset="0"/>
                        </a:rPr>
                        <a:t>Wastewater Fund/Water Fund</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800" kern="1200" dirty="0">
                          <a:solidFill>
                            <a:schemeClr val="dk1"/>
                          </a:solidFill>
                          <a:effectLst/>
                          <a:latin typeface="+mn-lt"/>
                          <a:ea typeface="+mn-ea"/>
                          <a:cs typeface="+mn-cs"/>
                        </a:rPr>
                        <a:t>Cross-trained staff member to work at the Wastewater and Water Plants in the maintenance unit</a:t>
                      </a:r>
                      <a:endParaRPr lang="en-US" sz="1800" kern="1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3577384"/>
                  </a:ext>
                </a:extLst>
              </a:tr>
            </a:tbl>
          </a:graphicData>
        </a:graphic>
      </p:graphicFrame>
    </p:spTree>
    <p:extLst>
      <p:ext uri="{BB962C8B-B14F-4D97-AF65-F5344CB8AC3E}">
        <p14:creationId xmlns:p14="http://schemas.microsoft.com/office/powerpoint/2010/main" val="1229474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8F8C8F-471D-21FD-994A-921862DE95CE}"/>
              </a:ext>
            </a:extLst>
          </p:cNvPr>
          <p:cNvSpPr>
            <a:spLocks noGrp="1"/>
          </p:cNvSpPr>
          <p:nvPr>
            <p:ph type="title"/>
          </p:nvPr>
        </p:nvSpPr>
        <p:spPr>
          <a:xfrm>
            <a:off x="761800" y="762001"/>
            <a:ext cx="5334197" cy="1708242"/>
          </a:xfrm>
        </p:spPr>
        <p:txBody>
          <a:bodyPr anchor="ctr">
            <a:normAutofit/>
          </a:bodyPr>
          <a:lstStyle/>
          <a:p>
            <a:r>
              <a:rPr lang="en-US" sz="4000" b="1" dirty="0">
                <a:solidFill>
                  <a:srgbClr val="104862"/>
                </a:solidFill>
              </a:rPr>
              <a:t>Employer of Choice Goals</a:t>
            </a:r>
          </a:p>
        </p:txBody>
      </p:sp>
      <p:sp>
        <p:nvSpPr>
          <p:cNvPr id="3" name="Content Placeholder 2">
            <a:extLst>
              <a:ext uri="{FF2B5EF4-FFF2-40B4-BE49-F238E27FC236}">
                <a16:creationId xmlns:a16="http://schemas.microsoft.com/office/drawing/2014/main" id="{F1595639-CF90-9227-74CF-3B3598657B85}"/>
              </a:ext>
            </a:extLst>
          </p:cNvPr>
          <p:cNvSpPr>
            <a:spLocks noGrp="1"/>
          </p:cNvSpPr>
          <p:nvPr>
            <p:ph idx="1"/>
          </p:nvPr>
        </p:nvSpPr>
        <p:spPr>
          <a:xfrm>
            <a:off x="761800" y="2254102"/>
            <a:ext cx="5334197" cy="3985977"/>
          </a:xfrm>
        </p:spPr>
        <p:txBody>
          <a:bodyPr anchor="ctr">
            <a:normAutofit/>
          </a:bodyPr>
          <a:lstStyle/>
          <a:p>
            <a:pPr lvl="0"/>
            <a:r>
              <a:rPr lang="en-US" sz="1600" b="1" dirty="0">
                <a:solidFill>
                  <a:srgbClr val="104862"/>
                </a:solidFill>
              </a:rPr>
              <a:t>Goal 1:</a:t>
            </a:r>
            <a:r>
              <a:rPr lang="en-US" sz="1600" dirty="0">
                <a:solidFill>
                  <a:srgbClr val="104862"/>
                </a:solidFill>
              </a:rPr>
              <a:t> </a:t>
            </a:r>
            <a:r>
              <a:rPr lang="en-US" sz="1600" dirty="0"/>
              <a:t>Establish minimum pay at $15.00 per hour for all positions and provide competitive market pay throughout the system</a:t>
            </a:r>
          </a:p>
          <a:p>
            <a:pPr lvl="0"/>
            <a:r>
              <a:rPr lang="en-US" sz="1600" b="1" dirty="0">
                <a:solidFill>
                  <a:srgbClr val="104862"/>
                </a:solidFill>
              </a:rPr>
              <a:t>Goal 2:</a:t>
            </a:r>
            <a:r>
              <a:rPr lang="en-US" sz="1600" dirty="0">
                <a:solidFill>
                  <a:srgbClr val="104862"/>
                </a:solidFill>
              </a:rPr>
              <a:t> </a:t>
            </a:r>
            <a:r>
              <a:rPr lang="en-US" sz="1600" dirty="0"/>
              <a:t>Place the right people in the right seats on the bus and keep them on the journey</a:t>
            </a:r>
          </a:p>
          <a:p>
            <a:pPr lvl="0"/>
            <a:r>
              <a:rPr lang="en-US" sz="1600" b="1" dirty="0">
                <a:solidFill>
                  <a:srgbClr val="104862"/>
                </a:solidFill>
              </a:rPr>
              <a:t>Goal 3:</a:t>
            </a:r>
            <a:r>
              <a:rPr lang="en-US" sz="1600" dirty="0">
                <a:solidFill>
                  <a:srgbClr val="104862"/>
                </a:solidFill>
              </a:rPr>
              <a:t> </a:t>
            </a:r>
            <a:r>
              <a:rPr lang="en-US" sz="1600" dirty="0"/>
              <a:t>Develop and implement straightforward policy and practices that can be easily followed, monitored, and understood by our employees</a:t>
            </a:r>
          </a:p>
          <a:p>
            <a:pPr lvl="0"/>
            <a:r>
              <a:rPr lang="en-US" sz="1600" b="1" dirty="0">
                <a:solidFill>
                  <a:srgbClr val="104862"/>
                </a:solidFill>
              </a:rPr>
              <a:t>Goal 4:</a:t>
            </a:r>
            <a:r>
              <a:rPr lang="en-US" sz="1600" dirty="0">
                <a:solidFill>
                  <a:srgbClr val="104862"/>
                </a:solidFill>
              </a:rPr>
              <a:t> </a:t>
            </a:r>
            <a:r>
              <a:rPr lang="en-US" sz="1600" dirty="0"/>
              <a:t>Adopt a modern Human Resources philosophy that harnesses innovation and best practices</a:t>
            </a:r>
          </a:p>
          <a:p>
            <a:pPr lvl="0"/>
            <a:r>
              <a:rPr lang="en-US" sz="1600" b="1" dirty="0">
                <a:solidFill>
                  <a:srgbClr val="104862"/>
                </a:solidFill>
              </a:rPr>
              <a:t>Goal 5:</a:t>
            </a:r>
            <a:r>
              <a:rPr lang="en-US" sz="1600" dirty="0">
                <a:solidFill>
                  <a:srgbClr val="104862"/>
                </a:solidFill>
              </a:rPr>
              <a:t> </a:t>
            </a:r>
            <a:r>
              <a:rPr lang="en-US" sz="1600" dirty="0"/>
              <a:t>Create an efficient and effective holistic system that maximizes the use of technology for internal operations</a:t>
            </a:r>
          </a:p>
          <a:p>
            <a:endParaRPr lang="en-US" sz="1600" dirty="0"/>
          </a:p>
        </p:txBody>
      </p:sp>
      <p:pic>
        <p:nvPicPr>
          <p:cNvPr id="5" name="Picture 4" descr="Red toy person in front of two lines of white figures">
            <a:extLst>
              <a:ext uri="{FF2B5EF4-FFF2-40B4-BE49-F238E27FC236}">
                <a16:creationId xmlns:a16="http://schemas.microsoft.com/office/drawing/2014/main" id="{13636BE5-DE96-82F1-BE96-F2114889ECB6}"/>
              </a:ext>
            </a:extLst>
          </p:cNvPr>
          <p:cNvPicPr>
            <a:picLocks noChangeAspect="1"/>
          </p:cNvPicPr>
          <p:nvPr/>
        </p:nvPicPr>
        <p:blipFill>
          <a:blip r:embed="rId2"/>
          <a:srcRect l="26398" r="22541" b="-2"/>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830237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E77BB-E338-E6FB-1AA9-22244B3BC469}"/>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0F351F66-6208-1E5E-212E-8AFA28F7352B}"/>
              </a:ext>
            </a:extLst>
          </p:cNvPr>
          <p:cNvSpPr/>
          <p:nvPr/>
        </p:nvSpPr>
        <p:spPr>
          <a:xfrm>
            <a:off x="340242" y="223284"/>
            <a:ext cx="11557591" cy="6400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B75064-0F02-6DA1-66ED-6D05C14FC483}"/>
              </a:ext>
            </a:extLst>
          </p:cNvPr>
          <p:cNvSpPr>
            <a:spLocks noGrp="1"/>
          </p:cNvSpPr>
          <p:nvPr>
            <p:ph type="title"/>
          </p:nvPr>
        </p:nvSpPr>
        <p:spPr>
          <a:xfrm>
            <a:off x="340242" y="348015"/>
            <a:ext cx="3108252" cy="1520456"/>
          </a:xfrm>
        </p:spPr>
        <p:txBody>
          <a:bodyPr/>
          <a:lstStyle/>
          <a:p>
            <a:r>
              <a:rPr lang="en-US" b="1" dirty="0">
                <a:solidFill>
                  <a:srgbClr val="275791"/>
                </a:solidFill>
              </a:rPr>
              <a:t>Agenda</a:t>
            </a:r>
            <a:br>
              <a:rPr lang="en-US" dirty="0"/>
            </a:br>
            <a:r>
              <a:rPr lang="en-US" sz="3600" dirty="0">
                <a:solidFill>
                  <a:srgbClr val="B78739"/>
                </a:solidFill>
              </a:rPr>
              <a:t>July 18, 2025</a:t>
            </a:r>
          </a:p>
        </p:txBody>
      </p:sp>
      <p:graphicFrame>
        <p:nvGraphicFramePr>
          <p:cNvPr id="15" name="Diagram 14">
            <a:extLst>
              <a:ext uri="{FF2B5EF4-FFF2-40B4-BE49-F238E27FC236}">
                <a16:creationId xmlns:a16="http://schemas.microsoft.com/office/drawing/2014/main" id="{A36F42E6-71EA-8C30-25EC-EC1DE3919B49}"/>
              </a:ext>
            </a:extLst>
          </p:cNvPr>
          <p:cNvGraphicFramePr/>
          <p:nvPr>
            <p:extLst>
              <p:ext uri="{D42A27DB-BD31-4B8C-83A1-F6EECF244321}">
                <p14:modId xmlns:p14="http://schemas.microsoft.com/office/powerpoint/2010/main" val="1817669362"/>
              </p:ext>
            </p:extLst>
          </p:nvPr>
        </p:nvGraphicFramePr>
        <p:xfrm>
          <a:off x="3639879" y="180754"/>
          <a:ext cx="8128000" cy="6007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3C24DB09-739B-4581-BD76-B5A3A2EC683E}"/>
              </a:ext>
            </a:extLst>
          </p:cNvPr>
          <p:cNvSpPr txBox="1"/>
          <p:nvPr/>
        </p:nvSpPr>
        <p:spPr>
          <a:xfrm>
            <a:off x="294167" y="5555878"/>
            <a:ext cx="3381029" cy="954107"/>
          </a:xfrm>
          <a:prstGeom prst="rect">
            <a:avLst/>
          </a:prstGeom>
          <a:noFill/>
        </p:spPr>
        <p:txBody>
          <a:bodyPr wrap="square" rtlCol="0">
            <a:spAutoFit/>
          </a:bodyPr>
          <a:lstStyle/>
          <a:p>
            <a:r>
              <a:rPr lang="en-US" sz="2800" b="0" cap="none" spc="0" dirty="0">
                <a:ln w="0"/>
                <a:solidFill>
                  <a:schemeClr val="tx2">
                    <a:lumMod val="90000"/>
                    <a:lumOff val="10000"/>
                  </a:schemeClr>
                </a:solidFill>
                <a:effectLst>
                  <a:outerShdw blurRad="38100" dist="25400" dir="5400000" algn="ctr" rotWithShape="0">
                    <a:srgbClr val="6E747A">
                      <a:alpha val="43000"/>
                    </a:srgbClr>
                  </a:outerShdw>
                </a:effectLst>
                <a:latin typeface="Bahnschrift Light Condensed" panose="020B0502040204020203" pitchFamily="34" charset="0"/>
              </a:rPr>
              <a:t>Investing Today for Bartow’s Tomorrow</a:t>
            </a:r>
          </a:p>
        </p:txBody>
      </p:sp>
    </p:spTree>
    <p:extLst>
      <p:ext uri="{BB962C8B-B14F-4D97-AF65-F5344CB8AC3E}">
        <p14:creationId xmlns:p14="http://schemas.microsoft.com/office/powerpoint/2010/main" val="3383110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Content Placeholder 13" descr="Diagram&#10;&#10;AI-generated content may be incorrect.">
            <a:extLst>
              <a:ext uri="{FF2B5EF4-FFF2-40B4-BE49-F238E27FC236}">
                <a16:creationId xmlns:a16="http://schemas.microsoft.com/office/drawing/2014/main" id="{FC9C0D0A-7C71-CC1D-3F2D-B011C0C2CEE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
        <p:nvSpPr>
          <p:cNvPr id="15" name="TextBox 14">
            <a:extLst>
              <a:ext uri="{FF2B5EF4-FFF2-40B4-BE49-F238E27FC236}">
                <a16:creationId xmlns:a16="http://schemas.microsoft.com/office/drawing/2014/main" id="{884A6A05-79FE-95B3-694C-DDCE981B189F}"/>
              </a:ext>
            </a:extLst>
          </p:cNvPr>
          <p:cNvSpPr txBox="1"/>
          <p:nvPr/>
        </p:nvSpPr>
        <p:spPr>
          <a:xfrm>
            <a:off x="193819" y="248520"/>
            <a:ext cx="3734719" cy="646331"/>
          </a:xfrm>
          <a:prstGeom prst="rect">
            <a:avLst/>
          </a:prstGeom>
          <a:noFill/>
        </p:spPr>
        <p:txBody>
          <a:bodyPr wrap="square" rtlCol="0">
            <a:spAutoFit/>
          </a:bodyPr>
          <a:lstStyle/>
          <a:p>
            <a:pPr algn="ctr"/>
            <a:r>
              <a:rPr lang="en-US" b="1" dirty="0">
                <a:solidFill>
                  <a:srgbClr val="104862"/>
                </a:solidFill>
              </a:rPr>
              <a:t>The Three Pillars of our Employer of Choice Initiative</a:t>
            </a:r>
          </a:p>
        </p:txBody>
      </p:sp>
    </p:spTree>
    <p:extLst>
      <p:ext uri="{BB962C8B-B14F-4D97-AF65-F5344CB8AC3E}">
        <p14:creationId xmlns:p14="http://schemas.microsoft.com/office/powerpoint/2010/main" val="3575057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F10965-D7B5-A586-222F-F4001EB7F84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3CCD58-6569-11EF-2D86-D14F288105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7BD247-378B-06FD-EFF2-F7C3FAF849BB}"/>
              </a:ext>
            </a:extLst>
          </p:cNvPr>
          <p:cNvSpPr>
            <a:spLocks noGrp="1"/>
          </p:cNvSpPr>
          <p:nvPr>
            <p:ph type="title"/>
          </p:nvPr>
        </p:nvSpPr>
        <p:spPr>
          <a:xfrm>
            <a:off x="1117468" y="2127922"/>
            <a:ext cx="4036334" cy="2387600"/>
          </a:xfrm>
        </p:spPr>
        <p:txBody>
          <a:bodyPr vert="horz" lIns="91440" tIns="45720" rIns="91440" bIns="45720" rtlCol="0" anchor="t">
            <a:noAutofit/>
          </a:bodyPr>
          <a:lstStyle/>
          <a:p>
            <a:pPr algn="ctr"/>
            <a:r>
              <a:rPr lang="en-US" sz="4000" b="1" kern="1200" dirty="0">
                <a:solidFill>
                  <a:schemeClr val="tx1"/>
                </a:solidFill>
                <a:latin typeface="+mj-lt"/>
                <a:ea typeface="+mj-ea"/>
                <a:cs typeface="+mj-cs"/>
              </a:rPr>
              <a:t>Implementation of the Market Rate Pay Plan</a:t>
            </a:r>
          </a:p>
        </p:txBody>
      </p:sp>
      <p:grpSp>
        <p:nvGrpSpPr>
          <p:cNvPr id="12" name="Group 11">
            <a:extLst>
              <a:ext uri="{FF2B5EF4-FFF2-40B4-BE49-F238E27FC236}">
                <a16:creationId xmlns:a16="http://schemas.microsoft.com/office/drawing/2014/main" id="{AB426C75-B6CC-A163-0CE9-0795DEF549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B040E81A-6765-3EFC-B98C-498ABEEBF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E0EA234-25CD-FD01-29A1-9E7F692C17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508B006-DC87-5881-C2B9-E81EF45EBE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C5BD5E11-C825-A82D-7679-B42101DF82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EB2ADDF-8FFD-3761-97B1-061877E75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AI-generated content may be incorrect.">
            <a:extLst>
              <a:ext uri="{FF2B5EF4-FFF2-40B4-BE49-F238E27FC236}">
                <a16:creationId xmlns:a16="http://schemas.microsoft.com/office/drawing/2014/main" id="{54F7C584-B623-F5D9-8265-F9A649BCA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492" y="2423903"/>
            <a:ext cx="5536001" cy="1951440"/>
          </a:xfrm>
          <a:prstGeom prst="rect">
            <a:avLst/>
          </a:prstGeom>
        </p:spPr>
      </p:pic>
    </p:spTree>
    <p:extLst>
      <p:ext uri="{BB962C8B-B14F-4D97-AF65-F5344CB8AC3E}">
        <p14:creationId xmlns:p14="http://schemas.microsoft.com/office/powerpoint/2010/main" val="3593199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BC2C-EF19-43EA-16C3-B633E324B6C1}"/>
              </a:ext>
            </a:extLst>
          </p:cNvPr>
          <p:cNvSpPr>
            <a:spLocks noGrp="1"/>
          </p:cNvSpPr>
          <p:nvPr>
            <p:ph type="title"/>
          </p:nvPr>
        </p:nvSpPr>
        <p:spPr/>
        <p:txBody>
          <a:bodyPr>
            <a:normAutofit fontScale="90000"/>
          </a:bodyPr>
          <a:lstStyle/>
          <a:p>
            <a:r>
              <a:rPr lang="en-US" b="1" dirty="0">
                <a:solidFill>
                  <a:srgbClr val="104862"/>
                </a:solidFill>
              </a:rPr>
              <a:t>Implementation of Market Rate Study</a:t>
            </a:r>
          </a:p>
        </p:txBody>
      </p:sp>
      <p:sp>
        <p:nvSpPr>
          <p:cNvPr id="3" name="Content Placeholder 2">
            <a:extLst>
              <a:ext uri="{FF2B5EF4-FFF2-40B4-BE49-F238E27FC236}">
                <a16:creationId xmlns:a16="http://schemas.microsoft.com/office/drawing/2014/main" id="{F95D59AF-AD70-58BF-B19F-A24A03AFE1CB}"/>
              </a:ext>
            </a:extLst>
          </p:cNvPr>
          <p:cNvSpPr>
            <a:spLocks noGrp="1"/>
          </p:cNvSpPr>
          <p:nvPr>
            <p:ph idx="1"/>
          </p:nvPr>
        </p:nvSpPr>
        <p:spPr/>
        <p:txBody>
          <a:bodyPr/>
          <a:lstStyle/>
          <a:p>
            <a:r>
              <a:rPr lang="en-US" b="1" dirty="0">
                <a:solidFill>
                  <a:srgbClr val="104862"/>
                </a:solidFill>
              </a:rPr>
              <a:t>Parameter 1: </a:t>
            </a:r>
            <a:r>
              <a:rPr lang="en-US" dirty="0"/>
              <a:t>Adjust all employees to the midpoint based on the following breakdown</a:t>
            </a:r>
          </a:p>
          <a:p>
            <a:pPr marL="0" indent="0">
              <a:buNone/>
            </a:pPr>
            <a:r>
              <a:rPr lang="en-US" dirty="0"/>
              <a:t> </a:t>
            </a:r>
          </a:p>
        </p:txBody>
      </p:sp>
      <p:pic>
        <p:nvPicPr>
          <p:cNvPr id="7" name="Picture 6">
            <a:extLst>
              <a:ext uri="{FF2B5EF4-FFF2-40B4-BE49-F238E27FC236}">
                <a16:creationId xmlns:a16="http://schemas.microsoft.com/office/drawing/2014/main" id="{A3A57269-DE32-4FDF-C131-F712C6098CCE}"/>
              </a:ext>
            </a:extLst>
          </p:cNvPr>
          <p:cNvPicPr>
            <a:picLocks noChangeAspect="1"/>
          </p:cNvPicPr>
          <p:nvPr/>
        </p:nvPicPr>
        <p:blipFill>
          <a:blip r:embed="rId2"/>
          <a:stretch>
            <a:fillRect/>
          </a:stretch>
        </p:blipFill>
        <p:spPr>
          <a:xfrm>
            <a:off x="705997" y="2598040"/>
            <a:ext cx="11170358" cy="1871990"/>
          </a:xfrm>
          <a:prstGeom prst="rect">
            <a:avLst/>
          </a:prstGeom>
        </p:spPr>
      </p:pic>
    </p:spTree>
    <p:extLst>
      <p:ext uri="{BB962C8B-B14F-4D97-AF65-F5344CB8AC3E}">
        <p14:creationId xmlns:p14="http://schemas.microsoft.com/office/powerpoint/2010/main" val="2632111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2B68F-D4C4-9CA5-528A-79AD806647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F4DFA0-3019-B335-2270-609224B4B20E}"/>
              </a:ext>
            </a:extLst>
          </p:cNvPr>
          <p:cNvSpPr>
            <a:spLocks noGrp="1"/>
          </p:cNvSpPr>
          <p:nvPr>
            <p:ph type="title"/>
          </p:nvPr>
        </p:nvSpPr>
        <p:spPr/>
        <p:txBody>
          <a:bodyPr>
            <a:normAutofit fontScale="90000"/>
          </a:bodyPr>
          <a:lstStyle/>
          <a:p>
            <a:r>
              <a:rPr lang="en-US" b="1" dirty="0">
                <a:solidFill>
                  <a:srgbClr val="104862"/>
                </a:solidFill>
              </a:rPr>
              <a:t>Implementation of Market Rate Study</a:t>
            </a:r>
          </a:p>
        </p:txBody>
      </p:sp>
      <p:sp>
        <p:nvSpPr>
          <p:cNvPr id="3" name="Content Placeholder 2">
            <a:extLst>
              <a:ext uri="{FF2B5EF4-FFF2-40B4-BE49-F238E27FC236}">
                <a16:creationId xmlns:a16="http://schemas.microsoft.com/office/drawing/2014/main" id="{CE48FF99-6ABF-2423-E02B-6FBA326D5045}"/>
              </a:ext>
            </a:extLst>
          </p:cNvPr>
          <p:cNvSpPr>
            <a:spLocks noGrp="1"/>
          </p:cNvSpPr>
          <p:nvPr>
            <p:ph idx="1"/>
          </p:nvPr>
        </p:nvSpPr>
        <p:spPr/>
        <p:txBody>
          <a:bodyPr>
            <a:normAutofit fontScale="85000" lnSpcReduction="10000"/>
          </a:bodyPr>
          <a:lstStyle/>
          <a:p>
            <a:r>
              <a:rPr lang="en-US" b="1" dirty="0">
                <a:solidFill>
                  <a:srgbClr val="104862"/>
                </a:solidFill>
              </a:rPr>
              <a:t>Parameter 2:</a:t>
            </a:r>
            <a:r>
              <a:rPr lang="en-US" dirty="0">
                <a:solidFill>
                  <a:srgbClr val="104862"/>
                </a:solidFill>
              </a:rPr>
              <a:t> </a:t>
            </a:r>
            <a:r>
              <a:rPr lang="en-US" dirty="0"/>
              <a:t>All staff must make a minimum of 2.75% increase in year one</a:t>
            </a:r>
          </a:p>
          <a:p>
            <a:r>
              <a:rPr lang="en-US" b="1" dirty="0">
                <a:solidFill>
                  <a:srgbClr val="104862"/>
                </a:solidFill>
              </a:rPr>
              <a:t>Parameter 3:</a:t>
            </a:r>
            <a:r>
              <a:rPr lang="en-US" dirty="0">
                <a:solidFill>
                  <a:srgbClr val="104862"/>
                </a:solidFill>
              </a:rPr>
              <a:t> </a:t>
            </a:r>
            <a:r>
              <a:rPr lang="en-US" dirty="0"/>
              <a:t>Hours adjusted on relevant positions</a:t>
            </a:r>
          </a:p>
          <a:p>
            <a:pPr lvl="1"/>
            <a:r>
              <a:rPr lang="en-US" dirty="0"/>
              <a:t>1560 hours used to determine all part time positions</a:t>
            </a:r>
          </a:p>
          <a:p>
            <a:pPr lvl="1"/>
            <a:r>
              <a:rPr lang="en-US" dirty="0"/>
              <a:t>2,496 hours used to determine all Firefighter/Fire Driver/Fire Lieutenant staff positions</a:t>
            </a:r>
          </a:p>
          <a:p>
            <a:r>
              <a:rPr lang="en-US" b="1" dirty="0">
                <a:solidFill>
                  <a:srgbClr val="104862"/>
                </a:solidFill>
              </a:rPr>
              <a:t>Parameter 4:</a:t>
            </a:r>
            <a:r>
              <a:rPr lang="en-US" dirty="0">
                <a:solidFill>
                  <a:srgbClr val="104862"/>
                </a:solidFill>
              </a:rPr>
              <a:t> </a:t>
            </a:r>
            <a:r>
              <a:rPr lang="en-US" dirty="0"/>
              <a:t>In an affected position class with multiple positions, adjustments were made across the class</a:t>
            </a:r>
          </a:p>
          <a:p>
            <a:pPr lvl="1"/>
            <a:r>
              <a:rPr lang="en-US" dirty="0"/>
              <a:t>Length of service adjustments were applied in brackets to the following positions: Firefighter, Fire Driver, Plant Operators, Police Officers, Solid Waste Driver II and Telecommunication Operators   </a:t>
            </a:r>
          </a:p>
          <a:p>
            <a:pPr lvl="1"/>
            <a:r>
              <a:rPr lang="en-US" dirty="0"/>
              <a:t>Certain positions were identified to receive the same pay rate for all employees in the class based on either similar job tasks with large increases, or similar longevity including: Administrative Assistant II and III, Electric Apprentice I, II, III, and IV, Engineer II, Solid Waste Driver III, Police Sergeant, Police Corporal</a:t>
            </a:r>
            <a:br>
              <a:rPr lang="en-US" dirty="0"/>
            </a:br>
            <a:endParaRPr lang="en-US" dirty="0"/>
          </a:p>
        </p:txBody>
      </p:sp>
    </p:spTree>
    <p:extLst>
      <p:ext uri="{BB962C8B-B14F-4D97-AF65-F5344CB8AC3E}">
        <p14:creationId xmlns:p14="http://schemas.microsoft.com/office/powerpoint/2010/main" val="1134184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88B994-CAC2-66A0-8CAB-A2133D1DC78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D937C35-34E7-01E9-F35E-00BCC3CBF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A51076-7089-6B4F-2CBB-052969035387}"/>
              </a:ext>
            </a:extLst>
          </p:cNvPr>
          <p:cNvSpPr>
            <a:spLocks noGrp="1"/>
          </p:cNvSpPr>
          <p:nvPr>
            <p:ph type="title"/>
          </p:nvPr>
        </p:nvSpPr>
        <p:spPr>
          <a:xfrm>
            <a:off x="290053" y="386930"/>
            <a:ext cx="7741243" cy="1298448"/>
          </a:xfrm>
        </p:spPr>
        <p:txBody>
          <a:bodyPr anchor="b">
            <a:normAutofit/>
          </a:bodyPr>
          <a:lstStyle/>
          <a:p>
            <a:r>
              <a:rPr lang="en-US" sz="3600" b="1" dirty="0"/>
              <a:t>Fiscal Impact of Implementation</a:t>
            </a:r>
            <a:br>
              <a:rPr lang="en-US" sz="3600" b="1" dirty="0"/>
            </a:br>
            <a:r>
              <a:rPr lang="en-US" sz="3600" b="1" dirty="0"/>
              <a:t>of the Market Rate Study</a:t>
            </a:r>
          </a:p>
        </p:txBody>
      </p:sp>
      <p:sp>
        <p:nvSpPr>
          <p:cNvPr id="11" name="Rectangle 10">
            <a:extLst>
              <a:ext uri="{FF2B5EF4-FFF2-40B4-BE49-F238E27FC236}">
                <a16:creationId xmlns:a16="http://schemas.microsoft.com/office/drawing/2014/main" id="{C9286CFD-7533-E60F-D7EE-69D812678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1110F1B-DBDA-469A-4F3F-61AECB2F0E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AI-generated content may be incorrect.">
            <a:extLst>
              <a:ext uri="{FF2B5EF4-FFF2-40B4-BE49-F238E27FC236}">
                <a16:creationId xmlns:a16="http://schemas.microsoft.com/office/drawing/2014/main" id="{C119E197-12D0-91AE-73E9-62864F56D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717" y="386930"/>
            <a:ext cx="3821729" cy="1347159"/>
          </a:xfrm>
          <a:prstGeom prst="rect">
            <a:avLst/>
          </a:prstGeom>
        </p:spPr>
      </p:pic>
      <p:sp>
        <p:nvSpPr>
          <p:cNvPr id="15" name="Rectangle 14">
            <a:extLst>
              <a:ext uri="{FF2B5EF4-FFF2-40B4-BE49-F238E27FC236}">
                <a16:creationId xmlns:a16="http://schemas.microsoft.com/office/drawing/2014/main" id="{A67EC664-98F7-0216-86B2-50016748D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A7E2B24-8372-1FCB-B653-626A1AFE591D}"/>
              </a:ext>
            </a:extLst>
          </p:cNvPr>
          <p:cNvSpPr txBox="1"/>
          <p:nvPr/>
        </p:nvSpPr>
        <p:spPr>
          <a:xfrm>
            <a:off x="446315" y="5971720"/>
            <a:ext cx="10652303" cy="461665"/>
          </a:xfrm>
          <a:prstGeom prst="rect">
            <a:avLst/>
          </a:prstGeom>
          <a:noFill/>
        </p:spPr>
        <p:txBody>
          <a:bodyPr wrap="square" rtlCol="0">
            <a:spAutoFit/>
          </a:bodyPr>
          <a:lstStyle/>
          <a:p>
            <a:pPr algn="r"/>
            <a:r>
              <a:rPr lang="en-US" sz="2400" b="1" dirty="0">
                <a:solidFill>
                  <a:srgbClr val="104862"/>
                </a:solidFill>
              </a:rPr>
              <a:t>Includes 2.75% Step Progression Plan Adjustment</a:t>
            </a:r>
          </a:p>
        </p:txBody>
      </p:sp>
      <p:graphicFrame>
        <p:nvGraphicFramePr>
          <p:cNvPr id="3" name="Table 2">
            <a:extLst>
              <a:ext uri="{FF2B5EF4-FFF2-40B4-BE49-F238E27FC236}">
                <a16:creationId xmlns:a16="http://schemas.microsoft.com/office/drawing/2014/main" id="{D8F0A2DD-A7FB-72F3-1F56-E19EFBD41DA4}"/>
              </a:ext>
            </a:extLst>
          </p:cNvPr>
          <p:cNvGraphicFramePr>
            <a:graphicFrameLocks noGrp="1"/>
          </p:cNvGraphicFramePr>
          <p:nvPr>
            <p:extLst>
              <p:ext uri="{D42A27DB-BD31-4B8C-83A1-F6EECF244321}">
                <p14:modId xmlns:p14="http://schemas.microsoft.com/office/powerpoint/2010/main" val="197833449"/>
              </p:ext>
            </p:extLst>
          </p:nvPr>
        </p:nvGraphicFramePr>
        <p:xfrm>
          <a:off x="290053" y="2260991"/>
          <a:ext cx="10808564" cy="3668079"/>
        </p:xfrm>
        <a:graphic>
          <a:graphicData uri="http://schemas.openxmlformats.org/drawingml/2006/table">
            <a:tbl>
              <a:tblPr firstRow="1" firstCol="1" bandRow="1">
                <a:tableStyleId>{3B4B98B0-60AC-42C2-AFA5-B58CD77FA1E5}</a:tableStyleId>
              </a:tblPr>
              <a:tblGrid>
                <a:gridCol w="3303752">
                  <a:extLst>
                    <a:ext uri="{9D8B030D-6E8A-4147-A177-3AD203B41FA5}">
                      <a16:colId xmlns:a16="http://schemas.microsoft.com/office/drawing/2014/main" val="1149066203"/>
                    </a:ext>
                  </a:extLst>
                </a:gridCol>
                <a:gridCol w="2456121">
                  <a:extLst>
                    <a:ext uri="{9D8B030D-6E8A-4147-A177-3AD203B41FA5}">
                      <a16:colId xmlns:a16="http://schemas.microsoft.com/office/drawing/2014/main" val="2404156604"/>
                    </a:ext>
                  </a:extLst>
                </a:gridCol>
                <a:gridCol w="2601143">
                  <a:extLst>
                    <a:ext uri="{9D8B030D-6E8A-4147-A177-3AD203B41FA5}">
                      <a16:colId xmlns:a16="http://schemas.microsoft.com/office/drawing/2014/main" val="433148700"/>
                    </a:ext>
                  </a:extLst>
                </a:gridCol>
                <a:gridCol w="2447548">
                  <a:extLst>
                    <a:ext uri="{9D8B030D-6E8A-4147-A177-3AD203B41FA5}">
                      <a16:colId xmlns:a16="http://schemas.microsoft.com/office/drawing/2014/main" val="1170735431"/>
                    </a:ext>
                  </a:extLst>
                </a:gridCol>
              </a:tblGrid>
              <a:tr h="468630">
                <a:tc>
                  <a:txBody>
                    <a:bodyPr/>
                    <a:lstStyle/>
                    <a:p>
                      <a:pPr marL="0" marR="0" algn="l">
                        <a:lnSpc>
                          <a:spcPct val="107000"/>
                        </a:lnSpc>
                        <a:spcAft>
                          <a:spcPts val="800"/>
                        </a:spcAft>
                        <a:buNone/>
                      </a:pPr>
                      <a:r>
                        <a:rPr lang="en-US" sz="2400" kern="0" dirty="0">
                          <a:effectLst/>
                        </a:rPr>
                        <a:t>Category</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07000"/>
                        </a:lnSpc>
                        <a:spcAft>
                          <a:spcPts val="800"/>
                        </a:spcAft>
                        <a:buNone/>
                      </a:pPr>
                      <a:r>
                        <a:rPr lang="en-US" sz="2400" b="1" kern="0" dirty="0">
                          <a:effectLst/>
                        </a:rPr>
                        <a:t> Total Cost </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2400" b="1" kern="0">
                          <a:effectLst/>
                        </a:rPr>
                        <a:t>Cost Minus 2.5% Annual Increase</a:t>
                      </a:r>
                      <a:endParaRPr lang="en-US" sz="24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2400" b="1" kern="0">
                          <a:effectLst/>
                        </a:rPr>
                        <a:t>40% in Taxes and Pension</a:t>
                      </a:r>
                      <a:endParaRPr lang="en-US" sz="24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61496374"/>
                  </a:ext>
                </a:extLst>
              </a:tr>
              <a:tr h="234315">
                <a:tc>
                  <a:txBody>
                    <a:bodyPr/>
                    <a:lstStyle/>
                    <a:p>
                      <a:pPr marL="0" marR="0">
                        <a:lnSpc>
                          <a:spcPct val="107000"/>
                        </a:lnSpc>
                        <a:spcAft>
                          <a:spcPts val="800"/>
                        </a:spcAft>
                        <a:buNone/>
                      </a:pPr>
                      <a:r>
                        <a:rPr lang="en-US" sz="2400" kern="0" dirty="0">
                          <a:effectLst/>
                        </a:rPr>
                        <a:t>Administrative / Technical (72)</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2400" b="0" kern="0" dirty="0">
                          <a:effectLst/>
                        </a:rPr>
                        <a:t>$384,895.96 </a:t>
                      </a:r>
                      <a:endParaRPr lang="en-US" sz="2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2400" b="0" kern="0">
                          <a:effectLst/>
                        </a:rPr>
                        <a:t>$375,273.56 </a:t>
                      </a:r>
                      <a:endParaRPr lang="en-US" sz="2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2400" b="0" kern="0">
                          <a:effectLst/>
                        </a:rPr>
                        <a:t>$150,109.42 </a:t>
                      </a:r>
                      <a:endParaRPr lang="en-US" sz="2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56851190"/>
                  </a:ext>
                </a:extLst>
              </a:tr>
              <a:tr h="234315">
                <a:tc>
                  <a:txBody>
                    <a:bodyPr/>
                    <a:lstStyle/>
                    <a:p>
                      <a:pPr marL="0" marR="0">
                        <a:lnSpc>
                          <a:spcPct val="107000"/>
                        </a:lnSpc>
                        <a:spcAft>
                          <a:spcPts val="800"/>
                        </a:spcAft>
                        <a:buNone/>
                      </a:pPr>
                      <a:r>
                        <a:rPr lang="en-US" sz="2400" kern="0" dirty="0">
                          <a:effectLst/>
                        </a:rPr>
                        <a:t>Operations (195)</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2400" b="0" kern="0" dirty="0">
                          <a:effectLst/>
                        </a:rPr>
                        <a:t>$1,105,593.93 </a:t>
                      </a:r>
                      <a:endParaRPr lang="en-US" sz="2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2400" b="0" kern="0">
                          <a:effectLst/>
                        </a:rPr>
                        <a:t>$1,077,954.08 </a:t>
                      </a:r>
                      <a:endParaRPr lang="en-US" sz="2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2400" b="0" kern="0">
                          <a:effectLst/>
                        </a:rPr>
                        <a:t>$431,181.63 </a:t>
                      </a:r>
                      <a:endParaRPr lang="en-US" sz="2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44384288"/>
                  </a:ext>
                </a:extLst>
              </a:tr>
              <a:tr h="234315">
                <a:tc>
                  <a:txBody>
                    <a:bodyPr/>
                    <a:lstStyle/>
                    <a:p>
                      <a:pPr marL="0" marR="0">
                        <a:lnSpc>
                          <a:spcPct val="107000"/>
                        </a:lnSpc>
                        <a:spcAft>
                          <a:spcPts val="800"/>
                        </a:spcAft>
                        <a:buNone/>
                      </a:pPr>
                      <a:r>
                        <a:rPr lang="en-US" sz="2400" kern="0" dirty="0">
                          <a:effectLst/>
                        </a:rPr>
                        <a:t>Supervisor (25)</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2400" b="0" kern="0" dirty="0">
                          <a:effectLst/>
                        </a:rPr>
                        <a:t>$203,823.96 </a:t>
                      </a:r>
                      <a:endParaRPr lang="en-US" sz="2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2400" b="0" kern="0" dirty="0">
                          <a:effectLst/>
                        </a:rPr>
                        <a:t>$198,728.36 </a:t>
                      </a:r>
                      <a:endParaRPr lang="en-US" sz="2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2400" b="0" kern="0">
                          <a:effectLst/>
                        </a:rPr>
                        <a:t>$79,491.34 </a:t>
                      </a:r>
                      <a:endParaRPr lang="en-US" sz="2400" b="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90200015"/>
                  </a:ext>
                </a:extLst>
              </a:tr>
              <a:tr h="234315">
                <a:tc>
                  <a:txBody>
                    <a:bodyPr/>
                    <a:lstStyle/>
                    <a:p>
                      <a:pPr marL="0" marR="0">
                        <a:lnSpc>
                          <a:spcPct val="107000"/>
                        </a:lnSpc>
                        <a:spcAft>
                          <a:spcPts val="800"/>
                        </a:spcAft>
                        <a:buNone/>
                      </a:pPr>
                      <a:r>
                        <a:rPr lang="en-US" sz="2400" kern="0" dirty="0">
                          <a:effectLst/>
                        </a:rPr>
                        <a:t>Manager (37)</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2400" b="0" kern="0" dirty="0">
                          <a:effectLst/>
                        </a:rPr>
                        <a:t>$383,693.36 </a:t>
                      </a:r>
                      <a:endParaRPr lang="en-US" sz="2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2400" b="0" kern="0" dirty="0">
                          <a:effectLst/>
                        </a:rPr>
                        <a:t>$374,101.03 </a:t>
                      </a:r>
                      <a:endParaRPr lang="en-US" sz="2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2400" b="0" kern="0" dirty="0">
                          <a:effectLst/>
                        </a:rPr>
                        <a:t>$149,640.41 </a:t>
                      </a:r>
                      <a:endParaRPr lang="en-US" sz="2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04707332"/>
                  </a:ext>
                </a:extLst>
              </a:tr>
              <a:tr h="234315">
                <a:tc>
                  <a:txBody>
                    <a:bodyPr/>
                    <a:lstStyle/>
                    <a:p>
                      <a:pPr marL="0" marR="0">
                        <a:lnSpc>
                          <a:spcPct val="107000"/>
                        </a:lnSpc>
                        <a:spcAft>
                          <a:spcPts val="800"/>
                        </a:spcAft>
                        <a:buNone/>
                      </a:pPr>
                      <a:r>
                        <a:rPr lang="en-US" sz="2400" kern="0" dirty="0">
                          <a:effectLst/>
                        </a:rPr>
                        <a:t>TOTAL</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2400" b="1" kern="0" dirty="0">
                          <a:effectLst/>
                        </a:rPr>
                        <a:t>$2,078,007.21 </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2400" b="1" kern="0" dirty="0">
                          <a:effectLst/>
                        </a:rPr>
                        <a:t>$2,026,057.03 </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Aft>
                          <a:spcPts val="800"/>
                        </a:spcAft>
                        <a:buNone/>
                      </a:pPr>
                      <a:r>
                        <a:rPr lang="en-US" sz="2400" b="1" kern="0" dirty="0">
                          <a:effectLst/>
                        </a:rPr>
                        <a:t>$810,422.81 </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87634426"/>
                  </a:ext>
                </a:extLst>
              </a:tr>
              <a:tr h="234315">
                <a:tc gridSpan="2">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sz="500" kern="0" dirty="0">
                        <a:solidFill>
                          <a:srgbClr val="104862"/>
                        </a:solidFill>
                        <a:effectLst/>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2800" kern="0" dirty="0">
                          <a:solidFill>
                            <a:srgbClr val="104862"/>
                          </a:solidFill>
                          <a:effectLst/>
                        </a:rPr>
                        <a:t>Total with Taxes </a:t>
                      </a:r>
                      <a:r>
                        <a:rPr lang="en-US" sz="2800" b="1" kern="0" dirty="0">
                          <a:solidFill>
                            <a:srgbClr val="104862"/>
                          </a:solidFill>
                          <a:effectLst/>
                        </a:rPr>
                        <a:t>$2,836,479.84 </a:t>
                      </a:r>
                      <a:endParaRPr lang="en-US" sz="2800" kern="100" dirty="0">
                        <a:solidFill>
                          <a:srgbClr val="10486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pPr marL="0" marR="0" algn="l">
                        <a:lnSpc>
                          <a:spcPct val="107000"/>
                        </a:lnSpc>
                        <a:spcAft>
                          <a:spcPts val="800"/>
                        </a:spcAft>
                        <a:buNone/>
                      </a:pPr>
                      <a:endParaRPr lang="en-US" sz="32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l">
                        <a:lnSpc>
                          <a:spcPct val="107000"/>
                        </a:lnSpc>
                        <a:buNone/>
                      </a:pPr>
                      <a:endParaRPr lang="en-US" sz="2800" b="1" kern="100" dirty="0">
                        <a:solidFill>
                          <a:srgbClr val="104862"/>
                        </a:solidFill>
                        <a:effectLst/>
                        <a:latin typeface="Calibri" panose="020F0502020204030204" pitchFamily="34" charset="0"/>
                        <a:cs typeface="Times New Roman" panose="02020603050405020304" pitchFamily="18" charset="0"/>
                      </a:endParaRPr>
                    </a:p>
                  </a:txBody>
                  <a:tcPr marL="68580" marR="68580" marT="0" marB="0" anchor="b"/>
                </a:tc>
                <a:tc hMerge="1">
                  <a:txBody>
                    <a:bodyPr/>
                    <a:lstStyle/>
                    <a:p>
                      <a:pPr algn="ctr">
                        <a:lnSpc>
                          <a:spcPct val="107000"/>
                        </a:lnSpc>
                        <a:buNone/>
                      </a:pPr>
                      <a:endParaRPr lang="en-US" sz="2400" b="1" kern="100" dirty="0">
                        <a:effectLst/>
                        <a:latin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61283513"/>
                  </a:ext>
                </a:extLst>
              </a:tr>
            </a:tbl>
          </a:graphicData>
        </a:graphic>
      </p:graphicFrame>
    </p:spTree>
    <p:extLst>
      <p:ext uri="{BB962C8B-B14F-4D97-AF65-F5344CB8AC3E}">
        <p14:creationId xmlns:p14="http://schemas.microsoft.com/office/powerpoint/2010/main" val="449867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979257-6006-BFC0-B4F9-7E6C43E7C65B}"/>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FB0EE-B6E6-2423-5E9B-BC8526CFFEF6}"/>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kern="1200">
                <a:solidFill>
                  <a:srgbClr val="FFFFFF"/>
                </a:solidFill>
                <a:latin typeface="+mj-lt"/>
                <a:ea typeface="+mj-ea"/>
                <a:cs typeface="+mj-cs"/>
              </a:rPr>
              <a:t>Fiscal Impact of New Pay Plan by Fund</a:t>
            </a:r>
          </a:p>
        </p:txBody>
      </p:sp>
      <p:pic>
        <p:nvPicPr>
          <p:cNvPr id="4" name="Picture 3">
            <a:extLst>
              <a:ext uri="{FF2B5EF4-FFF2-40B4-BE49-F238E27FC236}">
                <a16:creationId xmlns:a16="http://schemas.microsoft.com/office/drawing/2014/main" id="{CE9C7763-CF22-3D1A-31CC-5F171B1C2FB8}"/>
              </a:ext>
            </a:extLst>
          </p:cNvPr>
          <p:cNvPicPr>
            <a:picLocks noChangeAspect="1"/>
          </p:cNvPicPr>
          <p:nvPr/>
        </p:nvPicPr>
        <p:blipFill>
          <a:blip r:embed="rId2"/>
          <a:srcRect t="2642" b="7489"/>
          <a:stretch>
            <a:fillRect/>
          </a:stretch>
        </p:blipFill>
        <p:spPr>
          <a:xfrm>
            <a:off x="322753" y="1941863"/>
            <a:ext cx="11546489" cy="3277590"/>
          </a:xfrm>
          <a:prstGeom prst="rect">
            <a:avLst/>
          </a:prstGeom>
        </p:spPr>
      </p:pic>
    </p:spTree>
    <p:extLst>
      <p:ext uri="{BB962C8B-B14F-4D97-AF65-F5344CB8AC3E}">
        <p14:creationId xmlns:p14="http://schemas.microsoft.com/office/powerpoint/2010/main" val="235556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85EF5A-3FAD-CEE1-1C64-50FDE607F39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2069E0-7604-4A6D-13B3-7CDA096380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58ED6A-51D3-DD92-AF91-61CAD721CC06}"/>
              </a:ext>
            </a:extLst>
          </p:cNvPr>
          <p:cNvSpPr>
            <a:spLocks noGrp="1"/>
          </p:cNvSpPr>
          <p:nvPr>
            <p:ph type="title"/>
          </p:nvPr>
        </p:nvSpPr>
        <p:spPr>
          <a:xfrm>
            <a:off x="290053" y="386930"/>
            <a:ext cx="7741243" cy="1298448"/>
          </a:xfrm>
        </p:spPr>
        <p:txBody>
          <a:bodyPr anchor="b">
            <a:normAutofit/>
          </a:bodyPr>
          <a:lstStyle/>
          <a:p>
            <a:r>
              <a:rPr lang="en-US" sz="3600" b="1" dirty="0"/>
              <a:t>Fiscal Impact of Implementation</a:t>
            </a:r>
            <a:br>
              <a:rPr lang="en-US" sz="3600" b="1" dirty="0"/>
            </a:br>
            <a:r>
              <a:rPr lang="en-US" sz="3600" b="1" dirty="0"/>
              <a:t>of the Market Rate Study</a:t>
            </a:r>
          </a:p>
        </p:txBody>
      </p:sp>
      <p:sp>
        <p:nvSpPr>
          <p:cNvPr id="11" name="Rectangle 10">
            <a:extLst>
              <a:ext uri="{FF2B5EF4-FFF2-40B4-BE49-F238E27FC236}">
                <a16:creationId xmlns:a16="http://schemas.microsoft.com/office/drawing/2014/main" id="{4E7F0EDE-0096-AE8D-A7F2-3179540CE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41CAA47-F105-EF31-C853-B74EDABD6E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AI-generated content may be incorrect.">
            <a:extLst>
              <a:ext uri="{FF2B5EF4-FFF2-40B4-BE49-F238E27FC236}">
                <a16:creationId xmlns:a16="http://schemas.microsoft.com/office/drawing/2014/main" id="{7C340DB0-0203-B960-1F3C-E941720DE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717" y="386930"/>
            <a:ext cx="3821729" cy="1347159"/>
          </a:xfrm>
          <a:prstGeom prst="rect">
            <a:avLst/>
          </a:prstGeom>
        </p:spPr>
      </p:pic>
      <p:sp>
        <p:nvSpPr>
          <p:cNvPr id="15" name="Rectangle 14">
            <a:extLst>
              <a:ext uri="{FF2B5EF4-FFF2-40B4-BE49-F238E27FC236}">
                <a16:creationId xmlns:a16="http://schemas.microsoft.com/office/drawing/2014/main" id="{075E1BC4-A3C8-BA7C-17B6-1DFEFD6A17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E8A3857-C8B1-50E1-E792-6C962EB67739}"/>
              </a:ext>
            </a:extLst>
          </p:cNvPr>
          <p:cNvSpPr txBox="1"/>
          <p:nvPr/>
        </p:nvSpPr>
        <p:spPr>
          <a:xfrm>
            <a:off x="511629" y="2825313"/>
            <a:ext cx="3559628" cy="1569660"/>
          </a:xfrm>
          <a:prstGeom prst="rect">
            <a:avLst/>
          </a:prstGeom>
          <a:noFill/>
        </p:spPr>
        <p:txBody>
          <a:bodyPr wrap="square" rtlCol="0">
            <a:spAutoFit/>
          </a:bodyPr>
          <a:lstStyle/>
          <a:p>
            <a:r>
              <a:rPr lang="en-US" sz="2400" b="1" dirty="0">
                <a:solidFill>
                  <a:srgbClr val="104862"/>
                </a:solidFill>
              </a:rPr>
              <a:t>Fund Increases Based on 2.75% Step Progression Plan Adjustment</a:t>
            </a:r>
          </a:p>
        </p:txBody>
      </p:sp>
      <p:graphicFrame>
        <p:nvGraphicFramePr>
          <p:cNvPr id="3" name="Table 2">
            <a:extLst>
              <a:ext uri="{FF2B5EF4-FFF2-40B4-BE49-F238E27FC236}">
                <a16:creationId xmlns:a16="http://schemas.microsoft.com/office/drawing/2014/main" id="{E071AB69-6C2E-9980-09D9-E28B043FE41F}"/>
              </a:ext>
            </a:extLst>
          </p:cNvPr>
          <p:cNvGraphicFramePr>
            <a:graphicFrameLocks noGrp="1"/>
          </p:cNvGraphicFramePr>
          <p:nvPr>
            <p:extLst>
              <p:ext uri="{D42A27DB-BD31-4B8C-83A1-F6EECF244321}">
                <p14:modId xmlns:p14="http://schemas.microsoft.com/office/powerpoint/2010/main" val="1390440596"/>
              </p:ext>
            </p:extLst>
          </p:nvPr>
        </p:nvGraphicFramePr>
        <p:xfrm>
          <a:off x="4791314" y="2283950"/>
          <a:ext cx="5871990" cy="3742983"/>
        </p:xfrm>
        <a:graphic>
          <a:graphicData uri="http://schemas.openxmlformats.org/drawingml/2006/table">
            <a:tbl>
              <a:tblPr firstRow="1" firstCol="1" bandRow="1">
                <a:tableStyleId>{3B4B98B0-60AC-42C2-AFA5-B58CD77FA1E5}</a:tableStyleId>
              </a:tblPr>
              <a:tblGrid>
                <a:gridCol w="3885367">
                  <a:extLst>
                    <a:ext uri="{9D8B030D-6E8A-4147-A177-3AD203B41FA5}">
                      <a16:colId xmlns:a16="http://schemas.microsoft.com/office/drawing/2014/main" val="3595629210"/>
                    </a:ext>
                  </a:extLst>
                </a:gridCol>
                <a:gridCol w="1986623">
                  <a:extLst>
                    <a:ext uri="{9D8B030D-6E8A-4147-A177-3AD203B41FA5}">
                      <a16:colId xmlns:a16="http://schemas.microsoft.com/office/drawing/2014/main" val="2098680973"/>
                    </a:ext>
                  </a:extLst>
                </a:gridCol>
              </a:tblGrid>
              <a:tr h="415887">
                <a:tc>
                  <a:txBody>
                    <a:bodyPr/>
                    <a:lstStyle/>
                    <a:p>
                      <a:pPr marL="0" marR="0">
                        <a:lnSpc>
                          <a:spcPct val="107000"/>
                        </a:lnSpc>
                        <a:spcAft>
                          <a:spcPts val="800"/>
                        </a:spcAf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Fund</a:t>
                      </a:r>
                    </a:p>
                  </a:txBody>
                  <a:tcPr marL="68580" marR="68580" marT="0" marB="0" anchor="b"/>
                </a:tc>
                <a:tc>
                  <a:txBody>
                    <a:bodyPr/>
                    <a:lstStyle/>
                    <a:p>
                      <a:pPr marL="0" marR="0">
                        <a:lnSpc>
                          <a:spcPct val="107000"/>
                        </a:lnSpc>
                        <a:spcAft>
                          <a:spcPts val="800"/>
                        </a:spcAf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Amount</a:t>
                      </a:r>
                    </a:p>
                  </a:txBody>
                  <a:tcPr marL="68580" marR="68580" marT="0" marB="0" anchor="b"/>
                </a:tc>
                <a:extLst>
                  <a:ext uri="{0D108BD9-81ED-4DB2-BD59-A6C34878D82A}">
                    <a16:rowId xmlns:a16="http://schemas.microsoft.com/office/drawing/2014/main" val="1381056587"/>
                  </a:ext>
                </a:extLst>
              </a:tr>
              <a:tr h="415887">
                <a:tc>
                  <a:txBody>
                    <a:bodyPr/>
                    <a:lstStyle/>
                    <a:p>
                      <a:pPr marL="0" marR="0">
                        <a:lnSpc>
                          <a:spcPct val="107000"/>
                        </a:lnSpc>
                        <a:spcAft>
                          <a:spcPts val="800"/>
                        </a:spcAft>
                        <a:buNone/>
                      </a:pPr>
                      <a:r>
                        <a:rPr lang="en-US" sz="1800" b="1" kern="100" dirty="0">
                          <a:effectLst/>
                        </a:rPr>
                        <a:t>General Fund Increase</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800" b="1" kern="100">
                          <a:effectLst/>
                        </a:rPr>
                        <a:t>$46,372.51 </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657599343"/>
                  </a:ext>
                </a:extLst>
              </a:tr>
              <a:tr h="415887">
                <a:tc>
                  <a:txBody>
                    <a:bodyPr/>
                    <a:lstStyle/>
                    <a:p>
                      <a:pPr marL="0" marR="0">
                        <a:lnSpc>
                          <a:spcPct val="107000"/>
                        </a:lnSpc>
                        <a:spcAft>
                          <a:spcPts val="800"/>
                        </a:spcAft>
                        <a:buNone/>
                      </a:pPr>
                      <a:r>
                        <a:rPr lang="en-US" sz="1800" b="1" kern="100">
                          <a:effectLst/>
                        </a:rPr>
                        <a:t>Electric Fund Increase</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800" b="1" kern="100">
                          <a:effectLst/>
                        </a:rPr>
                        <a:t>$4,130.85 </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69710649"/>
                  </a:ext>
                </a:extLst>
              </a:tr>
              <a:tr h="415887">
                <a:tc>
                  <a:txBody>
                    <a:bodyPr/>
                    <a:lstStyle/>
                    <a:p>
                      <a:pPr marL="0" marR="0">
                        <a:lnSpc>
                          <a:spcPct val="107000"/>
                        </a:lnSpc>
                        <a:spcAft>
                          <a:spcPts val="800"/>
                        </a:spcAft>
                        <a:buNone/>
                      </a:pPr>
                      <a:r>
                        <a:rPr lang="en-US" sz="1800" b="1" kern="100" dirty="0">
                          <a:effectLst/>
                        </a:rPr>
                        <a:t>Fire Services Fund Increase</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800" b="1" kern="100">
                          <a:effectLst/>
                        </a:rPr>
                        <a:t>$22,868.58 </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51494705"/>
                  </a:ext>
                </a:extLst>
              </a:tr>
              <a:tr h="415887">
                <a:tc>
                  <a:txBody>
                    <a:bodyPr/>
                    <a:lstStyle/>
                    <a:p>
                      <a:pPr marL="0" marR="0">
                        <a:lnSpc>
                          <a:spcPct val="107000"/>
                        </a:lnSpc>
                        <a:spcAft>
                          <a:spcPts val="800"/>
                        </a:spcAft>
                        <a:buNone/>
                      </a:pPr>
                      <a:r>
                        <a:rPr lang="en-US" sz="1800" b="1" kern="100" dirty="0">
                          <a:effectLst/>
                        </a:rPr>
                        <a:t>Solid Waste Fund Increase</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800" b="1" kern="100">
                          <a:effectLst/>
                        </a:rPr>
                        <a:t>$40,310.40 </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56249634"/>
                  </a:ext>
                </a:extLst>
              </a:tr>
              <a:tr h="415887">
                <a:tc>
                  <a:txBody>
                    <a:bodyPr/>
                    <a:lstStyle/>
                    <a:p>
                      <a:pPr marL="0" marR="0">
                        <a:lnSpc>
                          <a:spcPct val="107000"/>
                        </a:lnSpc>
                        <a:spcAft>
                          <a:spcPts val="800"/>
                        </a:spcAft>
                        <a:buNone/>
                      </a:pPr>
                      <a:r>
                        <a:rPr lang="en-US" sz="1800" b="1" kern="100" dirty="0">
                          <a:effectLst/>
                        </a:rPr>
                        <a:t>Split</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800" b="1" kern="100">
                          <a:effectLst/>
                        </a:rPr>
                        <a:t>$24,561.31 </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25995247"/>
                  </a:ext>
                </a:extLst>
              </a:tr>
              <a:tr h="415887">
                <a:tc>
                  <a:txBody>
                    <a:bodyPr/>
                    <a:lstStyle/>
                    <a:p>
                      <a:pPr marL="0" marR="0">
                        <a:lnSpc>
                          <a:spcPct val="107000"/>
                        </a:lnSpc>
                        <a:spcAft>
                          <a:spcPts val="800"/>
                        </a:spcAft>
                        <a:buNone/>
                      </a:pPr>
                      <a:r>
                        <a:rPr lang="en-US" sz="1800" b="1" kern="100">
                          <a:effectLst/>
                        </a:rPr>
                        <a:t>Stormwater</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800" b="1" kern="100">
                          <a:effectLst/>
                        </a:rPr>
                        <a:t>$2,974.40 </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47359563"/>
                  </a:ext>
                </a:extLst>
              </a:tr>
              <a:tr h="415887">
                <a:tc>
                  <a:txBody>
                    <a:bodyPr/>
                    <a:lstStyle/>
                    <a:p>
                      <a:pPr marL="0" marR="0">
                        <a:lnSpc>
                          <a:spcPct val="107000"/>
                        </a:lnSpc>
                        <a:spcAft>
                          <a:spcPts val="800"/>
                        </a:spcAft>
                        <a:buNone/>
                      </a:pPr>
                      <a:r>
                        <a:rPr lang="en-US" sz="1800" b="1" kern="100" dirty="0">
                          <a:effectLst/>
                        </a:rPr>
                        <a:t>Water Fund</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800" b="1" kern="100">
                          <a:effectLst/>
                        </a:rPr>
                        <a:t>$31,179.20 </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27901353"/>
                  </a:ext>
                </a:extLst>
              </a:tr>
              <a:tr h="415887">
                <a:tc>
                  <a:txBody>
                    <a:bodyPr/>
                    <a:lstStyle/>
                    <a:p>
                      <a:pPr marL="0" marR="0">
                        <a:lnSpc>
                          <a:spcPct val="107000"/>
                        </a:lnSpc>
                        <a:spcAft>
                          <a:spcPts val="800"/>
                        </a:spcAft>
                        <a:buNone/>
                      </a:pPr>
                      <a:r>
                        <a:rPr lang="en-US" sz="1800" b="1" kern="100">
                          <a:effectLst/>
                        </a:rPr>
                        <a:t>W/WW-TCS Crew</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07000"/>
                        </a:lnSpc>
                        <a:spcAft>
                          <a:spcPts val="800"/>
                        </a:spcAft>
                        <a:buNone/>
                      </a:pPr>
                      <a:r>
                        <a:rPr lang="en-US" sz="1800" b="1" kern="100" dirty="0">
                          <a:effectLst/>
                        </a:rPr>
                        <a:t>$8,003.42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10197280"/>
                  </a:ext>
                </a:extLst>
              </a:tr>
            </a:tbl>
          </a:graphicData>
        </a:graphic>
      </p:graphicFrame>
    </p:spTree>
    <p:extLst>
      <p:ext uri="{BB962C8B-B14F-4D97-AF65-F5344CB8AC3E}">
        <p14:creationId xmlns:p14="http://schemas.microsoft.com/office/powerpoint/2010/main" val="1237087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CE7D5B-F07B-97F1-A9D4-EC42E8607792}"/>
              </a:ext>
            </a:extLst>
          </p:cNvPr>
          <p:cNvSpPr>
            <a:spLocks noGrp="1"/>
          </p:cNvSpPr>
          <p:nvPr>
            <p:ph type="title"/>
          </p:nvPr>
        </p:nvSpPr>
        <p:spPr>
          <a:xfrm>
            <a:off x="1117468" y="2127922"/>
            <a:ext cx="4036334" cy="2387600"/>
          </a:xfrm>
        </p:spPr>
        <p:txBody>
          <a:bodyPr vert="horz" lIns="91440" tIns="45720" rIns="91440" bIns="45720" rtlCol="0" anchor="t">
            <a:noAutofit/>
          </a:bodyPr>
          <a:lstStyle/>
          <a:p>
            <a:pPr algn="ctr"/>
            <a:r>
              <a:rPr lang="en-US" sz="4000" b="1" kern="1200" dirty="0">
                <a:solidFill>
                  <a:schemeClr val="tx1"/>
                </a:solidFill>
                <a:latin typeface="+mj-lt"/>
                <a:ea typeface="+mj-ea"/>
                <a:cs typeface="+mj-cs"/>
              </a:rPr>
              <a:t>Will be Fully Funded within the Adopted Budget</a:t>
            </a:r>
            <a:br>
              <a:rPr lang="en-US" sz="4000" b="1" kern="1200" dirty="0">
                <a:solidFill>
                  <a:schemeClr val="tx1"/>
                </a:solidFill>
                <a:latin typeface="+mj-lt"/>
                <a:ea typeface="+mj-ea"/>
                <a:cs typeface="+mj-cs"/>
              </a:rPr>
            </a:br>
            <a:r>
              <a:rPr lang="en-US" sz="4000" b="1" kern="1200" dirty="0">
                <a:solidFill>
                  <a:schemeClr val="tx1"/>
                </a:solidFill>
                <a:latin typeface="+mj-lt"/>
                <a:ea typeface="+mj-ea"/>
                <a:cs typeface="+mj-cs"/>
              </a:rPr>
              <a:t>Estimated Cost $2.83 Million</a:t>
            </a: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AI-generated content may be incorrect.">
            <a:extLst>
              <a:ext uri="{FF2B5EF4-FFF2-40B4-BE49-F238E27FC236}">
                <a16:creationId xmlns:a16="http://schemas.microsoft.com/office/drawing/2014/main" id="{A772A4F5-24C5-F532-4223-D3C764142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492" y="2423903"/>
            <a:ext cx="5536001" cy="1951440"/>
          </a:xfrm>
          <a:prstGeom prst="rect">
            <a:avLst/>
          </a:prstGeom>
        </p:spPr>
      </p:pic>
      <p:sp>
        <p:nvSpPr>
          <p:cNvPr id="3" name="TextBox 2">
            <a:extLst>
              <a:ext uri="{FF2B5EF4-FFF2-40B4-BE49-F238E27FC236}">
                <a16:creationId xmlns:a16="http://schemas.microsoft.com/office/drawing/2014/main" id="{D60F06D0-94AA-A960-AEBC-4E3874DE1376}"/>
              </a:ext>
            </a:extLst>
          </p:cNvPr>
          <p:cNvSpPr txBox="1"/>
          <p:nvPr/>
        </p:nvSpPr>
        <p:spPr>
          <a:xfrm>
            <a:off x="365760" y="5086279"/>
            <a:ext cx="4976290" cy="1200329"/>
          </a:xfrm>
          <a:prstGeom prst="rect">
            <a:avLst/>
          </a:prstGeom>
          <a:noFill/>
        </p:spPr>
        <p:txBody>
          <a:bodyPr wrap="square" rtlCol="0">
            <a:spAutoFit/>
          </a:bodyPr>
          <a:lstStyle/>
          <a:p>
            <a:pPr algn="ctr"/>
            <a:r>
              <a:rPr lang="en-US" sz="2400" b="1" dirty="0">
                <a:solidFill>
                  <a:srgbClr val="104862"/>
                </a:solidFill>
              </a:rPr>
              <a:t>Original $2.6 Million </a:t>
            </a:r>
            <a:br>
              <a:rPr lang="en-US" sz="2400" b="1" dirty="0">
                <a:solidFill>
                  <a:srgbClr val="104862"/>
                </a:solidFill>
              </a:rPr>
            </a:br>
            <a:r>
              <a:rPr lang="en-US" sz="2400" b="1" dirty="0">
                <a:solidFill>
                  <a:srgbClr val="104862"/>
                </a:solidFill>
              </a:rPr>
              <a:t>Fiscal Impact is </a:t>
            </a:r>
            <a:br>
              <a:rPr lang="en-US" sz="2400" b="1" dirty="0">
                <a:solidFill>
                  <a:srgbClr val="104862"/>
                </a:solidFill>
              </a:rPr>
            </a:br>
            <a:r>
              <a:rPr lang="en-US" sz="2400" b="1" dirty="0">
                <a:solidFill>
                  <a:srgbClr val="104862"/>
                </a:solidFill>
              </a:rPr>
              <a:t>included within Proposed Budget</a:t>
            </a:r>
          </a:p>
        </p:txBody>
      </p:sp>
    </p:spTree>
    <p:extLst>
      <p:ext uri="{BB962C8B-B14F-4D97-AF65-F5344CB8AC3E}">
        <p14:creationId xmlns:p14="http://schemas.microsoft.com/office/powerpoint/2010/main" val="1129605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68FF-0372-28ED-70EB-91E43AB07BB1}"/>
              </a:ext>
            </a:extLst>
          </p:cNvPr>
          <p:cNvSpPr>
            <a:spLocks noGrp="1"/>
          </p:cNvSpPr>
          <p:nvPr>
            <p:ph type="title"/>
          </p:nvPr>
        </p:nvSpPr>
        <p:spPr/>
        <p:txBody>
          <a:bodyPr/>
          <a:lstStyle/>
          <a:p>
            <a:r>
              <a:rPr lang="en-US" b="1" dirty="0">
                <a:solidFill>
                  <a:srgbClr val="104862"/>
                </a:solidFill>
              </a:rPr>
              <a:t>Capital Improvement Program</a:t>
            </a:r>
          </a:p>
        </p:txBody>
      </p:sp>
      <p:sp>
        <p:nvSpPr>
          <p:cNvPr id="3" name="Content Placeholder 2">
            <a:extLst>
              <a:ext uri="{FF2B5EF4-FFF2-40B4-BE49-F238E27FC236}">
                <a16:creationId xmlns:a16="http://schemas.microsoft.com/office/drawing/2014/main" id="{AE60D7F3-05D5-C612-C1A0-13DDA61CE052}"/>
              </a:ext>
            </a:extLst>
          </p:cNvPr>
          <p:cNvSpPr>
            <a:spLocks noGrp="1"/>
          </p:cNvSpPr>
          <p:nvPr>
            <p:ph idx="1"/>
          </p:nvPr>
        </p:nvSpPr>
        <p:spPr>
          <a:xfrm>
            <a:off x="838200" y="3587143"/>
            <a:ext cx="10515600" cy="2589820"/>
          </a:xfrm>
        </p:spPr>
        <p:txBody>
          <a:bodyPr/>
          <a:lstStyle/>
          <a:p>
            <a:r>
              <a:rPr lang="en-US" dirty="0"/>
              <a:t>Project detail sheets included:</a:t>
            </a:r>
          </a:p>
          <a:p>
            <a:pPr lvl="1"/>
            <a:r>
              <a:rPr lang="en-US" b="1" dirty="0">
                <a:solidFill>
                  <a:srgbClr val="275791"/>
                </a:solidFill>
              </a:rPr>
              <a:t>Large-scale Construction Projects</a:t>
            </a:r>
          </a:p>
          <a:p>
            <a:pPr lvl="1"/>
            <a:r>
              <a:rPr lang="en-US" b="1" dirty="0">
                <a:solidFill>
                  <a:srgbClr val="275791"/>
                </a:solidFill>
              </a:rPr>
              <a:t>Renovation and Renewal (R&amp;R) Programs</a:t>
            </a:r>
          </a:p>
          <a:p>
            <a:pPr lvl="1"/>
            <a:r>
              <a:rPr lang="en-US" b="1" dirty="0">
                <a:solidFill>
                  <a:srgbClr val="275791"/>
                </a:solidFill>
              </a:rPr>
              <a:t>Carry-Forward FY24-25 projects that will not be completed</a:t>
            </a:r>
          </a:p>
          <a:p>
            <a:endParaRPr lang="en-US" dirty="0"/>
          </a:p>
          <a:p>
            <a:endParaRPr lang="en-US" dirty="0"/>
          </a:p>
          <a:p>
            <a:pPr marL="0" indent="0">
              <a:buNone/>
            </a:pPr>
            <a:endParaRPr lang="en-US" dirty="0"/>
          </a:p>
        </p:txBody>
      </p:sp>
      <p:graphicFrame>
        <p:nvGraphicFramePr>
          <p:cNvPr id="4" name="Table 3">
            <a:extLst>
              <a:ext uri="{FF2B5EF4-FFF2-40B4-BE49-F238E27FC236}">
                <a16:creationId xmlns:a16="http://schemas.microsoft.com/office/drawing/2014/main" id="{E9FD8A08-F44E-EFC1-5E52-76784DCBD2BC}"/>
              </a:ext>
            </a:extLst>
          </p:cNvPr>
          <p:cNvGraphicFramePr>
            <a:graphicFrameLocks noGrp="1"/>
          </p:cNvGraphicFramePr>
          <p:nvPr>
            <p:extLst>
              <p:ext uri="{D42A27DB-BD31-4B8C-83A1-F6EECF244321}">
                <p14:modId xmlns:p14="http://schemas.microsoft.com/office/powerpoint/2010/main" val="3220554628"/>
              </p:ext>
            </p:extLst>
          </p:nvPr>
        </p:nvGraphicFramePr>
        <p:xfrm>
          <a:off x="492642" y="2302253"/>
          <a:ext cx="11206716" cy="1030806"/>
        </p:xfrm>
        <a:graphic>
          <a:graphicData uri="http://schemas.openxmlformats.org/drawingml/2006/table">
            <a:tbl>
              <a:tblPr firstRow="1" bandRow="1">
                <a:tableStyleId>{5C22544A-7EE6-4342-B048-85BDC9FD1C3A}</a:tableStyleId>
              </a:tblPr>
              <a:tblGrid>
                <a:gridCol w="1955167">
                  <a:extLst>
                    <a:ext uri="{9D8B030D-6E8A-4147-A177-3AD203B41FA5}">
                      <a16:colId xmlns:a16="http://schemas.microsoft.com/office/drawing/2014/main" val="3555384094"/>
                    </a:ext>
                  </a:extLst>
                </a:gridCol>
                <a:gridCol w="1780405">
                  <a:extLst>
                    <a:ext uri="{9D8B030D-6E8A-4147-A177-3AD203B41FA5}">
                      <a16:colId xmlns:a16="http://schemas.microsoft.com/office/drawing/2014/main" val="510856166"/>
                    </a:ext>
                  </a:extLst>
                </a:gridCol>
                <a:gridCol w="1867786">
                  <a:extLst>
                    <a:ext uri="{9D8B030D-6E8A-4147-A177-3AD203B41FA5}">
                      <a16:colId xmlns:a16="http://schemas.microsoft.com/office/drawing/2014/main" val="2658728421"/>
                    </a:ext>
                  </a:extLst>
                </a:gridCol>
                <a:gridCol w="1867786">
                  <a:extLst>
                    <a:ext uri="{9D8B030D-6E8A-4147-A177-3AD203B41FA5}">
                      <a16:colId xmlns:a16="http://schemas.microsoft.com/office/drawing/2014/main" val="3323123814"/>
                    </a:ext>
                  </a:extLst>
                </a:gridCol>
                <a:gridCol w="1867786">
                  <a:extLst>
                    <a:ext uri="{9D8B030D-6E8A-4147-A177-3AD203B41FA5}">
                      <a16:colId xmlns:a16="http://schemas.microsoft.com/office/drawing/2014/main" val="2212973767"/>
                    </a:ext>
                  </a:extLst>
                </a:gridCol>
                <a:gridCol w="1867786">
                  <a:extLst>
                    <a:ext uri="{9D8B030D-6E8A-4147-A177-3AD203B41FA5}">
                      <a16:colId xmlns:a16="http://schemas.microsoft.com/office/drawing/2014/main" val="2523600214"/>
                    </a:ext>
                  </a:extLst>
                </a:gridCol>
              </a:tblGrid>
              <a:tr h="515403">
                <a:tc>
                  <a:txBody>
                    <a:bodyPr/>
                    <a:lstStyle/>
                    <a:p>
                      <a:pPr algn="ctr"/>
                      <a:r>
                        <a:rPr lang="en-US" sz="2400" dirty="0"/>
                        <a:t>FY25-26</a:t>
                      </a:r>
                    </a:p>
                  </a:txBody>
                  <a:tcPr/>
                </a:tc>
                <a:tc>
                  <a:txBody>
                    <a:bodyPr/>
                    <a:lstStyle/>
                    <a:p>
                      <a:pPr algn="ctr"/>
                      <a:r>
                        <a:rPr lang="en-US" sz="2400" dirty="0"/>
                        <a:t>FY26-27</a:t>
                      </a:r>
                    </a:p>
                  </a:txBody>
                  <a:tcPr/>
                </a:tc>
                <a:tc>
                  <a:txBody>
                    <a:bodyPr/>
                    <a:lstStyle/>
                    <a:p>
                      <a:pPr algn="ctr"/>
                      <a:r>
                        <a:rPr lang="en-US" sz="2400" dirty="0"/>
                        <a:t>FY27-28</a:t>
                      </a:r>
                    </a:p>
                  </a:txBody>
                  <a:tcPr/>
                </a:tc>
                <a:tc>
                  <a:txBody>
                    <a:bodyPr/>
                    <a:lstStyle/>
                    <a:p>
                      <a:pPr algn="ctr"/>
                      <a:r>
                        <a:rPr lang="en-US" sz="2400" dirty="0"/>
                        <a:t>FY28-29</a:t>
                      </a:r>
                    </a:p>
                  </a:txBody>
                  <a:tcPr/>
                </a:tc>
                <a:tc>
                  <a:txBody>
                    <a:bodyPr/>
                    <a:lstStyle/>
                    <a:p>
                      <a:pPr algn="ctr"/>
                      <a:r>
                        <a:rPr lang="en-US" sz="2400" dirty="0"/>
                        <a:t>FY29-30</a:t>
                      </a:r>
                    </a:p>
                  </a:txBody>
                  <a:tcPr/>
                </a:tc>
                <a:tc>
                  <a:txBody>
                    <a:bodyPr/>
                    <a:lstStyle/>
                    <a:p>
                      <a:pPr algn="ctr"/>
                      <a:r>
                        <a:rPr lang="en-US" sz="2400" dirty="0"/>
                        <a:t>FY30-31</a:t>
                      </a:r>
                    </a:p>
                  </a:txBody>
                  <a:tcPr/>
                </a:tc>
                <a:extLst>
                  <a:ext uri="{0D108BD9-81ED-4DB2-BD59-A6C34878D82A}">
                    <a16:rowId xmlns:a16="http://schemas.microsoft.com/office/drawing/2014/main" val="486889459"/>
                  </a:ext>
                </a:extLst>
              </a:tr>
              <a:tr h="515403">
                <a:tc>
                  <a:txBody>
                    <a:bodyPr/>
                    <a:lstStyle/>
                    <a:p>
                      <a:pPr algn="ctr"/>
                      <a:r>
                        <a:rPr lang="en-US" sz="2400" dirty="0"/>
                        <a:t>$22,917,849</a:t>
                      </a:r>
                    </a:p>
                  </a:txBody>
                  <a:tcPr/>
                </a:tc>
                <a:tc>
                  <a:txBody>
                    <a:bodyPr/>
                    <a:lstStyle/>
                    <a:p>
                      <a:pPr algn="ctr"/>
                      <a:r>
                        <a:rPr lang="en-US" sz="2400" dirty="0"/>
                        <a:t>$9,131,000</a:t>
                      </a:r>
                    </a:p>
                  </a:txBody>
                  <a:tcPr/>
                </a:tc>
                <a:tc>
                  <a:txBody>
                    <a:bodyPr/>
                    <a:lstStyle/>
                    <a:p>
                      <a:pPr algn="ctr"/>
                      <a:r>
                        <a:rPr lang="en-US" sz="2400" dirty="0"/>
                        <a:t>$6,869,000</a:t>
                      </a:r>
                    </a:p>
                  </a:txBody>
                  <a:tcPr/>
                </a:tc>
                <a:tc>
                  <a:txBody>
                    <a:bodyPr/>
                    <a:lstStyle/>
                    <a:p>
                      <a:pPr algn="ctr"/>
                      <a:r>
                        <a:rPr lang="en-US" sz="2400" dirty="0"/>
                        <a:t>$11,535,000</a:t>
                      </a:r>
                    </a:p>
                  </a:txBody>
                  <a:tcPr/>
                </a:tc>
                <a:tc>
                  <a:txBody>
                    <a:bodyPr/>
                    <a:lstStyle/>
                    <a:p>
                      <a:pPr algn="ctr"/>
                      <a:r>
                        <a:rPr lang="en-US" sz="2400" dirty="0"/>
                        <a:t>$11,535,000</a:t>
                      </a:r>
                    </a:p>
                  </a:txBody>
                  <a:tcPr/>
                </a:tc>
                <a:tc>
                  <a:txBody>
                    <a:bodyPr/>
                    <a:lstStyle/>
                    <a:p>
                      <a:pPr algn="ctr"/>
                      <a:r>
                        <a:rPr lang="en-US" sz="2400" dirty="0"/>
                        <a:t>$4,485,000</a:t>
                      </a:r>
                    </a:p>
                  </a:txBody>
                  <a:tcPr/>
                </a:tc>
                <a:extLst>
                  <a:ext uri="{0D108BD9-81ED-4DB2-BD59-A6C34878D82A}">
                    <a16:rowId xmlns:a16="http://schemas.microsoft.com/office/drawing/2014/main" val="339289371"/>
                  </a:ext>
                </a:extLst>
              </a:tr>
            </a:tbl>
          </a:graphicData>
        </a:graphic>
      </p:graphicFrame>
      <p:sp>
        <p:nvSpPr>
          <p:cNvPr id="7" name="Content Placeholder 2">
            <a:extLst>
              <a:ext uri="{FF2B5EF4-FFF2-40B4-BE49-F238E27FC236}">
                <a16:creationId xmlns:a16="http://schemas.microsoft.com/office/drawing/2014/main" id="{C8411483-9E5F-A43F-FCDD-79F3E9552407}"/>
              </a:ext>
            </a:extLst>
          </p:cNvPr>
          <p:cNvSpPr txBox="1">
            <a:spLocks/>
          </p:cNvSpPr>
          <p:nvPr/>
        </p:nvSpPr>
        <p:spPr>
          <a:xfrm>
            <a:off x="750065" y="1619206"/>
            <a:ext cx="10515600" cy="45761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47 Projects funded in the Five-Year CIP | </a:t>
            </a:r>
            <a:r>
              <a:rPr lang="en-US" b="1" dirty="0">
                <a:solidFill>
                  <a:srgbClr val="275791"/>
                </a:solidFill>
              </a:rPr>
              <a:t>$66,472,849</a:t>
            </a:r>
          </a:p>
          <a:p>
            <a:endParaRPr lang="en-US" dirty="0"/>
          </a:p>
          <a:p>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036673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A1B83-3BF6-645A-4EA9-BFD94CE1AABB}"/>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CA67E88-9F2D-C6B2-C29E-1E4149119A96}"/>
              </a:ext>
            </a:extLst>
          </p:cNvPr>
          <p:cNvGraphicFramePr>
            <a:graphicFrameLocks noGrp="1"/>
          </p:cNvGraphicFramePr>
          <p:nvPr/>
        </p:nvGraphicFramePr>
        <p:xfrm>
          <a:off x="542259" y="2137696"/>
          <a:ext cx="11206716" cy="1030806"/>
        </p:xfrm>
        <a:graphic>
          <a:graphicData uri="http://schemas.openxmlformats.org/drawingml/2006/table">
            <a:tbl>
              <a:tblPr firstRow="1" bandRow="1">
                <a:tableStyleId>{5C22544A-7EE6-4342-B048-85BDC9FD1C3A}</a:tableStyleId>
              </a:tblPr>
              <a:tblGrid>
                <a:gridCol w="1955167">
                  <a:extLst>
                    <a:ext uri="{9D8B030D-6E8A-4147-A177-3AD203B41FA5}">
                      <a16:colId xmlns:a16="http://schemas.microsoft.com/office/drawing/2014/main" val="3555384094"/>
                    </a:ext>
                  </a:extLst>
                </a:gridCol>
                <a:gridCol w="1780405">
                  <a:extLst>
                    <a:ext uri="{9D8B030D-6E8A-4147-A177-3AD203B41FA5}">
                      <a16:colId xmlns:a16="http://schemas.microsoft.com/office/drawing/2014/main" val="510856166"/>
                    </a:ext>
                  </a:extLst>
                </a:gridCol>
                <a:gridCol w="1867786">
                  <a:extLst>
                    <a:ext uri="{9D8B030D-6E8A-4147-A177-3AD203B41FA5}">
                      <a16:colId xmlns:a16="http://schemas.microsoft.com/office/drawing/2014/main" val="2658728421"/>
                    </a:ext>
                  </a:extLst>
                </a:gridCol>
                <a:gridCol w="1867786">
                  <a:extLst>
                    <a:ext uri="{9D8B030D-6E8A-4147-A177-3AD203B41FA5}">
                      <a16:colId xmlns:a16="http://schemas.microsoft.com/office/drawing/2014/main" val="3323123814"/>
                    </a:ext>
                  </a:extLst>
                </a:gridCol>
                <a:gridCol w="1867786">
                  <a:extLst>
                    <a:ext uri="{9D8B030D-6E8A-4147-A177-3AD203B41FA5}">
                      <a16:colId xmlns:a16="http://schemas.microsoft.com/office/drawing/2014/main" val="2212973767"/>
                    </a:ext>
                  </a:extLst>
                </a:gridCol>
                <a:gridCol w="1867786">
                  <a:extLst>
                    <a:ext uri="{9D8B030D-6E8A-4147-A177-3AD203B41FA5}">
                      <a16:colId xmlns:a16="http://schemas.microsoft.com/office/drawing/2014/main" val="2523600214"/>
                    </a:ext>
                  </a:extLst>
                </a:gridCol>
              </a:tblGrid>
              <a:tr h="515403">
                <a:tc>
                  <a:txBody>
                    <a:bodyPr/>
                    <a:lstStyle/>
                    <a:p>
                      <a:pPr algn="ctr"/>
                      <a:r>
                        <a:rPr lang="en-US" sz="2400" dirty="0"/>
                        <a:t>FY25-26</a:t>
                      </a:r>
                    </a:p>
                  </a:txBody>
                  <a:tcPr/>
                </a:tc>
                <a:tc>
                  <a:txBody>
                    <a:bodyPr/>
                    <a:lstStyle/>
                    <a:p>
                      <a:pPr algn="ctr"/>
                      <a:r>
                        <a:rPr lang="en-US" sz="2400" dirty="0"/>
                        <a:t>FY26-27</a:t>
                      </a:r>
                    </a:p>
                  </a:txBody>
                  <a:tcPr/>
                </a:tc>
                <a:tc>
                  <a:txBody>
                    <a:bodyPr/>
                    <a:lstStyle/>
                    <a:p>
                      <a:pPr algn="ctr"/>
                      <a:r>
                        <a:rPr lang="en-US" sz="2400" dirty="0"/>
                        <a:t>FY27-28</a:t>
                      </a:r>
                    </a:p>
                  </a:txBody>
                  <a:tcPr/>
                </a:tc>
                <a:tc>
                  <a:txBody>
                    <a:bodyPr/>
                    <a:lstStyle/>
                    <a:p>
                      <a:pPr algn="ctr"/>
                      <a:r>
                        <a:rPr lang="en-US" sz="2400" dirty="0"/>
                        <a:t>FY28-29</a:t>
                      </a:r>
                    </a:p>
                  </a:txBody>
                  <a:tcPr/>
                </a:tc>
                <a:tc>
                  <a:txBody>
                    <a:bodyPr/>
                    <a:lstStyle/>
                    <a:p>
                      <a:pPr algn="ctr"/>
                      <a:r>
                        <a:rPr lang="en-US" sz="2400" dirty="0"/>
                        <a:t>FY29-30</a:t>
                      </a:r>
                    </a:p>
                  </a:txBody>
                  <a:tcPr/>
                </a:tc>
                <a:tc>
                  <a:txBody>
                    <a:bodyPr/>
                    <a:lstStyle/>
                    <a:p>
                      <a:pPr algn="ctr"/>
                      <a:r>
                        <a:rPr lang="en-US" sz="2400" dirty="0"/>
                        <a:t>FY30-31</a:t>
                      </a:r>
                    </a:p>
                  </a:txBody>
                  <a:tcPr/>
                </a:tc>
                <a:extLst>
                  <a:ext uri="{0D108BD9-81ED-4DB2-BD59-A6C34878D82A}">
                    <a16:rowId xmlns:a16="http://schemas.microsoft.com/office/drawing/2014/main" val="486889459"/>
                  </a:ext>
                </a:extLst>
              </a:tr>
              <a:tr h="515403">
                <a:tc>
                  <a:txBody>
                    <a:bodyPr/>
                    <a:lstStyle/>
                    <a:p>
                      <a:pPr algn="ctr"/>
                      <a:r>
                        <a:rPr lang="en-US" sz="2400" dirty="0"/>
                        <a:t>$22,917,849</a:t>
                      </a:r>
                    </a:p>
                  </a:txBody>
                  <a:tcPr/>
                </a:tc>
                <a:tc>
                  <a:txBody>
                    <a:bodyPr/>
                    <a:lstStyle/>
                    <a:p>
                      <a:pPr algn="ctr"/>
                      <a:r>
                        <a:rPr lang="en-US" sz="2400" dirty="0"/>
                        <a:t>$9,131,000</a:t>
                      </a:r>
                    </a:p>
                  </a:txBody>
                  <a:tcPr/>
                </a:tc>
                <a:tc>
                  <a:txBody>
                    <a:bodyPr/>
                    <a:lstStyle/>
                    <a:p>
                      <a:pPr algn="ctr"/>
                      <a:r>
                        <a:rPr lang="en-US" sz="2400" dirty="0"/>
                        <a:t>$6,869,000</a:t>
                      </a:r>
                    </a:p>
                  </a:txBody>
                  <a:tcPr/>
                </a:tc>
                <a:tc>
                  <a:txBody>
                    <a:bodyPr/>
                    <a:lstStyle/>
                    <a:p>
                      <a:pPr algn="ctr"/>
                      <a:r>
                        <a:rPr lang="en-US" sz="2400" dirty="0"/>
                        <a:t>$11,535,000</a:t>
                      </a:r>
                    </a:p>
                  </a:txBody>
                  <a:tcPr/>
                </a:tc>
                <a:tc>
                  <a:txBody>
                    <a:bodyPr/>
                    <a:lstStyle/>
                    <a:p>
                      <a:pPr algn="ctr"/>
                      <a:r>
                        <a:rPr lang="en-US" sz="2400" dirty="0"/>
                        <a:t>$11,535,000</a:t>
                      </a:r>
                    </a:p>
                  </a:txBody>
                  <a:tcPr/>
                </a:tc>
                <a:tc>
                  <a:txBody>
                    <a:bodyPr/>
                    <a:lstStyle/>
                    <a:p>
                      <a:pPr algn="ctr"/>
                      <a:r>
                        <a:rPr lang="en-US" sz="2400" dirty="0"/>
                        <a:t>$4,485,000</a:t>
                      </a:r>
                    </a:p>
                  </a:txBody>
                  <a:tcPr/>
                </a:tc>
                <a:extLst>
                  <a:ext uri="{0D108BD9-81ED-4DB2-BD59-A6C34878D82A}">
                    <a16:rowId xmlns:a16="http://schemas.microsoft.com/office/drawing/2014/main" val="339289371"/>
                  </a:ext>
                </a:extLst>
              </a:tr>
            </a:tbl>
          </a:graphicData>
        </a:graphic>
      </p:graphicFrame>
      <p:pic>
        <p:nvPicPr>
          <p:cNvPr id="6" name="Picture 5">
            <a:extLst>
              <a:ext uri="{FF2B5EF4-FFF2-40B4-BE49-F238E27FC236}">
                <a16:creationId xmlns:a16="http://schemas.microsoft.com/office/drawing/2014/main" id="{42ED5012-B49B-76E8-DB4E-FEC0B29A9609}"/>
              </a:ext>
            </a:extLst>
          </p:cNvPr>
          <p:cNvPicPr>
            <a:picLocks noChangeAspect="1"/>
          </p:cNvPicPr>
          <p:nvPr/>
        </p:nvPicPr>
        <p:blipFill>
          <a:blip r:embed="rId2"/>
          <a:stretch>
            <a:fillRect/>
          </a:stretch>
        </p:blipFill>
        <p:spPr>
          <a:xfrm>
            <a:off x="268974" y="210038"/>
            <a:ext cx="11654052" cy="6389066"/>
          </a:xfrm>
          <a:prstGeom prst="rect">
            <a:avLst/>
          </a:prstGeom>
        </p:spPr>
      </p:pic>
    </p:spTree>
    <p:extLst>
      <p:ext uri="{BB962C8B-B14F-4D97-AF65-F5344CB8AC3E}">
        <p14:creationId xmlns:p14="http://schemas.microsoft.com/office/powerpoint/2010/main" val="1208251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EA5FBE-9182-B458-7168-C86680AB1A59}"/>
              </a:ext>
            </a:extLst>
          </p:cNvPr>
          <p:cNvSpPr>
            <a:spLocks noGrp="1"/>
          </p:cNvSpPr>
          <p:nvPr>
            <p:ph type="title"/>
          </p:nvPr>
        </p:nvSpPr>
        <p:spPr/>
        <p:txBody>
          <a:bodyPr/>
          <a:lstStyle/>
          <a:p>
            <a:r>
              <a:rPr lang="en-US" sz="4400" b="1" dirty="0">
                <a:solidFill>
                  <a:srgbClr val="275791"/>
                </a:solidFill>
              </a:rPr>
              <a:t>City of Bartow | </a:t>
            </a:r>
            <a:r>
              <a:rPr lang="en-US" sz="4400" b="1" dirty="0">
                <a:solidFill>
                  <a:srgbClr val="B78739"/>
                </a:solidFill>
              </a:rPr>
              <a:t>Demographics</a:t>
            </a:r>
            <a:endParaRPr lang="en-US" dirty="0"/>
          </a:p>
        </p:txBody>
      </p:sp>
      <p:sp>
        <p:nvSpPr>
          <p:cNvPr id="6" name="Content Placeholder 5">
            <a:extLst>
              <a:ext uri="{FF2B5EF4-FFF2-40B4-BE49-F238E27FC236}">
                <a16:creationId xmlns:a16="http://schemas.microsoft.com/office/drawing/2014/main" id="{FA34F9F8-6A09-F5E1-018E-E7E54E9BFD41}"/>
              </a:ext>
            </a:extLst>
          </p:cNvPr>
          <p:cNvSpPr>
            <a:spLocks noGrp="1"/>
          </p:cNvSpPr>
          <p:nvPr>
            <p:ph idx="1"/>
          </p:nvPr>
        </p:nvSpPr>
        <p:spPr>
          <a:xfrm>
            <a:off x="636181" y="1654056"/>
            <a:ext cx="10995837" cy="4586702"/>
          </a:xfrm>
        </p:spPr>
        <p:txBody>
          <a:bodyPr>
            <a:normAutofit/>
          </a:bodyPr>
          <a:lstStyle/>
          <a:p>
            <a:pPr marL="800100" lvl="1" indent="-342900">
              <a:buFont typeface="Symbol" panose="05050102010706020507" pitchFamily="18" charset="2"/>
              <a:buChar char=""/>
            </a:pPr>
            <a:r>
              <a:rPr lang="en-US" kern="100" dirty="0">
                <a:effectLst/>
                <a:latin typeface="+mn-lt"/>
                <a:ea typeface="Calibri" panose="020F0502020204030204" pitchFamily="34" charset="0"/>
                <a:cs typeface="Times New Roman" panose="02020603050405020304" pitchFamily="18" charset="0"/>
              </a:rPr>
              <a:t>Form of Government: Commission-Manager</a:t>
            </a:r>
          </a:p>
          <a:p>
            <a:pPr marL="800100" lvl="1" indent="-342900">
              <a:buFont typeface="Symbol" panose="05050102010706020507" pitchFamily="18" charset="2"/>
              <a:buChar char=""/>
            </a:pPr>
            <a:r>
              <a:rPr lang="en-US" kern="100" dirty="0">
                <a:latin typeface="+mn-lt"/>
                <a:ea typeface="Calibri" panose="020F0502020204030204" pitchFamily="34" charset="0"/>
                <a:cs typeface="Times New Roman" panose="02020603050405020304" pitchFamily="18" charset="0"/>
              </a:rPr>
              <a:t>City Manager: Robert Michael Herr</a:t>
            </a:r>
            <a:endParaRPr lang="en-US" kern="100" dirty="0">
              <a:effectLst/>
              <a:latin typeface="+mn-lt"/>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r>
              <a:rPr lang="en-US" kern="100" dirty="0">
                <a:latin typeface="+mn-lt"/>
                <a:ea typeface="Calibri" panose="020F0502020204030204" pitchFamily="34" charset="0"/>
                <a:cs typeface="Times New Roman" panose="02020603050405020304" pitchFamily="18" charset="0"/>
              </a:rPr>
              <a:t>Incorporated: 1851</a:t>
            </a:r>
            <a:endParaRPr lang="en-US" kern="100" dirty="0">
              <a:effectLst/>
              <a:latin typeface="+mn-lt"/>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r>
              <a:rPr lang="en-US" kern="100" dirty="0">
                <a:effectLst/>
                <a:latin typeface="+mn-lt"/>
                <a:ea typeface="Calibri" panose="020F0502020204030204" pitchFamily="34" charset="0"/>
                <a:cs typeface="Times New Roman" panose="02020603050405020304" pitchFamily="18" charset="0"/>
              </a:rPr>
              <a:t>Population: </a:t>
            </a:r>
            <a:r>
              <a:rPr lang="en-US" dirty="0">
                <a:latin typeface="+mn-lt"/>
              </a:rPr>
              <a:t>22,084 </a:t>
            </a:r>
            <a:endParaRPr lang="en-US" kern="100" dirty="0">
              <a:effectLst/>
              <a:latin typeface="+mn-lt"/>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r>
              <a:rPr lang="en-US" kern="100" dirty="0">
                <a:latin typeface="+mn-lt"/>
                <a:ea typeface="Calibri" panose="020F0502020204030204" pitchFamily="34" charset="0"/>
                <a:cs typeface="Times New Roman" panose="02020603050405020304" pitchFamily="18" charset="0"/>
              </a:rPr>
              <a:t>City of Bartow Combined Property Value (Assessed Value): $1,554,629,533</a:t>
            </a:r>
          </a:p>
          <a:p>
            <a:pPr marL="800100" lvl="1" indent="-342900">
              <a:buFont typeface="Symbol" panose="05050102010706020507" pitchFamily="18" charset="2"/>
              <a:buChar char=""/>
            </a:pPr>
            <a:r>
              <a:rPr lang="en-US" kern="100" dirty="0">
                <a:latin typeface="+mn-lt"/>
                <a:ea typeface="Calibri" panose="020F0502020204030204" pitchFamily="34" charset="0"/>
                <a:cs typeface="Times New Roman" panose="02020603050405020304" pitchFamily="18" charset="0"/>
              </a:rPr>
              <a:t>Parks: 17</a:t>
            </a:r>
          </a:p>
          <a:p>
            <a:pPr marL="800100" lvl="1" indent="-342900">
              <a:buFont typeface="Symbol" panose="05050102010706020507" pitchFamily="18" charset="2"/>
              <a:buChar char=""/>
            </a:pPr>
            <a:r>
              <a:rPr lang="en-US" kern="100" dirty="0">
                <a:latin typeface="+mn-lt"/>
                <a:ea typeface="Calibri" panose="020F0502020204030204" pitchFamily="34" charset="0"/>
                <a:cs typeface="Times New Roman" panose="02020603050405020304" pitchFamily="18" charset="0"/>
              </a:rPr>
              <a:t>Recreation Centers: 3</a:t>
            </a:r>
          </a:p>
          <a:p>
            <a:pPr marL="800100" lvl="1" indent="-342900">
              <a:buFont typeface="Symbol" panose="05050102010706020507" pitchFamily="18" charset="2"/>
              <a:buChar char=""/>
            </a:pPr>
            <a:r>
              <a:rPr lang="en-US" kern="100" dirty="0">
                <a:latin typeface="+mn-lt"/>
                <a:ea typeface="Calibri" panose="020F0502020204030204" pitchFamily="34" charset="0"/>
                <a:cs typeface="Times New Roman" panose="02020603050405020304" pitchFamily="18" charset="0"/>
              </a:rPr>
              <a:t>Library: 1</a:t>
            </a:r>
          </a:p>
          <a:p>
            <a:pPr marL="800100" lvl="1" indent="-342900">
              <a:buFont typeface="Symbol" panose="05050102010706020507" pitchFamily="18" charset="2"/>
              <a:buChar char=""/>
            </a:pPr>
            <a:r>
              <a:rPr lang="en-US" kern="100" dirty="0">
                <a:latin typeface="+mn-lt"/>
                <a:ea typeface="Calibri" panose="020F0502020204030204" pitchFamily="34" charset="0"/>
                <a:cs typeface="Times New Roman" panose="02020603050405020304" pitchFamily="18" charset="0"/>
              </a:rPr>
              <a:t>Square Miles: 46.34</a:t>
            </a:r>
          </a:p>
          <a:p>
            <a:pPr marL="800100" lvl="1" indent="-342900">
              <a:buFont typeface="Symbol" panose="05050102010706020507" pitchFamily="18" charset="2"/>
              <a:buChar char=""/>
            </a:pPr>
            <a:r>
              <a:rPr lang="en-US" kern="100" dirty="0">
                <a:effectLst/>
                <a:latin typeface="+mn-lt"/>
                <a:ea typeface="Calibri" panose="020F0502020204030204" pitchFamily="34" charset="0"/>
                <a:cs typeface="Times New Roman" panose="02020603050405020304" pitchFamily="18" charset="0"/>
              </a:rPr>
              <a:t>CRA Square Miles: 2.464</a:t>
            </a:r>
          </a:p>
          <a:p>
            <a:pPr marL="800100" lvl="1" indent="-342900">
              <a:buFont typeface="Symbol" panose="05050102010706020507" pitchFamily="18" charset="2"/>
              <a:buChar char=""/>
            </a:pPr>
            <a:r>
              <a:rPr lang="en-US" kern="100" dirty="0">
                <a:latin typeface="+mn-lt"/>
                <a:ea typeface="Calibri" panose="020F0502020204030204" pitchFamily="34" charset="0"/>
                <a:cs typeface="Times New Roman" panose="02020603050405020304" pitchFamily="18" charset="0"/>
              </a:rPr>
              <a:t>Number of Schools K-12: 4</a:t>
            </a:r>
            <a:endParaRPr lang="en-US" kern="100" dirty="0">
              <a:effectLst/>
              <a:latin typeface="+mn-lt"/>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endParaRPr lang="en-US" sz="1800" kern="100" dirty="0">
              <a:effectLst/>
              <a:latin typeface="+mn-l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33448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0965-C950-3AEE-F602-87094C8ADF59}"/>
              </a:ext>
            </a:extLst>
          </p:cNvPr>
          <p:cNvSpPr>
            <a:spLocks noGrp="1"/>
          </p:cNvSpPr>
          <p:nvPr>
            <p:ph type="title"/>
          </p:nvPr>
        </p:nvSpPr>
        <p:spPr/>
        <p:txBody>
          <a:bodyPr/>
          <a:lstStyle/>
          <a:p>
            <a:r>
              <a:rPr lang="en-US" b="1" dirty="0">
                <a:solidFill>
                  <a:srgbClr val="104862"/>
                </a:solidFill>
              </a:rPr>
              <a:t>CIP Project List</a:t>
            </a:r>
          </a:p>
        </p:txBody>
      </p:sp>
      <p:sp>
        <p:nvSpPr>
          <p:cNvPr id="3" name="Content Placeholder 2">
            <a:extLst>
              <a:ext uri="{FF2B5EF4-FFF2-40B4-BE49-F238E27FC236}">
                <a16:creationId xmlns:a16="http://schemas.microsoft.com/office/drawing/2014/main" id="{AA6FDCDE-0514-EBED-3489-FEE5D3726265}"/>
              </a:ext>
            </a:extLst>
          </p:cNvPr>
          <p:cNvSpPr>
            <a:spLocks noGrp="1"/>
          </p:cNvSpPr>
          <p:nvPr>
            <p:ph idx="1"/>
          </p:nvPr>
        </p:nvSpPr>
        <p:spPr/>
        <p:txBody>
          <a:bodyPr>
            <a:noAutofit/>
          </a:bodyPr>
          <a:lstStyle/>
          <a:p>
            <a:r>
              <a:rPr lang="en-US" sz="2000" dirty="0"/>
              <a:t>$1 Million for continued Road Resurfacing projects</a:t>
            </a:r>
          </a:p>
          <a:p>
            <a:r>
              <a:rPr lang="en-US" sz="2000" dirty="0"/>
              <a:t>CRA Smart City Initiative</a:t>
            </a:r>
          </a:p>
          <a:p>
            <a:r>
              <a:rPr lang="en-US" sz="2000" dirty="0"/>
              <a:t>Street Light Improvement Program</a:t>
            </a:r>
          </a:p>
          <a:p>
            <a:r>
              <a:rPr lang="en-US" sz="2000" dirty="0"/>
              <a:t>Various Electric Utility expansions and system maintenance</a:t>
            </a:r>
          </a:p>
          <a:p>
            <a:pPr lvl="1"/>
            <a:r>
              <a:rPr lang="en-US" sz="2000" dirty="0"/>
              <a:t>Southeast Area Substation</a:t>
            </a:r>
          </a:p>
          <a:p>
            <a:pPr lvl="1"/>
            <a:r>
              <a:rPr lang="en-US" sz="2000" dirty="0"/>
              <a:t>James Farm Subdivision</a:t>
            </a:r>
          </a:p>
          <a:p>
            <a:pPr lvl="1"/>
            <a:r>
              <a:rPr lang="en-US" sz="2000" dirty="0"/>
              <a:t>Sand Lake Grove Subdivision</a:t>
            </a:r>
          </a:p>
          <a:p>
            <a:pPr lvl="1"/>
            <a:r>
              <a:rPr lang="en-US" sz="2000" dirty="0"/>
              <a:t>Jessie Drive Mobile Home Park</a:t>
            </a:r>
          </a:p>
          <a:p>
            <a:pPr lvl="1"/>
            <a:r>
              <a:rPr lang="en-US" sz="2000" dirty="0"/>
              <a:t>The Ranches at Lake McCleod</a:t>
            </a:r>
          </a:p>
          <a:p>
            <a:pPr lvl="1"/>
            <a:r>
              <a:rPr lang="en-US" sz="2000" dirty="0"/>
              <a:t> Idlewood Town Homes</a:t>
            </a:r>
          </a:p>
          <a:p>
            <a:r>
              <a:rPr lang="en-US" sz="2000" dirty="0"/>
              <a:t>Fire Public Safety Facility Planning</a:t>
            </a:r>
          </a:p>
          <a:p>
            <a:r>
              <a:rPr lang="en-US" sz="2000" dirty="0"/>
              <a:t>City Hall Remodel</a:t>
            </a:r>
          </a:p>
        </p:txBody>
      </p:sp>
    </p:spTree>
    <p:extLst>
      <p:ext uri="{BB962C8B-B14F-4D97-AF65-F5344CB8AC3E}">
        <p14:creationId xmlns:p14="http://schemas.microsoft.com/office/powerpoint/2010/main" val="1237216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6D673-AD47-4974-1121-A1C8477FD6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227F96-0806-7CEF-A64A-5677744755A8}"/>
              </a:ext>
            </a:extLst>
          </p:cNvPr>
          <p:cNvSpPr>
            <a:spLocks noGrp="1"/>
          </p:cNvSpPr>
          <p:nvPr>
            <p:ph type="title"/>
          </p:nvPr>
        </p:nvSpPr>
        <p:spPr/>
        <p:txBody>
          <a:bodyPr/>
          <a:lstStyle/>
          <a:p>
            <a:r>
              <a:rPr lang="en-US" b="1" dirty="0">
                <a:solidFill>
                  <a:srgbClr val="104862"/>
                </a:solidFill>
              </a:rPr>
              <a:t>CIP Project List</a:t>
            </a:r>
          </a:p>
        </p:txBody>
      </p:sp>
      <p:sp>
        <p:nvSpPr>
          <p:cNvPr id="3" name="Content Placeholder 2">
            <a:extLst>
              <a:ext uri="{FF2B5EF4-FFF2-40B4-BE49-F238E27FC236}">
                <a16:creationId xmlns:a16="http://schemas.microsoft.com/office/drawing/2014/main" id="{A90C61C1-086D-F326-4967-451B1EF916B1}"/>
              </a:ext>
            </a:extLst>
          </p:cNvPr>
          <p:cNvSpPr>
            <a:spLocks noGrp="1"/>
          </p:cNvSpPr>
          <p:nvPr>
            <p:ph idx="1"/>
          </p:nvPr>
        </p:nvSpPr>
        <p:spPr/>
        <p:txBody>
          <a:bodyPr>
            <a:noAutofit/>
          </a:bodyPr>
          <a:lstStyle/>
          <a:p>
            <a:r>
              <a:rPr lang="en-US" sz="2000" dirty="0"/>
              <a:t>Parks and Recreation Improvements</a:t>
            </a:r>
          </a:p>
          <a:p>
            <a:pPr lvl="1"/>
            <a:r>
              <a:rPr lang="en-US" sz="2000" dirty="0"/>
              <a:t>Golf Course Cart Barn</a:t>
            </a:r>
          </a:p>
          <a:p>
            <a:pPr lvl="1"/>
            <a:r>
              <a:rPr lang="en-US" sz="2000" dirty="0"/>
              <a:t>ADA Playground at McLeod Park</a:t>
            </a:r>
          </a:p>
          <a:p>
            <a:pPr lvl="1"/>
            <a:r>
              <a:rPr lang="en-US" sz="2000" dirty="0"/>
              <a:t>Mary Holland Park – Pump Track</a:t>
            </a:r>
          </a:p>
          <a:p>
            <a:pPr lvl="1"/>
            <a:r>
              <a:rPr lang="en-US" sz="2000" dirty="0"/>
              <a:t>Mary Holland Park – Skate Park</a:t>
            </a:r>
          </a:p>
          <a:p>
            <a:pPr lvl="1"/>
            <a:r>
              <a:rPr lang="en-US" sz="2000" dirty="0"/>
              <a:t>Mary Holland Park Entrance/Roadway</a:t>
            </a:r>
          </a:p>
          <a:p>
            <a:pPr lvl="1"/>
            <a:r>
              <a:rPr lang="en-US" sz="2000" dirty="0"/>
              <a:t>Mary Holland Park – Fitness Trail</a:t>
            </a:r>
          </a:p>
          <a:p>
            <a:pPr lvl="1"/>
            <a:r>
              <a:rPr lang="en-US" sz="2000" dirty="0"/>
              <a:t>Pittas Baseball Complex Restroom and Concession</a:t>
            </a:r>
          </a:p>
          <a:p>
            <a:pPr lvl="1"/>
            <a:r>
              <a:rPr lang="en-US" sz="2000" dirty="0"/>
              <a:t>555 Sports Complex Parking Lot Lighting</a:t>
            </a:r>
          </a:p>
          <a:p>
            <a:r>
              <a:rPr lang="en-US" sz="2000" dirty="0"/>
              <a:t>Pedestrian Bridge Signage</a:t>
            </a:r>
          </a:p>
          <a:p>
            <a:r>
              <a:rPr lang="en-US" sz="2000" dirty="0"/>
              <a:t>Closed Circuit and Televising of Stormwater Infrastructure</a:t>
            </a:r>
          </a:p>
          <a:p>
            <a:r>
              <a:rPr lang="en-US" sz="2000" dirty="0"/>
              <a:t>Floral Avenue Stormwater Pipe Replacement</a:t>
            </a:r>
          </a:p>
        </p:txBody>
      </p:sp>
    </p:spTree>
    <p:extLst>
      <p:ext uri="{BB962C8B-B14F-4D97-AF65-F5344CB8AC3E}">
        <p14:creationId xmlns:p14="http://schemas.microsoft.com/office/powerpoint/2010/main" val="1637858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10FC0-199A-CD9E-95E2-C47DDA6160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D9DFD-268C-3880-CCEA-CAABB8C6966E}"/>
              </a:ext>
            </a:extLst>
          </p:cNvPr>
          <p:cNvSpPr>
            <a:spLocks noGrp="1"/>
          </p:cNvSpPr>
          <p:nvPr>
            <p:ph type="title"/>
          </p:nvPr>
        </p:nvSpPr>
        <p:spPr/>
        <p:txBody>
          <a:bodyPr/>
          <a:lstStyle/>
          <a:p>
            <a:r>
              <a:rPr lang="en-US" b="1" dirty="0">
                <a:solidFill>
                  <a:srgbClr val="104862"/>
                </a:solidFill>
              </a:rPr>
              <a:t>CIP Project List</a:t>
            </a:r>
          </a:p>
        </p:txBody>
      </p:sp>
      <p:sp>
        <p:nvSpPr>
          <p:cNvPr id="3" name="Content Placeholder 2">
            <a:extLst>
              <a:ext uri="{FF2B5EF4-FFF2-40B4-BE49-F238E27FC236}">
                <a16:creationId xmlns:a16="http://schemas.microsoft.com/office/drawing/2014/main" id="{78BDF6CF-57D9-5887-1D20-C0D25A4A190F}"/>
              </a:ext>
            </a:extLst>
          </p:cNvPr>
          <p:cNvSpPr>
            <a:spLocks noGrp="1"/>
          </p:cNvSpPr>
          <p:nvPr>
            <p:ph idx="1"/>
          </p:nvPr>
        </p:nvSpPr>
        <p:spPr/>
        <p:txBody>
          <a:bodyPr>
            <a:noAutofit/>
          </a:bodyPr>
          <a:lstStyle/>
          <a:p>
            <a:r>
              <a:rPr lang="en-US" sz="2000" dirty="0"/>
              <a:t>Sewer Force Main Engineering on Old Bartow Eagle Lake Road</a:t>
            </a:r>
          </a:p>
          <a:p>
            <a:r>
              <a:rPr lang="en-US" sz="2000" dirty="0"/>
              <a:t>Water Main and Sewer Line Relocations at Highway 60 and US 17</a:t>
            </a:r>
          </a:p>
          <a:p>
            <a:r>
              <a:rPr lang="en-US" sz="2000" dirty="0"/>
              <a:t>Water Main Installation of a 24-inch Pipe</a:t>
            </a:r>
          </a:p>
          <a:p>
            <a:r>
              <a:rPr lang="en-US" sz="2000" dirty="0"/>
              <a:t>Water Interconnect with Polk County and Lakeland</a:t>
            </a:r>
          </a:p>
          <a:p>
            <a:r>
              <a:rPr lang="en-US" sz="2000" dirty="0"/>
              <a:t>Water Lead Line Service Replacement</a:t>
            </a:r>
          </a:p>
          <a:p>
            <a:r>
              <a:rPr lang="en-US" sz="2000" dirty="0"/>
              <a:t>Water New Ground Storage Tank</a:t>
            </a:r>
          </a:p>
          <a:p>
            <a:r>
              <a:rPr lang="en-US" sz="2000" dirty="0"/>
              <a:t>Water Sludge Drying Beds</a:t>
            </a:r>
          </a:p>
        </p:txBody>
      </p:sp>
    </p:spTree>
    <p:extLst>
      <p:ext uri="{BB962C8B-B14F-4D97-AF65-F5344CB8AC3E}">
        <p14:creationId xmlns:p14="http://schemas.microsoft.com/office/powerpoint/2010/main" val="3198359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DF6F8-1A9C-BD93-E9D7-ECB36AD65419}"/>
              </a:ext>
            </a:extLst>
          </p:cNvPr>
          <p:cNvSpPr>
            <a:spLocks noGrp="1"/>
          </p:cNvSpPr>
          <p:nvPr>
            <p:ph type="title"/>
          </p:nvPr>
        </p:nvSpPr>
        <p:spPr/>
        <p:txBody>
          <a:bodyPr/>
          <a:lstStyle/>
          <a:p>
            <a:r>
              <a:rPr lang="en-US" b="1" dirty="0">
                <a:solidFill>
                  <a:srgbClr val="104862"/>
                </a:solidFill>
              </a:rPr>
              <a:t>CIP List – R&amp;R Programs</a:t>
            </a:r>
          </a:p>
        </p:txBody>
      </p:sp>
      <p:sp>
        <p:nvSpPr>
          <p:cNvPr id="3" name="Content Placeholder 2">
            <a:extLst>
              <a:ext uri="{FF2B5EF4-FFF2-40B4-BE49-F238E27FC236}">
                <a16:creationId xmlns:a16="http://schemas.microsoft.com/office/drawing/2014/main" id="{5FD258BC-A435-85B9-44F7-559123AF27F5}"/>
              </a:ext>
            </a:extLst>
          </p:cNvPr>
          <p:cNvSpPr>
            <a:spLocks noGrp="1"/>
          </p:cNvSpPr>
          <p:nvPr>
            <p:ph idx="1"/>
          </p:nvPr>
        </p:nvSpPr>
        <p:spPr/>
        <p:txBody>
          <a:bodyPr>
            <a:normAutofit fontScale="85000" lnSpcReduction="20000"/>
          </a:bodyPr>
          <a:lstStyle/>
          <a:p>
            <a:r>
              <a:rPr lang="en-US" dirty="0"/>
              <a:t>CRA – Flood Mitigation and Drainage R&amp;R Program</a:t>
            </a:r>
          </a:p>
          <a:p>
            <a:r>
              <a:rPr lang="pt-BR" dirty="0"/>
              <a:t>CRA - Sidewalk Enhancement R&amp;R Program</a:t>
            </a:r>
          </a:p>
          <a:p>
            <a:r>
              <a:rPr lang="pt-BR" dirty="0"/>
              <a:t>Fiber Optic Infrastructure R&amp;R Program</a:t>
            </a:r>
          </a:p>
          <a:p>
            <a:r>
              <a:rPr lang="pt-BR" dirty="0"/>
              <a:t>Inlet Replacement R&amp;R Program</a:t>
            </a:r>
          </a:p>
          <a:p>
            <a:r>
              <a:rPr lang="pt-BR" dirty="0"/>
              <a:t>Lift Station R&amp;R Program</a:t>
            </a:r>
          </a:p>
          <a:p>
            <a:r>
              <a:rPr lang="en-US" dirty="0"/>
              <a:t>City Facilities Air Conditioner R&amp;R Program</a:t>
            </a:r>
          </a:p>
          <a:p>
            <a:r>
              <a:rPr lang="pt-BR" dirty="0"/>
              <a:t>Sewer Lateral R&amp;R Program</a:t>
            </a:r>
          </a:p>
          <a:p>
            <a:r>
              <a:rPr lang="pt-BR" dirty="0"/>
              <a:t>Sewer Lining R&amp;R Program</a:t>
            </a:r>
          </a:p>
          <a:p>
            <a:r>
              <a:rPr lang="pt-BR" dirty="0"/>
              <a:t>Sewer Manhole R&amp;R Program</a:t>
            </a:r>
          </a:p>
          <a:p>
            <a:r>
              <a:rPr lang="pt-BR" dirty="0"/>
              <a:t>Water Transmission System Improvements R&amp;R Program</a:t>
            </a:r>
          </a:p>
          <a:p>
            <a:r>
              <a:rPr lang="pt-BR" dirty="0"/>
              <a:t>Water Valve R&amp;R Program</a:t>
            </a:r>
          </a:p>
          <a:p>
            <a:r>
              <a:rPr lang="pt-BR" dirty="0"/>
              <a:t>Transportation Signage R&amp;R Program</a:t>
            </a:r>
            <a:endParaRPr lang="en-US" dirty="0"/>
          </a:p>
        </p:txBody>
      </p:sp>
    </p:spTree>
    <p:extLst>
      <p:ext uri="{BB962C8B-B14F-4D97-AF65-F5344CB8AC3E}">
        <p14:creationId xmlns:p14="http://schemas.microsoft.com/office/powerpoint/2010/main" val="31307871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147C4-0192-46FF-5753-080972603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3E923-9FA1-59E7-B226-540E31B668FF}"/>
              </a:ext>
            </a:extLst>
          </p:cNvPr>
          <p:cNvSpPr>
            <a:spLocks noGrp="1"/>
          </p:cNvSpPr>
          <p:nvPr>
            <p:ph type="title"/>
          </p:nvPr>
        </p:nvSpPr>
        <p:spPr/>
        <p:txBody>
          <a:bodyPr>
            <a:normAutofit fontScale="90000"/>
          </a:bodyPr>
          <a:lstStyle/>
          <a:p>
            <a:r>
              <a:rPr lang="en-US" b="1" dirty="0">
                <a:solidFill>
                  <a:srgbClr val="104862"/>
                </a:solidFill>
              </a:rPr>
              <a:t>Planned Spend Down of General Fund Reserves </a:t>
            </a:r>
          </a:p>
        </p:txBody>
      </p:sp>
      <p:sp>
        <p:nvSpPr>
          <p:cNvPr id="3" name="Content Placeholder 2">
            <a:extLst>
              <a:ext uri="{FF2B5EF4-FFF2-40B4-BE49-F238E27FC236}">
                <a16:creationId xmlns:a16="http://schemas.microsoft.com/office/drawing/2014/main" id="{46E05BAC-481C-84F8-7D33-D93710C3DA45}"/>
              </a:ext>
            </a:extLst>
          </p:cNvPr>
          <p:cNvSpPr>
            <a:spLocks noGrp="1"/>
          </p:cNvSpPr>
          <p:nvPr>
            <p:ph idx="1"/>
          </p:nvPr>
        </p:nvSpPr>
        <p:spPr/>
        <p:txBody>
          <a:bodyPr>
            <a:normAutofit/>
          </a:bodyPr>
          <a:lstStyle/>
          <a:p>
            <a:r>
              <a:rPr lang="en-US" dirty="0"/>
              <a:t>Address infrastructure that is failing or poses a safety risk at our Parks and Recreation facilities | </a:t>
            </a:r>
            <a:r>
              <a:rPr lang="en-US" b="1" dirty="0">
                <a:solidFill>
                  <a:srgbClr val="275791"/>
                </a:solidFill>
              </a:rPr>
              <a:t>$3.3 Million</a:t>
            </a:r>
          </a:p>
          <a:p>
            <a:r>
              <a:rPr lang="en-US" dirty="0"/>
              <a:t>Construction of a municipal pool and aquatics program | </a:t>
            </a:r>
            <a:br>
              <a:rPr lang="en-US" dirty="0"/>
            </a:br>
            <a:r>
              <a:rPr lang="en-US" b="1" dirty="0">
                <a:solidFill>
                  <a:srgbClr val="275791"/>
                </a:solidFill>
              </a:rPr>
              <a:t>$3.5 Million</a:t>
            </a:r>
          </a:p>
          <a:p>
            <a:r>
              <a:rPr lang="en-US" dirty="0"/>
              <a:t>Public Works Facilities Renovation | </a:t>
            </a:r>
            <a:r>
              <a:rPr lang="en-US" b="1" dirty="0">
                <a:solidFill>
                  <a:srgbClr val="275791"/>
                </a:solidFill>
              </a:rPr>
              <a:t>$2.5 Million</a:t>
            </a:r>
          </a:p>
          <a:p>
            <a:r>
              <a:rPr lang="en-US" dirty="0"/>
              <a:t>Addition of a joint Fire Services substation with Polk County in North Bartow to improve fire response times across the City | </a:t>
            </a:r>
            <a:r>
              <a:rPr lang="en-US" b="1" dirty="0">
                <a:solidFill>
                  <a:srgbClr val="275791"/>
                </a:solidFill>
              </a:rPr>
              <a:t>$5.2 Million</a:t>
            </a:r>
          </a:p>
        </p:txBody>
      </p:sp>
    </p:spTree>
    <p:extLst>
      <p:ext uri="{BB962C8B-B14F-4D97-AF65-F5344CB8AC3E}">
        <p14:creationId xmlns:p14="http://schemas.microsoft.com/office/powerpoint/2010/main" val="2148675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946FD-A47A-7836-4ECC-AA761DDCEA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80B18A-BC35-C8FF-5D54-2A57D94652D4}"/>
              </a:ext>
            </a:extLst>
          </p:cNvPr>
          <p:cNvSpPr>
            <a:spLocks noGrp="1"/>
          </p:cNvSpPr>
          <p:nvPr>
            <p:ph type="ctrTitle"/>
          </p:nvPr>
        </p:nvSpPr>
        <p:spPr>
          <a:xfrm>
            <a:off x="215223" y="467833"/>
            <a:ext cx="5239280" cy="2062716"/>
          </a:xfrm>
        </p:spPr>
        <p:txBody>
          <a:bodyPr>
            <a:normAutofit/>
          </a:bodyPr>
          <a:lstStyle/>
          <a:p>
            <a:r>
              <a:rPr lang="en-US" sz="5300" dirty="0">
                <a:solidFill>
                  <a:srgbClr val="275791"/>
                </a:solidFill>
              </a:rPr>
              <a:t>General Fund Overview</a:t>
            </a:r>
            <a:br>
              <a:rPr lang="en-US" sz="4000" dirty="0">
                <a:solidFill>
                  <a:srgbClr val="275791"/>
                </a:solidFill>
              </a:rPr>
            </a:br>
            <a:r>
              <a:rPr lang="en-US" sz="3100" b="0" dirty="0">
                <a:solidFill>
                  <a:srgbClr val="B78739"/>
                </a:solidFill>
              </a:rPr>
              <a:t>Fiscal Year 2025-2026</a:t>
            </a:r>
          </a:p>
        </p:txBody>
      </p:sp>
    </p:spTree>
    <p:extLst>
      <p:ext uri="{BB962C8B-B14F-4D97-AF65-F5344CB8AC3E}">
        <p14:creationId xmlns:p14="http://schemas.microsoft.com/office/powerpoint/2010/main" val="685055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C74F2-50EC-DD18-1AD0-4C7E8AC1B16A}"/>
              </a:ext>
            </a:extLst>
          </p:cNvPr>
          <p:cNvSpPr>
            <a:spLocks noGrp="1"/>
          </p:cNvSpPr>
          <p:nvPr>
            <p:ph type="title"/>
          </p:nvPr>
        </p:nvSpPr>
        <p:spPr/>
        <p:txBody>
          <a:bodyPr/>
          <a:lstStyle/>
          <a:p>
            <a:r>
              <a:rPr lang="en-US" b="1" dirty="0">
                <a:solidFill>
                  <a:srgbClr val="104862"/>
                </a:solidFill>
              </a:rPr>
              <a:t>City of Bartow Millage Rate History</a:t>
            </a:r>
          </a:p>
        </p:txBody>
      </p:sp>
      <p:graphicFrame>
        <p:nvGraphicFramePr>
          <p:cNvPr id="9" name="Content Placeholder 8">
            <a:extLst>
              <a:ext uri="{FF2B5EF4-FFF2-40B4-BE49-F238E27FC236}">
                <a16:creationId xmlns:a16="http://schemas.microsoft.com/office/drawing/2014/main" id="{53FD518B-CB8E-C7C1-F6FF-9D1E8D8B606A}"/>
              </a:ext>
            </a:extLst>
          </p:cNvPr>
          <p:cNvGraphicFramePr>
            <a:graphicFrameLocks noGrp="1"/>
          </p:cNvGraphicFramePr>
          <p:nvPr>
            <p:ph idx="1"/>
            <p:extLst>
              <p:ext uri="{D42A27DB-BD31-4B8C-83A1-F6EECF244321}">
                <p14:modId xmlns:p14="http://schemas.microsoft.com/office/powerpoint/2010/main" val="247401738"/>
              </p:ext>
            </p:extLst>
          </p:nvPr>
        </p:nvGraphicFramePr>
        <p:xfrm>
          <a:off x="720436" y="1371674"/>
          <a:ext cx="10908146" cy="48052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44346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3512-C149-46EE-9C97-5D582D562403}"/>
              </a:ext>
            </a:extLst>
          </p:cNvPr>
          <p:cNvSpPr>
            <a:spLocks noGrp="1"/>
          </p:cNvSpPr>
          <p:nvPr>
            <p:ph type="title"/>
          </p:nvPr>
        </p:nvSpPr>
        <p:spPr/>
        <p:txBody>
          <a:bodyPr>
            <a:normAutofit fontScale="90000"/>
          </a:bodyPr>
          <a:lstStyle/>
          <a:p>
            <a:r>
              <a:rPr lang="en-US" b="1" dirty="0">
                <a:solidFill>
                  <a:srgbClr val="104862"/>
                </a:solidFill>
              </a:rPr>
              <a:t>Historic Taxable Value – City of Bartow</a:t>
            </a:r>
          </a:p>
        </p:txBody>
      </p:sp>
      <p:graphicFrame>
        <p:nvGraphicFramePr>
          <p:cNvPr id="6" name="Content Placeholder 5">
            <a:extLst>
              <a:ext uri="{FF2B5EF4-FFF2-40B4-BE49-F238E27FC236}">
                <a16:creationId xmlns:a16="http://schemas.microsoft.com/office/drawing/2014/main" id="{1ED20E87-B796-2438-CFEF-8D760623934D}"/>
              </a:ext>
            </a:extLst>
          </p:cNvPr>
          <p:cNvGraphicFramePr>
            <a:graphicFrameLocks noGrp="1"/>
          </p:cNvGraphicFramePr>
          <p:nvPr>
            <p:ph idx="1"/>
            <p:extLst>
              <p:ext uri="{D42A27DB-BD31-4B8C-83A1-F6EECF244321}">
                <p14:modId xmlns:p14="http://schemas.microsoft.com/office/powerpoint/2010/main" val="1175206665"/>
              </p:ext>
            </p:extLst>
          </p:nvPr>
        </p:nvGraphicFramePr>
        <p:xfrm>
          <a:off x="838200" y="1690688"/>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C165FF95-4BA2-35B9-DEF7-29EED30FECE8}"/>
              </a:ext>
            </a:extLst>
          </p:cNvPr>
          <p:cNvSpPr/>
          <p:nvPr/>
        </p:nvSpPr>
        <p:spPr>
          <a:xfrm>
            <a:off x="746620" y="1627464"/>
            <a:ext cx="10838576" cy="47062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437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5" name="Rectangle 14">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F6D9633D-8AE6-7DDA-BF63-5BEC35D33100}"/>
              </a:ext>
            </a:extLst>
          </p:cNvPr>
          <p:cNvPicPr>
            <a:picLocks noGrp="1" noChangeAspect="1"/>
          </p:cNvPicPr>
          <p:nvPr>
            <p:ph idx="1"/>
          </p:nvPr>
        </p:nvPicPr>
        <p:blipFill>
          <a:blip r:embed="rId2"/>
          <a:srcRect t="8658" b="3849"/>
          <a:stretch>
            <a:fillRect/>
          </a:stretch>
        </p:blipFill>
        <p:spPr>
          <a:xfrm>
            <a:off x="838200" y="704765"/>
            <a:ext cx="10628376" cy="5440003"/>
          </a:xfrm>
          <a:prstGeom prst="rect">
            <a:avLst/>
          </a:prstGeom>
        </p:spPr>
      </p:pic>
      <p:sp>
        <p:nvSpPr>
          <p:cNvPr id="9" name="TextBox 8">
            <a:extLst>
              <a:ext uri="{FF2B5EF4-FFF2-40B4-BE49-F238E27FC236}">
                <a16:creationId xmlns:a16="http://schemas.microsoft.com/office/drawing/2014/main" id="{3C388E9B-B910-9F66-65A6-EF34E2BF3915}"/>
              </a:ext>
            </a:extLst>
          </p:cNvPr>
          <p:cNvSpPr txBox="1"/>
          <p:nvPr/>
        </p:nvSpPr>
        <p:spPr>
          <a:xfrm>
            <a:off x="7208874" y="704765"/>
            <a:ext cx="4403598" cy="830997"/>
          </a:xfrm>
          <a:prstGeom prst="rect">
            <a:avLst/>
          </a:prstGeom>
          <a:noFill/>
        </p:spPr>
        <p:txBody>
          <a:bodyPr wrap="square" rtlCol="0">
            <a:spAutoFit/>
          </a:bodyPr>
          <a:lstStyle/>
          <a:p>
            <a:pPr algn="r"/>
            <a:r>
              <a:rPr lang="en-US" sz="2400" b="1" dirty="0">
                <a:solidFill>
                  <a:srgbClr val="104862"/>
                </a:solidFill>
              </a:rPr>
              <a:t>City of Bartow Property Breakdown by Type</a:t>
            </a:r>
          </a:p>
        </p:txBody>
      </p:sp>
    </p:spTree>
    <p:extLst>
      <p:ext uri="{BB962C8B-B14F-4D97-AF65-F5344CB8AC3E}">
        <p14:creationId xmlns:p14="http://schemas.microsoft.com/office/powerpoint/2010/main" val="2565417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990BD4-9031-FE6B-EFE5-B6FF1C203C6B}"/>
              </a:ext>
            </a:extLst>
          </p:cNvPr>
          <p:cNvSpPr/>
          <p:nvPr/>
        </p:nvSpPr>
        <p:spPr>
          <a:xfrm>
            <a:off x="318978" y="369112"/>
            <a:ext cx="11557590" cy="62337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id="{8987C219-B347-BC64-5D77-AEE8C4068D6C}"/>
              </a:ext>
            </a:extLst>
          </p:cNvPr>
          <p:cNvGraphicFramePr>
            <a:graphicFrameLocks/>
          </p:cNvGraphicFramePr>
          <p:nvPr/>
        </p:nvGraphicFramePr>
        <p:xfrm>
          <a:off x="486561" y="1039812"/>
          <a:ext cx="11014745" cy="54490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987C219-B347-BC64-5D77-AEE8C4068D6C}"/>
              </a:ext>
            </a:extLst>
          </p:cNvPr>
          <p:cNvGraphicFramePr>
            <a:graphicFrameLocks/>
          </p:cNvGraphicFramePr>
          <p:nvPr/>
        </p:nvGraphicFramePr>
        <p:xfrm>
          <a:off x="415636" y="995362"/>
          <a:ext cx="11360737" cy="54935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BF0E1C89-356D-7BA0-DBFA-71F818C58472}"/>
              </a:ext>
            </a:extLst>
          </p:cNvPr>
          <p:cNvGraphicFramePr>
            <a:graphicFrameLocks/>
          </p:cNvGraphicFramePr>
          <p:nvPr>
            <p:extLst>
              <p:ext uri="{D42A27DB-BD31-4B8C-83A1-F6EECF244321}">
                <p14:modId xmlns:p14="http://schemas.microsoft.com/office/powerpoint/2010/main" val="3514701850"/>
              </p:ext>
            </p:extLst>
          </p:nvPr>
        </p:nvGraphicFramePr>
        <p:xfrm>
          <a:off x="415627" y="210730"/>
          <a:ext cx="11218878" cy="627815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98156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B426A-64F1-E320-3752-DEB33E8BD5D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357E9BC-AFB2-4808-97CC-C41F6BDF6CE0}"/>
              </a:ext>
            </a:extLst>
          </p:cNvPr>
          <p:cNvSpPr>
            <a:spLocks noGrp="1"/>
          </p:cNvSpPr>
          <p:nvPr>
            <p:ph type="title"/>
          </p:nvPr>
        </p:nvSpPr>
        <p:spPr/>
        <p:txBody>
          <a:bodyPr>
            <a:normAutofit fontScale="90000"/>
          </a:bodyPr>
          <a:lstStyle/>
          <a:p>
            <a:r>
              <a:rPr lang="en-US" sz="4400" b="1" dirty="0">
                <a:solidFill>
                  <a:srgbClr val="275791"/>
                </a:solidFill>
              </a:rPr>
              <a:t>City of Bartow | </a:t>
            </a:r>
            <a:r>
              <a:rPr lang="en-US" sz="4400" b="1" dirty="0">
                <a:solidFill>
                  <a:srgbClr val="B78739"/>
                </a:solidFill>
              </a:rPr>
              <a:t>Utility Demographics</a:t>
            </a:r>
            <a:endParaRPr lang="en-US" dirty="0"/>
          </a:p>
        </p:txBody>
      </p:sp>
      <p:sp>
        <p:nvSpPr>
          <p:cNvPr id="6" name="Content Placeholder 5">
            <a:extLst>
              <a:ext uri="{FF2B5EF4-FFF2-40B4-BE49-F238E27FC236}">
                <a16:creationId xmlns:a16="http://schemas.microsoft.com/office/drawing/2014/main" id="{C9CCC249-2ECD-1856-F839-90EA60D4415B}"/>
              </a:ext>
            </a:extLst>
          </p:cNvPr>
          <p:cNvSpPr>
            <a:spLocks noGrp="1"/>
          </p:cNvSpPr>
          <p:nvPr>
            <p:ph idx="1"/>
          </p:nvPr>
        </p:nvSpPr>
        <p:spPr>
          <a:xfrm>
            <a:off x="838200" y="1590261"/>
            <a:ext cx="3935681" cy="4586702"/>
          </a:xfrm>
        </p:spPr>
        <p:txBody>
          <a:bodyPr/>
          <a:lstStyle/>
          <a:p>
            <a:pPr marL="342900" indent="-342900">
              <a:buFont typeface="Symbol" panose="05050102010706020507" pitchFamily="18" charset="2"/>
              <a:buChar char=""/>
            </a:pPr>
            <a:r>
              <a:rPr lang="en-US" sz="2200" kern="100" dirty="0">
                <a:effectLst/>
                <a:latin typeface="+mn-lt"/>
                <a:ea typeface="Calibri" panose="020F0502020204030204" pitchFamily="34" charset="0"/>
                <a:cs typeface="Times New Roman" panose="02020603050405020304" pitchFamily="18" charset="0"/>
              </a:rPr>
              <a:t>Utility Service Area:</a:t>
            </a:r>
          </a:p>
          <a:p>
            <a:pPr marL="342900" indent="-342900">
              <a:buFont typeface="Symbol" panose="05050102010706020507" pitchFamily="18" charset="2"/>
              <a:buChar char=""/>
            </a:pPr>
            <a:r>
              <a:rPr lang="en-US" sz="2200" kern="100" dirty="0">
                <a:latin typeface="+mn-lt"/>
                <a:ea typeface="Calibri" panose="020F0502020204030204" pitchFamily="34" charset="0"/>
                <a:cs typeface="Times New Roman" panose="02020603050405020304" pitchFamily="18" charset="0"/>
              </a:rPr>
              <a:t>Utility Services</a:t>
            </a:r>
          </a:p>
          <a:p>
            <a:pPr marL="800100" lvl="1" indent="-342900">
              <a:buFont typeface="Symbol" panose="05050102010706020507" pitchFamily="18" charset="2"/>
              <a:buChar char=""/>
            </a:pPr>
            <a:r>
              <a:rPr lang="en-US" sz="1800" kern="100" dirty="0">
                <a:latin typeface="+mn-lt"/>
                <a:ea typeface="Calibri" panose="020F0502020204030204" pitchFamily="34" charset="0"/>
                <a:cs typeface="Times New Roman" panose="02020603050405020304" pitchFamily="18" charset="0"/>
              </a:rPr>
              <a:t>Electric</a:t>
            </a:r>
          </a:p>
          <a:p>
            <a:pPr marL="800100" lvl="1" indent="-342900">
              <a:buFont typeface="Symbol" panose="05050102010706020507" pitchFamily="18" charset="2"/>
              <a:buChar char=""/>
            </a:pPr>
            <a:r>
              <a:rPr lang="en-US" sz="1800" kern="100" dirty="0">
                <a:latin typeface="+mn-lt"/>
                <a:ea typeface="Calibri" panose="020F0502020204030204" pitchFamily="34" charset="0"/>
                <a:cs typeface="Times New Roman" panose="02020603050405020304" pitchFamily="18" charset="0"/>
              </a:rPr>
              <a:t>Solid Waste</a:t>
            </a:r>
          </a:p>
          <a:p>
            <a:pPr marL="800100" lvl="1" indent="-342900">
              <a:buFont typeface="Symbol" panose="05050102010706020507" pitchFamily="18" charset="2"/>
              <a:buChar char=""/>
            </a:pPr>
            <a:r>
              <a:rPr lang="en-US" sz="1800" kern="100" dirty="0">
                <a:latin typeface="+mn-lt"/>
                <a:ea typeface="Calibri" panose="020F0502020204030204" pitchFamily="34" charset="0"/>
                <a:cs typeface="Times New Roman" panose="02020603050405020304" pitchFamily="18" charset="0"/>
              </a:rPr>
              <a:t>Wastewater </a:t>
            </a:r>
          </a:p>
          <a:p>
            <a:pPr marL="800100" lvl="1" indent="-342900">
              <a:buFont typeface="Symbol" panose="05050102010706020507" pitchFamily="18" charset="2"/>
              <a:buChar char=""/>
            </a:pPr>
            <a:r>
              <a:rPr lang="en-US" sz="1800" kern="100" dirty="0">
                <a:latin typeface="+mn-lt"/>
                <a:ea typeface="Calibri" panose="020F0502020204030204" pitchFamily="34" charset="0"/>
                <a:cs typeface="Times New Roman" panose="02020603050405020304" pitchFamily="18" charset="0"/>
              </a:rPr>
              <a:t>Water</a:t>
            </a:r>
          </a:p>
          <a:p>
            <a:pPr marL="0" indent="0">
              <a:buNone/>
            </a:pPr>
            <a:endParaRPr lang="en-US" dirty="0"/>
          </a:p>
          <a:p>
            <a:pPr marL="0" indent="0">
              <a:buNone/>
            </a:pPr>
            <a:endParaRPr lang="en-US" dirty="0"/>
          </a:p>
        </p:txBody>
      </p:sp>
      <p:graphicFrame>
        <p:nvGraphicFramePr>
          <p:cNvPr id="2" name="Table 1">
            <a:extLst>
              <a:ext uri="{FF2B5EF4-FFF2-40B4-BE49-F238E27FC236}">
                <a16:creationId xmlns:a16="http://schemas.microsoft.com/office/drawing/2014/main" id="{A82F110D-057E-7DC1-4872-482D658285B6}"/>
              </a:ext>
            </a:extLst>
          </p:cNvPr>
          <p:cNvGraphicFramePr>
            <a:graphicFrameLocks noGrp="1"/>
          </p:cNvGraphicFramePr>
          <p:nvPr>
            <p:extLst>
              <p:ext uri="{D42A27DB-BD31-4B8C-83A1-F6EECF244321}">
                <p14:modId xmlns:p14="http://schemas.microsoft.com/office/powerpoint/2010/main" val="2719716566"/>
              </p:ext>
            </p:extLst>
          </p:nvPr>
        </p:nvGraphicFramePr>
        <p:xfrm>
          <a:off x="5167284" y="1590261"/>
          <a:ext cx="6186516" cy="4836414"/>
        </p:xfrm>
        <a:graphic>
          <a:graphicData uri="http://schemas.openxmlformats.org/drawingml/2006/table">
            <a:tbl>
              <a:tblPr>
                <a:tableStyleId>{D113A9D2-9D6B-4929-AA2D-F23B5EE8CBE7}</a:tableStyleId>
              </a:tblPr>
              <a:tblGrid>
                <a:gridCol w="3869468">
                  <a:extLst>
                    <a:ext uri="{9D8B030D-6E8A-4147-A177-3AD203B41FA5}">
                      <a16:colId xmlns:a16="http://schemas.microsoft.com/office/drawing/2014/main" val="2233343955"/>
                    </a:ext>
                  </a:extLst>
                </a:gridCol>
                <a:gridCol w="2317048">
                  <a:extLst>
                    <a:ext uri="{9D8B030D-6E8A-4147-A177-3AD203B41FA5}">
                      <a16:colId xmlns:a16="http://schemas.microsoft.com/office/drawing/2014/main" val="2872859142"/>
                    </a:ext>
                  </a:extLst>
                </a:gridCol>
              </a:tblGrid>
              <a:tr h="185420">
                <a:tc>
                  <a:txBody>
                    <a:bodyPr/>
                    <a:lstStyle/>
                    <a:p>
                      <a:pPr algn="l" fontAlgn="b">
                        <a:spcAft>
                          <a:spcPts val="300"/>
                        </a:spcAft>
                      </a:pPr>
                      <a:r>
                        <a:rPr lang="en-US" sz="1100" b="1" u="none" strike="noStrike" dirty="0">
                          <a:effectLst/>
                        </a:rPr>
                        <a:t> </a:t>
                      </a:r>
                      <a:r>
                        <a:rPr lang="en-US" sz="2000" b="1" u="none" strike="noStrike" dirty="0">
                          <a:effectLst/>
                        </a:rPr>
                        <a:t>Utility Customers</a:t>
                      </a:r>
                      <a:endParaRPr lang="en-US" sz="2000" b="1" i="0" u="none" strike="noStrike" dirty="0">
                        <a:solidFill>
                          <a:srgbClr val="000000"/>
                        </a:solidFill>
                        <a:effectLst/>
                        <a:latin typeface="Aptos Narrow" panose="020B0004020202020204" pitchFamily="34" charset="0"/>
                      </a:endParaRPr>
                    </a:p>
                  </a:txBody>
                  <a:tcPr marL="18288" marR="18288" marT="18288" marB="0" anchor="b"/>
                </a:tc>
                <a:tc>
                  <a:txBody>
                    <a:bodyPr/>
                    <a:lstStyle/>
                    <a:p>
                      <a:pPr algn="l" fontAlgn="b">
                        <a:spcAft>
                          <a:spcPts val="300"/>
                        </a:spcAft>
                      </a:pPr>
                      <a:r>
                        <a:rPr lang="en-US" sz="1100" b="1" i="1" u="none" strike="noStrike" dirty="0">
                          <a:effectLst/>
                        </a:rPr>
                        <a:t>As of May 31st 2025</a:t>
                      </a:r>
                      <a:endParaRPr lang="en-US" sz="1100" b="1" i="1" u="none" strike="noStrike" dirty="0">
                        <a:solidFill>
                          <a:srgbClr val="000000"/>
                        </a:solidFill>
                        <a:effectLst/>
                        <a:latin typeface="Aptos Narrow" panose="020B0004020202020204" pitchFamily="34" charset="0"/>
                      </a:endParaRPr>
                    </a:p>
                  </a:txBody>
                  <a:tcPr marL="18288" marR="18288" marT="18288" marB="0" anchor="b"/>
                </a:tc>
                <a:extLst>
                  <a:ext uri="{0D108BD9-81ED-4DB2-BD59-A6C34878D82A}">
                    <a16:rowId xmlns:a16="http://schemas.microsoft.com/office/drawing/2014/main" val="161840838"/>
                  </a:ext>
                </a:extLst>
              </a:tr>
              <a:tr h="185420">
                <a:tc>
                  <a:txBody>
                    <a:bodyPr/>
                    <a:lstStyle/>
                    <a:p>
                      <a:pPr algn="l" fontAlgn="b">
                        <a:spcAft>
                          <a:spcPts val="300"/>
                        </a:spcAft>
                      </a:pPr>
                      <a:r>
                        <a:rPr lang="en-US" sz="1500" b="1" u="none" strike="noStrike" dirty="0">
                          <a:effectLst/>
                        </a:rPr>
                        <a:t>Electric</a:t>
                      </a:r>
                      <a:endParaRPr lang="en-US" sz="1500" b="1" i="0" u="none" strike="noStrike" dirty="0">
                        <a:solidFill>
                          <a:srgbClr val="000000"/>
                        </a:solidFill>
                        <a:effectLst/>
                        <a:latin typeface="Aptos Narrow" panose="020B0004020202020204" pitchFamily="34" charset="0"/>
                      </a:endParaRPr>
                    </a:p>
                  </a:txBody>
                  <a:tcPr marL="18288" marR="18288" marT="18288" marB="0" anchor="b">
                    <a:solidFill>
                      <a:srgbClr val="2D6069"/>
                    </a:solidFill>
                  </a:tcPr>
                </a:tc>
                <a:tc>
                  <a:txBody>
                    <a:bodyPr/>
                    <a:lstStyle/>
                    <a:p>
                      <a:pPr algn="l" fontAlgn="b">
                        <a:spcAft>
                          <a:spcPts val="300"/>
                        </a:spcAft>
                      </a:pPr>
                      <a:r>
                        <a:rPr lang="en-US" sz="1500" b="1" u="none" strike="noStrike" dirty="0">
                          <a:effectLst/>
                        </a:rPr>
                        <a:t> </a:t>
                      </a:r>
                      <a:endParaRPr lang="en-US" sz="1500" b="1" i="0" u="none" strike="noStrike" dirty="0">
                        <a:solidFill>
                          <a:srgbClr val="000000"/>
                        </a:solidFill>
                        <a:effectLst/>
                        <a:latin typeface="Aptos Narrow" panose="020B0004020202020204" pitchFamily="34" charset="0"/>
                      </a:endParaRPr>
                    </a:p>
                  </a:txBody>
                  <a:tcPr marL="18288" marR="18288" marT="18288" marB="0" anchor="b">
                    <a:solidFill>
                      <a:srgbClr val="2D6069"/>
                    </a:solidFill>
                  </a:tcPr>
                </a:tc>
                <a:extLst>
                  <a:ext uri="{0D108BD9-81ED-4DB2-BD59-A6C34878D82A}">
                    <a16:rowId xmlns:a16="http://schemas.microsoft.com/office/drawing/2014/main" val="769451943"/>
                  </a:ext>
                </a:extLst>
              </a:tr>
              <a:tr h="185420">
                <a:tc>
                  <a:txBody>
                    <a:bodyPr/>
                    <a:lstStyle/>
                    <a:p>
                      <a:pPr marL="742950" lvl="1" indent="-285750" algn="l" fontAlgn="ctr">
                        <a:spcAft>
                          <a:spcPts val="300"/>
                        </a:spcAft>
                        <a:buFont typeface="Arial" panose="020B0604020202020204" pitchFamily="34" charset="0"/>
                        <a:buChar char="•"/>
                      </a:pPr>
                      <a:r>
                        <a:rPr lang="en-US" sz="1500" u="none" strike="noStrike" dirty="0">
                          <a:effectLst/>
                        </a:rPr>
                        <a:t>Electric Inside City Limits</a:t>
                      </a:r>
                      <a:endParaRPr lang="en-US" sz="1500" b="1" i="0" u="none" strike="noStrike" dirty="0">
                        <a:solidFill>
                          <a:srgbClr val="000000"/>
                        </a:solidFill>
                        <a:effectLst/>
                        <a:latin typeface="Arial" panose="020B0604020202020204" pitchFamily="34" charset="0"/>
                      </a:endParaRPr>
                    </a:p>
                  </a:txBody>
                  <a:tcPr marL="18288" marR="18288" marT="18288" marB="0" anchor="ctr"/>
                </a:tc>
                <a:tc>
                  <a:txBody>
                    <a:bodyPr/>
                    <a:lstStyle/>
                    <a:p>
                      <a:pPr algn="l" fontAlgn="b">
                        <a:spcAft>
                          <a:spcPts val="300"/>
                        </a:spcAft>
                      </a:pPr>
                      <a:r>
                        <a:rPr lang="en-US" sz="1500" b="1" u="none" strike="noStrike" dirty="0">
                          <a:effectLst/>
                        </a:rPr>
                        <a:t>9,736</a:t>
                      </a:r>
                      <a:endParaRPr lang="en-US" sz="1500" b="1" i="0" u="none" strike="noStrike" dirty="0">
                        <a:solidFill>
                          <a:srgbClr val="000000"/>
                        </a:solidFill>
                        <a:effectLst/>
                        <a:latin typeface="Aptos Narrow" panose="020B0004020202020204" pitchFamily="34" charset="0"/>
                      </a:endParaRPr>
                    </a:p>
                  </a:txBody>
                  <a:tcPr marL="18288" marR="18288" marT="18288" marB="0" anchor="b"/>
                </a:tc>
                <a:extLst>
                  <a:ext uri="{0D108BD9-81ED-4DB2-BD59-A6C34878D82A}">
                    <a16:rowId xmlns:a16="http://schemas.microsoft.com/office/drawing/2014/main" val="2738375263"/>
                  </a:ext>
                </a:extLst>
              </a:tr>
              <a:tr h="185420">
                <a:tc>
                  <a:txBody>
                    <a:bodyPr/>
                    <a:lstStyle/>
                    <a:p>
                      <a:pPr marL="742950" lvl="1" indent="-285750" algn="l" fontAlgn="ctr">
                        <a:spcAft>
                          <a:spcPts val="300"/>
                        </a:spcAft>
                        <a:buFont typeface="Arial" panose="020B0604020202020204" pitchFamily="34" charset="0"/>
                        <a:buChar char="•"/>
                      </a:pPr>
                      <a:r>
                        <a:rPr lang="en-US" sz="1500" u="none" strike="noStrike" dirty="0">
                          <a:effectLst/>
                        </a:rPr>
                        <a:t>Electric Outside  City Limits</a:t>
                      </a:r>
                      <a:endParaRPr lang="en-US" sz="1500" b="1" i="0" u="none" strike="noStrike" dirty="0">
                        <a:solidFill>
                          <a:srgbClr val="000000"/>
                        </a:solidFill>
                        <a:effectLst/>
                        <a:latin typeface="Arial" panose="020B0604020202020204" pitchFamily="34" charset="0"/>
                      </a:endParaRPr>
                    </a:p>
                  </a:txBody>
                  <a:tcPr marL="18288" marR="18288" marT="18288" marB="0" anchor="ctr"/>
                </a:tc>
                <a:tc>
                  <a:txBody>
                    <a:bodyPr/>
                    <a:lstStyle/>
                    <a:p>
                      <a:pPr algn="l" fontAlgn="b">
                        <a:spcAft>
                          <a:spcPts val="300"/>
                        </a:spcAft>
                      </a:pPr>
                      <a:r>
                        <a:rPr lang="en-US" sz="1500" b="1" u="none" strike="noStrike" dirty="0">
                          <a:effectLst/>
                        </a:rPr>
                        <a:t>3,774</a:t>
                      </a:r>
                      <a:endParaRPr lang="en-US" sz="1500" b="1" i="0" u="none" strike="noStrike" dirty="0">
                        <a:solidFill>
                          <a:srgbClr val="000000"/>
                        </a:solidFill>
                        <a:effectLst/>
                        <a:latin typeface="Aptos Narrow" panose="020B0004020202020204" pitchFamily="34" charset="0"/>
                      </a:endParaRPr>
                    </a:p>
                  </a:txBody>
                  <a:tcPr marL="18288" marR="18288" marT="18288" marB="0" anchor="b"/>
                </a:tc>
                <a:extLst>
                  <a:ext uri="{0D108BD9-81ED-4DB2-BD59-A6C34878D82A}">
                    <a16:rowId xmlns:a16="http://schemas.microsoft.com/office/drawing/2014/main" val="357129759"/>
                  </a:ext>
                </a:extLst>
              </a:tr>
              <a:tr h="185420">
                <a:tc>
                  <a:txBody>
                    <a:bodyPr/>
                    <a:lstStyle/>
                    <a:p>
                      <a:pPr algn="l" fontAlgn="ctr">
                        <a:spcAft>
                          <a:spcPts val="300"/>
                        </a:spcAft>
                      </a:pPr>
                      <a:r>
                        <a:rPr lang="en-US" sz="1500" b="1" u="none" strike="noStrike" dirty="0">
                          <a:effectLst/>
                        </a:rPr>
                        <a:t>Total of Electric Customers</a:t>
                      </a:r>
                      <a:endParaRPr lang="en-US" sz="1500" b="1" i="0" u="none" strike="noStrike" dirty="0">
                        <a:solidFill>
                          <a:srgbClr val="000000"/>
                        </a:solidFill>
                        <a:effectLst/>
                        <a:latin typeface="Arial" panose="020B0604020202020204" pitchFamily="34" charset="0"/>
                      </a:endParaRPr>
                    </a:p>
                  </a:txBody>
                  <a:tcPr marL="18288" marR="18288" marT="18288" marB="0" anchor="ctr">
                    <a:solidFill>
                      <a:schemeClr val="accent1">
                        <a:lumMod val="50000"/>
                      </a:schemeClr>
                    </a:solidFill>
                  </a:tcPr>
                </a:tc>
                <a:tc>
                  <a:txBody>
                    <a:bodyPr/>
                    <a:lstStyle/>
                    <a:p>
                      <a:pPr algn="l" fontAlgn="b">
                        <a:spcAft>
                          <a:spcPts val="300"/>
                        </a:spcAft>
                      </a:pPr>
                      <a:r>
                        <a:rPr lang="en-US" sz="1500" b="1" u="none" strike="noStrike" dirty="0">
                          <a:effectLst/>
                        </a:rPr>
                        <a:t>13,510</a:t>
                      </a:r>
                      <a:endParaRPr lang="en-US" sz="1500" b="1" i="0" u="none" strike="noStrike" dirty="0">
                        <a:solidFill>
                          <a:srgbClr val="000000"/>
                        </a:solidFill>
                        <a:effectLst/>
                        <a:latin typeface="Aptos Narrow" panose="020B0004020202020204" pitchFamily="34" charset="0"/>
                      </a:endParaRPr>
                    </a:p>
                  </a:txBody>
                  <a:tcPr marL="18288" marR="18288" marT="18288" marB="0" anchor="b">
                    <a:solidFill>
                      <a:schemeClr val="accent1">
                        <a:lumMod val="50000"/>
                      </a:schemeClr>
                    </a:solidFill>
                  </a:tcPr>
                </a:tc>
                <a:extLst>
                  <a:ext uri="{0D108BD9-81ED-4DB2-BD59-A6C34878D82A}">
                    <a16:rowId xmlns:a16="http://schemas.microsoft.com/office/drawing/2014/main" val="2143874779"/>
                  </a:ext>
                </a:extLst>
              </a:tr>
              <a:tr h="112567">
                <a:tc>
                  <a:txBody>
                    <a:bodyPr/>
                    <a:lstStyle/>
                    <a:p>
                      <a:pPr algn="l" fontAlgn="ctr">
                        <a:spcAft>
                          <a:spcPts val="300"/>
                        </a:spcAft>
                      </a:pPr>
                      <a:r>
                        <a:rPr lang="en-US" sz="1500" b="1" u="none" strike="noStrike" dirty="0">
                          <a:effectLst/>
                        </a:rPr>
                        <a:t>Solid Waste</a:t>
                      </a:r>
                      <a:endParaRPr lang="en-US" sz="1500" b="1" i="0" u="none" strike="noStrike" dirty="0">
                        <a:solidFill>
                          <a:srgbClr val="000000"/>
                        </a:solidFill>
                        <a:effectLst/>
                        <a:latin typeface="Arial" panose="020B0604020202020204" pitchFamily="34" charset="0"/>
                      </a:endParaRPr>
                    </a:p>
                  </a:txBody>
                  <a:tcPr marL="18288" marR="18288" marT="18288" marB="0" anchor="ctr">
                    <a:solidFill>
                      <a:srgbClr val="2D6069"/>
                    </a:solidFill>
                  </a:tcPr>
                </a:tc>
                <a:tc>
                  <a:txBody>
                    <a:bodyPr/>
                    <a:lstStyle/>
                    <a:p>
                      <a:pPr algn="l" fontAlgn="b">
                        <a:spcAft>
                          <a:spcPts val="300"/>
                        </a:spcAft>
                      </a:pPr>
                      <a:r>
                        <a:rPr lang="en-US" sz="1500" b="1" u="none" strike="noStrike" dirty="0">
                          <a:effectLst/>
                        </a:rPr>
                        <a:t> </a:t>
                      </a:r>
                      <a:endParaRPr lang="en-US" sz="1500" b="1" i="0" u="none" strike="noStrike" dirty="0">
                        <a:solidFill>
                          <a:srgbClr val="000000"/>
                        </a:solidFill>
                        <a:effectLst/>
                        <a:latin typeface="Aptos Narrow" panose="020B0004020202020204" pitchFamily="34" charset="0"/>
                      </a:endParaRPr>
                    </a:p>
                  </a:txBody>
                  <a:tcPr marL="18288" marR="18288" marT="18288" marB="0" anchor="b">
                    <a:solidFill>
                      <a:srgbClr val="2D6069"/>
                    </a:solidFill>
                  </a:tcPr>
                </a:tc>
                <a:extLst>
                  <a:ext uri="{0D108BD9-81ED-4DB2-BD59-A6C34878D82A}">
                    <a16:rowId xmlns:a16="http://schemas.microsoft.com/office/drawing/2014/main" val="478187044"/>
                  </a:ext>
                </a:extLst>
              </a:tr>
              <a:tr h="185420">
                <a:tc>
                  <a:txBody>
                    <a:bodyPr/>
                    <a:lstStyle/>
                    <a:p>
                      <a:pPr marL="742950" lvl="1" indent="-285750" algn="l" fontAlgn="ctr">
                        <a:spcAft>
                          <a:spcPts val="300"/>
                        </a:spcAft>
                        <a:buFont typeface="Arial" panose="020B0604020202020204" pitchFamily="34" charset="0"/>
                        <a:buChar char="•"/>
                      </a:pPr>
                      <a:r>
                        <a:rPr lang="en-US" sz="1500" u="none" strike="noStrike" dirty="0">
                          <a:effectLst/>
                        </a:rPr>
                        <a:t>Solid Waste Residential</a:t>
                      </a:r>
                      <a:endParaRPr lang="en-US" sz="1500" b="1" i="0" u="none" strike="noStrike" dirty="0">
                        <a:solidFill>
                          <a:srgbClr val="000000"/>
                        </a:solidFill>
                        <a:effectLst/>
                        <a:latin typeface="Arial" panose="020B0604020202020204" pitchFamily="34" charset="0"/>
                      </a:endParaRPr>
                    </a:p>
                  </a:txBody>
                  <a:tcPr marL="18288" marR="18288" marT="18288" marB="0" anchor="ctr"/>
                </a:tc>
                <a:tc>
                  <a:txBody>
                    <a:bodyPr/>
                    <a:lstStyle/>
                    <a:p>
                      <a:pPr algn="l" fontAlgn="b">
                        <a:spcAft>
                          <a:spcPts val="300"/>
                        </a:spcAft>
                      </a:pPr>
                      <a:r>
                        <a:rPr lang="en-US" sz="1500" b="1" u="none" strike="noStrike" dirty="0">
                          <a:effectLst/>
                        </a:rPr>
                        <a:t>7,479</a:t>
                      </a:r>
                      <a:endParaRPr lang="en-US" sz="1500" b="1" i="0" u="none" strike="noStrike" dirty="0">
                        <a:solidFill>
                          <a:srgbClr val="000000"/>
                        </a:solidFill>
                        <a:effectLst/>
                        <a:latin typeface="Aptos Narrow" panose="020B0004020202020204" pitchFamily="34" charset="0"/>
                      </a:endParaRPr>
                    </a:p>
                  </a:txBody>
                  <a:tcPr marL="18288" marR="18288" marT="18288" marB="0" anchor="b"/>
                </a:tc>
                <a:extLst>
                  <a:ext uri="{0D108BD9-81ED-4DB2-BD59-A6C34878D82A}">
                    <a16:rowId xmlns:a16="http://schemas.microsoft.com/office/drawing/2014/main" val="3232134112"/>
                  </a:ext>
                </a:extLst>
              </a:tr>
              <a:tr h="185420">
                <a:tc>
                  <a:txBody>
                    <a:bodyPr/>
                    <a:lstStyle/>
                    <a:p>
                      <a:pPr marL="742950" lvl="1" indent="-285750" algn="l" fontAlgn="ctr">
                        <a:spcAft>
                          <a:spcPts val="300"/>
                        </a:spcAft>
                        <a:buFont typeface="Arial" panose="020B0604020202020204" pitchFamily="34" charset="0"/>
                        <a:buChar char="•"/>
                      </a:pPr>
                      <a:r>
                        <a:rPr lang="en-US" sz="1500" u="none" strike="noStrike" dirty="0">
                          <a:effectLst/>
                        </a:rPr>
                        <a:t>Rollout Carts</a:t>
                      </a:r>
                      <a:endParaRPr lang="en-US" sz="1500" b="1" i="0" u="none" strike="noStrike" dirty="0">
                        <a:solidFill>
                          <a:srgbClr val="000000"/>
                        </a:solidFill>
                        <a:effectLst/>
                        <a:latin typeface="Arial" panose="020B0604020202020204" pitchFamily="34" charset="0"/>
                      </a:endParaRPr>
                    </a:p>
                  </a:txBody>
                  <a:tcPr marL="18288" marR="18288" marT="18288" marB="0" anchor="ctr"/>
                </a:tc>
                <a:tc>
                  <a:txBody>
                    <a:bodyPr/>
                    <a:lstStyle/>
                    <a:p>
                      <a:pPr algn="l" fontAlgn="b">
                        <a:spcAft>
                          <a:spcPts val="300"/>
                        </a:spcAft>
                      </a:pPr>
                      <a:r>
                        <a:rPr lang="en-US" sz="1500" b="1" u="none" strike="noStrike" dirty="0">
                          <a:effectLst/>
                        </a:rPr>
                        <a:t>171</a:t>
                      </a:r>
                      <a:endParaRPr lang="en-US" sz="1500" b="1" i="0" u="none" strike="noStrike" dirty="0">
                        <a:solidFill>
                          <a:srgbClr val="000000"/>
                        </a:solidFill>
                        <a:effectLst/>
                        <a:latin typeface="Aptos Narrow" panose="020B0004020202020204" pitchFamily="34" charset="0"/>
                      </a:endParaRPr>
                    </a:p>
                  </a:txBody>
                  <a:tcPr marL="18288" marR="18288" marT="18288" marB="0" anchor="b"/>
                </a:tc>
                <a:extLst>
                  <a:ext uri="{0D108BD9-81ED-4DB2-BD59-A6C34878D82A}">
                    <a16:rowId xmlns:a16="http://schemas.microsoft.com/office/drawing/2014/main" val="4098574595"/>
                  </a:ext>
                </a:extLst>
              </a:tr>
              <a:tr h="185420">
                <a:tc>
                  <a:txBody>
                    <a:bodyPr/>
                    <a:lstStyle/>
                    <a:p>
                      <a:pPr marL="742950" lvl="1" indent="-285750" algn="l" fontAlgn="ctr">
                        <a:spcAft>
                          <a:spcPts val="300"/>
                        </a:spcAft>
                        <a:buFont typeface="Arial" panose="020B0604020202020204" pitchFamily="34" charset="0"/>
                        <a:buChar char="•"/>
                      </a:pPr>
                      <a:r>
                        <a:rPr lang="en-US" sz="1500" u="none" strike="noStrike" dirty="0">
                          <a:effectLst/>
                        </a:rPr>
                        <a:t>Dumpsters &amp; Compactors</a:t>
                      </a:r>
                      <a:endParaRPr lang="en-US" sz="1500" b="1" i="0" u="none" strike="noStrike" dirty="0">
                        <a:solidFill>
                          <a:srgbClr val="000000"/>
                        </a:solidFill>
                        <a:effectLst/>
                        <a:latin typeface="Arial" panose="020B0604020202020204" pitchFamily="34" charset="0"/>
                      </a:endParaRPr>
                    </a:p>
                  </a:txBody>
                  <a:tcPr marL="18288" marR="18288" marT="18288" marB="0" anchor="ctr"/>
                </a:tc>
                <a:tc>
                  <a:txBody>
                    <a:bodyPr/>
                    <a:lstStyle/>
                    <a:p>
                      <a:pPr algn="l" fontAlgn="b">
                        <a:spcAft>
                          <a:spcPts val="300"/>
                        </a:spcAft>
                      </a:pPr>
                      <a:r>
                        <a:rPr lang="en-US" sz="1500" b="1" u="none" strike="noStrike" dirty="0">
                          <a:effectLst/>
                        </a:rPr>
                        <a:t>643</a:t>
                      </a:r>
                      <a:endParaRPr lang="en-US" sz="1500" b="1" i="0" u="none" strike="noStrike" dirty="0">
                        <a:solidFill>
                          <a:srgbClr val="000000"/>
                        </a:solidFill>
                        <a:effectLst/>
                        <a:latin typeface="Aptos Narrow" panose="020B0004020202020204" pitchFamily="34" charset="0"/>
                      </a:endParaRPr>
                    </a:p>
                  </a:txBody>
                  <a:tcPr marL="18288" marR="18288" marT="18288" marB="0" anchor="b"/>
                </a:tc>
                <a:extLst>
                  <a:ext uri="{0D108BD9-81ED-4DB2-BD59-A6C34878D82A}">
                    <a16:rowId xmlns:a16="http://schemas.microsoft.com/office/drawing/2014/main" val="2809968631"/>
                  </a:ext>
                </a:extLst>
              </a:tr>
              <a:tr h="185420">
                <a:tc>
                  <a:txBody>
                    <a:bodyPr/>
                    <a:lstStyle/>
                    <a:p>
                      <a:pPr algn="l" fontAlgn="ctr">
                        <a:spcAft>
                          <a:spcPts val="300"/>
                        </a:spcAft>
                      </a:pPr>
                      <a:r>
                        <a:rPr lang="en-US" sz="1500" b="1" u="none" strike="noStrike" dirty="0">
                          <a:effectLst/>
                        </a:rPr>
                        <a:t>Total Solid Waste Customers</a:t>
                      </a:r>
                      <a:endParaRPr lang="en-US" sz="1500" b="1" i="0" u="none" strike="noStrike" dirty="0">
                        <a:solidFill>
                          <a:srgbClr val="000000"/>
                        </a:solidFill>
                        <a:effectLst/>
                        <a:latin typeface="Arial" panose="020B0604020202020204" pitchFamily="34" charset="0"/>
                      </a:endParaRPr>
                    </a:p>
                  </a:txBody>
                  <a:tcPr marL="18288" marR="18288" marT="18288" marB="0" anchor="ctr">
                    <a:solidFill>
                      <a:schemeClr val="accent1">
                        <a:lumMod val="50000"/>
                      </a:schemeClr>
                    </a:solidFill>
                  </a:tcPr>
                </a:tc>
                <a:tc>
                  <a:txBody>
                    <a:bodyPr/>
                    <a:lstStyle/>
                    <a:p>
                      <a:pPr algn="l" fontAlgn="b">
                        <a:spcAft>
                          <a:spcPts val="300"/>
                        </a:spcAft>
                      </a:pPr>
                      <a:r>
                        <a:rPr lang="en-US" sz="1500" b="1" u="none" strike="noStrike" dirty="0">
                          <a:effectLst/>
                        </a:rPr>
                        <a:t>8,293</a:t>
                      </a:r>
                      <a:endParaRPr lang="en-US" sz="1500" b="1" i="0" u="none" strike="noStrike" dirty="0">
                        <a:solidFill>
                          <a:srgbClr val="000000"/>
                        </a:solidFill>
                        <a:effectLst/>
                        <a:latin typeface="Aptos Narrow" panose="020B0004020202020204" pitchFamily="34" charset="0"/>
                      </a:endParaRPr>
                    </a:p>
                  </a:txBody>
                  <a:tcPr marL="18288" marR="18288" marT="18288" marB="0" anchor="b">
                    <a:solidFill>
                      <a:schemeClr val="accent1">
                        <a:lumMod val="50000"/>
                      </a:schemeClr>
                    </a:solidFill>
                  </a:tcPr>
                </a:tc>
                <a:extLst>
                  <a:ext uri="{0D108BD9-81ED-4DB2-BD59-A6C34878D82A}">
                    <a16:rowId xmlns:a16="http://schemas.microsoft.com/office/drawing/2014/main" val="960611328"/>
                  </a:ext>
                </a:extLst>
              </a:tr>
              <a:tr h="185420">
                <a:tc>
                  <a:txBody>
                    <a:bodyPr/>
                    <a:lstStyle/>
                    <a:p>
                      <a:pPr algn="l" fontAlgn="ctr">
                        <a:spcAft>
                          <a:spcPts val="300"/>
                        </a:spcAft>
                      </a:pPr>
                      <a:r>
                        <a:rPr lang="en-US" sz="1500" b="1" u="none" strike="noStrike" dirty="0">
                          <a:effectLst/>
                        </a:rPr>
                        <a:t>Waste Water</a:t>
                      </a:r>
                      <a:endParaRPr lang="en-US" sz="1500" b="1" i="0" u="none" strike="noStrike" dirty="0">
                        <a:solidFill>
                          <a:srgbClr val="000000"/>
                        </a:solidFill>
                        <a:effectLst/>
                        <a:latin typeface="Arial" panose="020B0604020202020204" pitchFamily="34" charset="0"/>
                      </a:endParaRPr>
                    </a:p>
                  </a:txBody>
                  <a:tcPr marR="18288" marT="18288" marB="0" anchor="ctr">
                    <a:solidFill>
                      <a:srgbClr val="2D6069"/>
                    </a:solidFill>
                  </a:tcPr>
                </a:tc>
                <a:tc>
                  <a:txBody>
                    <a:bodyPr/>
                    <a:lstStyle/>
                    <a:p>
                      <a:pPr algn="l" fontAlgn="b">
                        <a:spcAft>
                          <a:spcPts val="300"/>
                        </a:spcAft>
                      </a:pPr>
                      <a:r>
                        <a:rPr lang="en-US" sz="1500" b="1" u="none" strike="noStrike" dirty="0">
                          <a:effectLst/>
                        </a:rPr>
                        <a:t> </a:t>
                      </a:r>
                      <a:endParaRPr lang="en-US" sz="1500" b="1" i="0" u="none" strike="noStrike" dirty="0">
                        <a:solidFill>
                          <a:srgbClr val="000000"/>
                        </a:solidFill>
                        <a:effectLst/>
                        <a:latin typeface="Aptos Narrow" panose="020B0004020202020204" pitchFamily="34" charset="0"/>
                      </a:endParaRPr>
                    </a:p>
                  </a:txBody>
                  <a:tcPr marL="18288" marR="18288" marT="18288" marB="0" anchor="b">
                    <a:solidFill>
                      <a:srgbClr val="2D6069"/>
                    </a:solidFill>
                  </a:tcPr>
                </a:tc>
                <a:extLst>
                  <a:ext uri="{0D108BD9-81ED-4DB2-BD59-A6C34878D82A}">
                    <a16:rowId xmlns:a16="http://schemas.microsoft.com/office/drawing/2014/main" val="1057405673"/>
                  </a:ext>
                </a:extLst>
              </a:tr>
              <a:tr h="185420">
                <a:tc>
                  <a:txBody>
                    <a:bodyPr/>
                    <a:lstStyle/>
                    <a:p>
                      <a:pPr marL="742950" lvl="1" indent="-285750" algn="l" fontAlgn="ctr">
                        <a:spcAft>
                          <a:spcPts val="300"/>
                        </a:spcAft>
                        <a:buFont typeface="Arial" panose="020B0604020202020204" pitchFamily="34" charset="0"/>
                        <a:buChar char="•"/>
                      </a:pPr>
                      <a:r>
                        <a:rPr lang="en-US" sz="1500" u="none" strike="noStrike" dirty="0">
                          <a:effectLst/>
                        </a:rPr>
                        <a:t>Sewer  I/S Total</a:t>
                      </a:r>
                      <a:endParaRPr lang="en-US" sz="1500" b="1" i="0" u="none" strike="noStrike" dirty="0">
                        <a:solidFill>
                          <a:srgbClr val="000000"/>
                        </a:solidFill>
                        <a:effectLst/>
                        <a:latin typeface="Arial" panose="020B0604020202020204" pitchFamily="34" charset="0"/>
                      </a:endParaRPr>
                    </a:p>
                  </a:txBody>
                  <a:tcPr marL="18288" marR="18288" marT="18288" marB="0" anchor="ctr"/>
                </a:tc>
                <a:tc>
                  <a:txBody>
                    <a:bodyPr/>
                    <a:lstStyle/>
                    <a:p>
                      <a:pPr algn="l" fontAlgn="b">
                        <a:spcAft>
                          <a:spcPts val="300"/>
                        </a:spcAft>
                      </a:pPr>
                      <a:r>
                        <a:rPr lang="en-US" sz="1500" b="1" u="none" strike="noStrike" dirty="0">
                          <a:effectLst/>
                        </a:rPr>
                        <a:t>8,302</a:t>
                      </a:r>
                      <a:endParaRPr lang="en-US" sz="1500" b="1" i="0" u="none" strike="noStrike" dirty="0">
                        <a:solidFill>
                          <a:srgbClr val="000000"/>
                        </a:solidFill>
                        <a:effectLst/>
                        <a:latin typeface="Aptos Narrow" panose="020B0004020202020204" pitchFamily="34" charset="0"/>
                      </a:endParaRPr>
                    </a:p>
                  </a:txBody>
                  <a:tcPr marL="18288" marR="18288" marT="18288" marB="0" anchor="b"/>
                </a:tc>
                <a:extLst>
                  <a:ext uri="{0D108BD9-81ED-4DB2-BD59-A6C34878D82A}">
                    <a16:rowId xmlns:a16="http://schemas.microsoft.com/office/drawing/2014/main" val="653033241"/>
                  </a:ext>
                </a:extLst>
              </a:tr>
              <a:tr h="185420">
                <a:tc>
                  <a:txBody>
                    <a:bodyPr/>
                    <a:lstStyle/>
                    <a:p>
                      <a:pPr marL="742950" lvl="1" indent="-285750" algn="l" fontAlgn="ctr">
                        <a:spcAft>
                          <a:spcPts val="300"/>
                        </a:spcAft>
                        <a:buFont typeface="Arial" panose="020B0604020202020204" pitchFamily="34" charset="0"/>
                        <a:buChar char="•"/>
                      </a:pPr>
                      <a:r>
                        <a:rPr lang="en-US" sz="1500" u="none" strike="noStrike" dirty="0">
                          <a:effectLst/>
                        </a:rPr>
                        <a:t>Sewer  O/S Total</a:t>
                      </a:r>
                      <a:endParaRPr lang="en-US" sz="1500" b="1" i="0" u="none" strike="noStrike" dirty="0">
                        <a:solidFill>
                          <a:srgbClr val="000000"/>
                        </a:solidFill>
                        <a:effectLst/>
                        <a:latin typeface="Arial" panose="020B0604020202020204" pitchFamily="34" charset="0"/>
                      </a:endParaRPr>
                    </a:p>
                  </a:txBody>
                  <a:tcPr marL="18288" marR="18288" marT="18288" marB="0" anchor="ctr"/>
                </a:tc>
                <a:tc>
                  <a:txBody>
                    <a:bodyPr/>
                    <a:lstStyle/>
                    <a:p>
                      <a:pPr algn="l" fontAlgn="b">
                        <a:spcAft>
                          <a:spcPts val="300"/>
                        </a:spcAft>
                      </a:pPr>
                      <a:r>
                        <a:rPr lang="en-US" sz="1500" b="1" u="none" strike="noStrike" dirty="0">
                          <a:effectLst/>
                        </a:rPr>
                        <a:t>1,151</a:t>
                      </a:r>
                      <a:endParaRPr lang="en-US" sz="1500" b="1" i="0" u="none" strike="noStrike" dirty="0">
                        <a:solidFill>
                          <a:srgbClr val="000000"/>
                        </a:solidFill>
                        <a:effectLst/>
                        <a:latin typeface="Aptos Narrow" panose="020B0004020202020204" pitchFamily="34" charset="0"/>
                      </a:endParaRPr>
                    </a:p>
                  </a:txBody>
                  <a:tcPr marL="18288" marR="18288" marT="18288" marB="0" anchor="b"/>
                </a:tc>
                <a:extLst>
                  <a:ext uri="{0D108BD9-81ED-4DB2-BD59-A6C34878D82A}">
                    <a16:rowId xmlns:a16="http://schemas.microsoft.com/office/drawing/2014/main" val="147198446"/>
                  </a:ext>
                </a:extLst>
              </a:tr>
              <a:tr h="316230">
                <a:tc>
                  <a:txBody>
                    <a:bodyPr/>
                    <a:lstStyle/>
                    <a:p>
                      <a:pPr marL="742950" lvl="1" indent="-285750" algn="l" fontAlgn="ctr">
                        <a:spcAft>
                          <a:spcPts val="300"/>
                        </a:spcAft>
                        <a:buFont typeface="Arial" panose="020B0604020202020204" pitchFamily="34" charset="0"/>
                        <a:buChar char="•"/>
                      </a:pPr>
                      <a:r>
                        <a:rPr lang="en-US" sz="1500" u="none" strike="noStrike" dirty="0">
                          <a:effectLst/>
                        </a:rPr>
                        <a:t>Multi Family / Master Meter</a:t>
                      </a:r>
                      <a:endParaRPr lang="en-US" sz="1500" b="1" i="0" u="none" strike="noStrike" dirty="0">
                        <a:solidFill>
                          <a:srgbClr val="000000"/>
                        </a:solidFill>
                        <a:effectLst/>
                        <a:latin typeface="Arial" panose="020B0604020202020204" pitchFamily="34" charset="0"/>
                      </a:endParaRPr>
                    </a:p>
                  </a:txBody>
                  <a:tcPr marL="18288" marR="18288" marT="18288" marB="0" anchor="ctr"/>
                </a:tc>
                <a:tc>
                  <a:txBody>
                    <a:bodyPr/>
                    <a:lstStyle/>
                    <a:p>
                      <a:pPr algn="l" fontAlgn="b">
                        <a:spcAft>
                          <a:spcPts val="300"/>
                        </a:spcAft>
                      </a:pPr>
                      <a:r>
                        <a:rPr lang="en-US" sz="1500" b="1" u="none" strike="noStrike" dirty="0">
                          <a:effectLst/>
                        </a:rPr>
                        <a:t>53</a:t>
                      </a:r>
                      <a:endParaRPr lang="en-US" sz="1500" b="1" i="0" u="none" strike="noStrike" dirty="0">
                        <a:solidFill>
                          <a:srgbClr val="000000"/>
                        </a:solidFill>
                        <a:effectLst/>
                        <a:latin typeface="Aptos Narrow" panose="020B0004020202020204" pitchFamily="34" charset="0"/>
                      </a:endParaRPr>
                    </a:p>
                  </a:txBody>
                  <a:tcPr marL="18288" marR="18288" marT="18288" marB="0" anchor="b"/>
                </a:tc>
                <a:extLst>
                  <a:ext uri="{0D108BD9-81ED-4DB2-BD59-A6C34878D82A}">
                    <a16:rowId xmlns:a16="http://schemas.microsoft.com/office/drawing/2014/main" val="1266217090"/>
                  </a:ext>
                </a:extLst>
              </a:tr>
              <a:tr h="185420">
                <a:tc>
                  <a:txBody>
                    <a:bodyPr/>
                    <a:lstStyle/>
                    <a:p>
                      <a:pPr algn="l" fontAlgn="ctr">
                        <a:spcAft>
                          <a:spcPts val="300"/>
                        </a:spcAft>
                      </a:pPr>
                      <a:r>
                        <a:rPr lang="en-US" sz="1500" b="1" u="none" strike="noStrike" dirty="0">
                          <a:effectLst/>
                        </a:rPr>
                        <a:t>Total of All Sewer Customers</a:t>
                      </a:r>
                      <a:endParaRPr lang="en-US" sz="1500" b="1" i="0" u="none" strike="noStrike" dirty="0">
                        <a:solidFill>
                          <a:srgbClr val="000000"/>
                        </a:solidFill>
                        <a:effectLst/>
                        <a:latin typeface="Arial" panose="020B0604020202020204" pitchFamily="34" charset="0"/>
                      </a:endParaRPr>
                    </a:p>
                  </a:txBody>
                  <a:tcPr marL="18288" marR="18288" marT="18288" marB="0" anchor="ctr">
                    <a:solidFill>
                      <a:schemeClr val="accent1">
                        <a:lumMod val="50000"/>
                      </a:schemeClr>
                    </a:solidFill>
                  </a:tcPr>
                </a:tc>
                <a:tc>
                  <a:txBody>
                    <a:bodyPr/>
                    <a:lstStyle/>
                    <a:p>
                      <a:pPr algn="l" fontAlgn="b">
                        <a:spcAft>
                          <a:spcPts val="300"/>
                        </a:spcAft>
                      </a:pPr>
                      <a:r>
                        <a:rPr lang="en-US" sz="1500" b="1" u="none" strike="noStrike" dirty="0">
                          <a:effectLst/>
                        </a:rPr>
                        <a:t>9,506</a:t>
                      </a:r>
                      <a:endParaRPr lang="en-US" sz="1500" b="1" i="0" u="none" strike="noStrike" dirty="0">
                        <a:solidFill>
                          <a:srgbClr val="000000"/>
                        </a:solidFill>
                        <a:effectLst/>
                        <a:latin typeface="Aptos Narrow" panose="020B0004020202020204" pitchFamily="34" charset="0"/>
                      </a:endParaRPr>
                    </a:p>
                  </a:txBody>
                  <a:tcPr marL="18288" marR="18288" marT="18288" marB="0" anchor="b">
                    <a:solidFill>
                      <a:schemeClr val="accent1">
                        <a:lumMod val="50000"/>
                      </a:schemeClr>
                    </a:solidFill>
                  </a:tcPr>
                </a:tc>
                <a:extLst>
                  <a:ext uri="{0D108BD9-81ED-4DB2-BD59-A6C34878D82A}">
                    <a16:rowId xmlns:a16="http://schemas.microsoft.com/office/drawing/2014/main" val="2565743021"/>
                  </a:ext>
                </a:extLst>
              </a:tr>
              <a:tr h="185420">
                <a:tc>
                  <a:txBody>
                    <a:bodyPr/>
                    <a:lstStyle/>
                    <a:p>
                      <a:pPr algn="l" fontAlgn="b">
                        <a:spcAft>
                          <a:spcPts val="300"/>
                        </a:spcAft>
                      </a:pPr>
                      <a:r>
                        <a:rPr lang="en-US" sz="1500" b="1" u="none" strike="noStrike" dirty="0">
                          <a:effectLst/>
                        </a:rPr>
                        <a:t>Water</a:t>
                      </a:r>
                      <a:endParaRPr lang="en-US" sz="1500" b="1" i="0" u="none" strike="noStrike" dirty="0">
                        <a:solidFill>
                          <a:srgbClr val="000000"/>
                        </a:solidFill>
                        <a:effectLst/>
                        <a:latin typeface="Arial" panose="020B0604020202020204" pitchFamily="34" charset="0"/>
                      </a:endParaRPr>
                    </a:p>
                  </a:txBody>
                  <a:tcPr marL="18288" marR="18288" marT="18288" marB="0" anchor="b">
                    <a:solidFill>
                      <a:srgbClr val="2D6069"/>
                    </a:solidFill>
                  </a:tcPr>
                </a:tc>
                <a:tc>
                  <a:txBody>
                    <a:bodyPr/>
                    <a:lstStyle/>
                    <a:p>
                      <a:pPr algn="l" fontAlgn="b">
                        <a:spcAft>
                          <a:spcPts val="300"/>
                        </a:spcAft>
                      </a:pPr>
                      <a:r>
                        <a:rPr lang="en-US" sz="1500" b="1" u="none" strike="noStrike" dirty="0">
                          <a:effectLst/>
                        </a:rPr>
                        <a:t> </a:t>
                      </a:r>
                      <a:endParaRPr lang="en-US" sz="1500" b="1" i="0" u="none" strike="noStrike" dirty="0">
                        <a:solidFill>
                          <a:srgbClr val="000000"/>
                        </a:solidFill>
                        <a:effectLst/>
                        <a:latin typeface="Aptos Narrow" panose="020B0004020202020204" pitchFamily="34" charset="0"/>
                      </a:endParaRPr>
                    </a:p>
                  </a:txBody>
                  <a:tcPr marL="18288" marR="18288" marT="18288" marB="0" anchor="b">
                    <a:solidFill>
                      <a:srgbClr val="2D6069"/>
                    </a:solidFill>
                  </a:tcPr>
                </a:tc>
                <a:extLst>
                  <a:ext uri="{0D108BD9-81ED-4DB2-BD59-A6C34878D82A}">
                    <a16:rowId xmlns:a16="http://schemas.microsoft.com/office/drawing/2014/main" val="4213432997"/>
                  </a:ext>
                </a:extLst>
              </a:tr>
              <a:tr h="185420">
                <a:tc>
                  <a:txBody>
                    <a:bodyPr/>
                    <a:lstStyle/>
                    <a:p>
                      <a:pPr marL="742950" lvl="1" indent="-285750" algn="l" fontAlgn="b">
                        <a:spcAft>
                          <a:spcPts val="300"/>
                        </a:spcAft>
                        <a:buFont typeface="Arial" panose="020B0604020202020204" pitchFamily="34" charset="0"/>
                        <a:buChar char="•"/>
                      </a:pPr>
                      <a:r>
                        <a:rPr lang="en-US" sz="1500" u="none" strike="noStrike" dirty="0">
                          <a:effectLst/>
                        </a:rPr>
                        <a:t>Water I/S Total</a:t>
                      </a:r>
                      <a:endParaRPr lang="en-US" sz="1500" b="1" i="0" u="none" strike="noStrike" dirty="0">
                        <a:solidFill>
                          <a:srgbClr val="000000"/>
                        </a:solidFill>
                        <a:effectLst/>
                        <a:latin typeface="Arial" panose="020B0604020202020204" pitchFamily="34" charset="0"/>
                      </a:endParaRPr>
                    </a:p>
                  </a:txBody>
                  <a:tcPr marL="18288" marR="18288" marT="18288" marB="0" anchor="b"/>
                </a:tc>
                <a:tc>
                  <a:txBody>
                    <a:bodyPr/>
                    <a:lstStyle/>
                    <a:p>
                      <a:pPr algn="l" fontAlgn="b">
                        <a:spcAft>
                          <a:spcPts val="300"/>
                        </a:spcAft>
                      </a:pPr>
                      <a:r>
                        <a:rPr lang="en-US" sz="1500" b="1" u="none" strike="noStrike" dirty="0">
                          <a:effectLst/>
                        </a:rPr>
                        <a:t>8,813</a:t>
                      </a:r>
                      <a:endParaRPr lang="en-US" sz="1500" b="1" i="0" u="none" strike="noStrike" dirty="0">
                        <a:solidFill>
                          <a:srgbClr val="000000"/>
                        </a:solidFill>
                        <a:effectLst/>
                        <a:latin typeface="Aptos Narrow" panose="020B0004020202020204" pitchFamily="34" charset="0"/>
                      </a:endParaRPr>
                    </a:p>
                  </a:txBody>
                  <a:tcPr marL="18288" marR="18288" marT="18288" marB="0" anchor="b"/>
                </a:tc>
                <a:extLst>
                  <a:ext uri="{0D108BD9-81ED-4DB2-BD59-A6C34878D82A}">
                    <a16:rowId xmlns:a16="http://schemas.microsoft.com/office/drawing/2014/main" val="939696826"/>
                  </a:ext>
                </a:extLst>
              </a:tr>
              <a:tr h="185420">
                <a:tc>
                  <a:txBody>
                    <a:bodyPr/>
                    <a:lstStyle/>
                    <a:p>
                      <a:pPr marL="742950" lvl="1" indent="-285750" algn="l" fontAlgn="b">
                        <a:spcAft>
                          <a:spcPts val="300"/>
                        </a:spcAft>
                        <a:buFont typeface="Arial" panose="020B0604020202020204" pitchFamily="34" charset="0"/>
                        <a:buChar char="•"/>
                      </a:pPr>
                      <a:r>
                        <a:rPr lang="en-US" sz="1500" u="none" strike="noStrike" dirty="0">
                          <a:effectLst/>
                        </a:rPr>
                        <a:t>Water O/S Total</a:t>
                      </a:r>
                      <a:endParaRPr lang="en-US" sz="1500" b="1" i="0" u="none" strike="noStrike" dirty="0">
                        <a:solidFill>
                          <a:srgbClr val="000000"/>
                        </a:solidFill>
                        <a:effectLst/>
                        <a:latin typeface="Arial" panose="020B0604020202020204" pitchFamily="34" charset="0"/>
                      </a:endParaRPr>
                    </a:p>
                  </a:txBody>
                  <a:tcPr marL="18288" marR="18288" marT="18288" marB="0" anchor="b"/>
                </a:tc>
                <a:tc>
                  <a:txBody>
                    <a:bodyPr/>
                    <a:lstStyle/>
                    <a:p>
                      <a:pPr algn="l" fontAlgn="b">
                        <a:spcAft>
                          <a:spcPts val="300"/>
                        </a:spcAft>
                      </a:pPr>
                      <a:r>
                        <a:rPr lang="en-US" sz="1500" b="1" u="none" strike="noStrike" dirty="0">
                          <a:effectLst/>
                        </a:rPr>
                        <a:t>1,730</a:t>
                      </a:r>
                      <a:endParaRPr lang="en-US" sz="1500" b="1" i="0" u="none" strike="noStrike" dirty="0">
                        <a:solidFill>
                          <a:srgbClr val="000000"/>
                        </a:solidFill>
                        <a:effectLst/>
                        <a:latin typeface="Aptos Narrow" panose="020B0004020202020204" pitchFamily="34" charset="0"/>
                      </a:endParaRPr>
                    </a:p>
                  </a:txBody>
                  <a:tcPr marL="18288" marR="18288" marT="18288" marB="0" anchor="b"/>
                </a:tc>
                <a:extLst>
                  <a:ext uri="{0D108BD9-81ED-4DB2-BD59-A6C34878D82A}">
                    <a16:rowId xmlns:a16="http://schemas.microsoft.com/office/drawing/2014/main" val="858706577"/>
                  </a:ext>
                </a:extLst>
              </a:tr>
              <a:tr h="185420">
                <a:tc>
                  <a:txBody>
                    <a:bodyPr/>
                    <a:lstStyle/>
                    <a:p>
                      <a:pPr algn="l" fontAlgn="b">
                        <a:spcAft>
                          <a:spcPts val="300"/>
                        </a:spcAft>
                      </a:pPr>
                      <a:r>
                        <a:rPr lang="en-US" sz="1500" b="1" u="none" strike="noStrike" dirty="0">
                          <a:effectLst/>
                        </a:rPr>
                        <a:t>Total of All Water Customers</a:t>
                      </a:r>
                      <a:endParaRPr lang="en-US" sz="1500" b="1" i="0" u="none" strike="noStrike" dirty="0">
                        <a:solidFill>
                          <a:srgbClr val="000000"/>
                        </a:solidFill>
                        <a:effectLst/>
                        <a:latin typeface="Arial" panose="020B0604020202020204" pitchFamily="34" charset="0"/>
                      </a:endParaRPr>
                    </a:p>
                  </a:txBody>
                  <a:tcPr marL="18288" marR="18288" marT="18288" marB="0" anchor="b">
                    <a:solidFill>
                      <a:schemeClr val="accent1">
                        <a:lumMod val="50000"/>
                      </a:schemeClr>
                    </a:solidFill>
                  </a:tcPr>
                </a:tc>
                <a:tc>
                  <a:txBody>
                    <a:bodyPr/>
                    <a:lstStyle/>
                    <a:p>
                      <a:pPr algn="l" fontAlgn="b">
                        <a:spcAft>
                          <a:spcPts val="300"/>
                        </a:spcAft>
                      </a:pPr>
                      <a:r>
                        <a:rPr lang="en-US" sz="1500" b="1" u="none" strike="noStrike" dirty="0">
                          <a:effectLst/>
                        </a:rPr>
                        <a:t>10,543</a:t>
                      </a:r>
                      <a:endParaRPr lang="en-US" sz="1500" b="1" i="0" u="none" strike="noStrike" dirty="0">
                        <a:solidFill>
                          <a:srgbClr val="000000"/>
                        </a:solidFill>
                        <a:effectLst/>
                        <a:latin typeface="Aptos Narrow" panose="020B0004020202020204" pitchFamily="34" charset="0"/>
                      </a:endParaRPr>
                    </a:p>
                  </a:txBody>
                  <a:tcPr marL="18288" marR="18288" marT="18288" marB="0" anchor="b">
                    <a:solidFill>
                      <a:schemeClr val="accent1">
                        <a:lumMod val="50000"/>
                      </a:schemeClr>
                    </a:solidFill>
                  </a:tcPr>
                </a:tc>
                <a:extLst>
                  <a:ext uri="{0D108BD9-81ED-4DB2-BD59-A6C34878D82A}">
                    <a16:rowId xmlns:a16="http://schemas.microsoft.com/office/drawing/2014/main" val="2804779979"/>
                  </a:ext>
                </a:extLst>
              </a:tr>
            </a:tbl>
          </a:graphicData>
        </a:graphic>
      </p:graphicFrame>
    </p:spTree>
    <p:extLst>
      <p:ext uri="{BB962C8B-B14F-4D97-AF65-F5344CB8AC3E}">
        <p14:creationId xmlns:p14="http://schemas.microsoft.com/office/powerpoint/2010/main" val="3298941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D1DD22-7333-E9EB-F878-B787D2006315}"/>
              </a:ext>
            </a:extLst>
          </p:cNvPr>
          <p:cNvSpPr/>
          <p:nvPr/>
        </p:nvSpPr>
        <p:spPr>
          <a:xfrm>
            <a:off x="404037" y="283196"/>
            <a:ext cx="11461898" cy="63341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201B40-DADF-9826-6343-BB58FDADD36C}"/>
              </a:ext>
            </a:extLst>
          </p:cNvPr>
          <p:cNvSpPr>
            <a:spLocks noGrp="1"/>
          </p:cNvSpPr>
          <p:nvPr>
            <p:ph type="title"/>
          </p:nvPr>
        </p:nvSpPr>
        <p:spPr>
          <a:xfrm>
            <a:off x="404037" y="261930"/>
            <a:ext cx="9720705" cy="999996"/>
          </a:xfrm>
        </p:spPr>
        <p:txBody>
          <a:bodyPr/>
          <a:lstStyle/>
          <a:p>
            <a:r>
              <a:rPr lang="en-US" dirty="0"/>
              <a:t>General Fund Departments</a:t>
            </a:r>
          </a:p>
        </p:txBody>
      </p:sp>
      <p:graphicFrame>
        <p:nvGraphicFramePr>
          <p:cNvPr id="4" name="Diagram 3">
            <a:extLst>
              <a:ext uri="{FF2B5EF4-FFF2-40B4-BE49-F238E27FC236}">
                <a16:creationId xmlns:a16="http://schemas.microsoft.com/office/drawing/2014/main" id="{665E04BF-F2E4-EF44-9FCF-1A262D20A390}"/>
              </a:ext>
            </a:extLst>
          </p:cNvPr>
          <p:cNvGraphicFramePr/>
          <p:nvPr>
            <p:extLst>
              <p:ext uri="{D42A27DB-BD31-4B8C-83A1-F6EECF244321}">
                <p14:modId xmlns:p14="http://schemas.microsoft.com/office/powerpoint/2010/main" val="2557783334"/>
              </p:ext>
            </p:extLst>
          </p:nvPr>
        </p:nvGraphicFramePr>
        <p:xfrm>
          <a:off x="404037" y="1134335"/>
          <a:ext cx="11546957" cy="5372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00703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D62DBB-521D-2435-77E2-556310FB5BDF}"/>
            </a:ext>
          </a:extLst>
        </p:cNvPr>
        <p:cNvGrpSpPr/>
        <p:nvPr/>
      </p:nvGrpSpPr>
      <p:grpSpPr>
        <a:xfrm>
          <a:off x="0" y="0"/>
          <a:ext cx="0" cy="0"/>
          <a:chOff x="0" y="0"/>
          <a:chExt cx="0" cy="0"/>
        </a:xfrm>
      </p:grpSpPr>
      <p:pic>
        <p:nvPicPr>
          <p:cNvPr id="4" name="Picture 3" descr="Text&#10;&#10;AI-generated content may be incorrect.">
            <a:extLst>
              <a:ext uri="{FF2B5EF4-FFF2-40B4-BE49-F238E27FC236}">
                <a16:creationId xmlns:a16="http://schemas.microsoft.com/office/drawing/2014/main" id="{D52CBCEF-5B6A-43A7-5754-D8B827EBA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534244"/>
            <a:ext cx="10905066" cy="3789510"/>
          </a:xfrm>
          <a:prstGeom prst="rect">
            <a:avLst/>
          </a:prstGeom>
        </p:spPr>
      </p:pic>
    </p:spTree>
    <p:extLst>
      <p:ext uri="{BB962C8B-B14F-4D97-AF65-F5344CB8AC3E}">
        <p14:creationId xmlns:p14="http://schemas.microsoft.com/office/powerpoint/2010/main" val="28248349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790C4-D7E3-5D63-3B17-90CF1EFE39A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147838F-171A-51A6-BB84-4FFB55F7F1D7}"/>
              </a:ext>
            </a:extLst>
          </p:cNvPr>
          <p:cNvSpPr/>
          <p:nvPr/>
        </p:nvSpPr>
        <p:spPr>
          <a:xfrm>
            <a:off x="365048" y="286734"/>
            <a:ext cx="11461898" cy="63341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A14396A-05FC-D475-9E2E-FCC448565804}"/>
              </a:ext>
            </a:extLst>
          </p:cNvPr>
          <p:cNvSpPr/>
          <p:nvPr/>
        </p:nvSpPr>
        <p:spPr>
          <a:xfrm>
            <a:off x="404037" y="251297"/>
            <a:ext cx="11461898" cy="63341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F719B90-8ABE-9EAE-0BBE-05602CB28795}"/>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5384CA50-A3D4-5B7A-7377-16EAF09EEBCB}"/>
              </a:ext>
            </a:extLst>
          </p:cNvPr>
          <p:cNvGraphicFramePr>
            <a:graphicFrameLocks noGrp="1"/>
          </p:cNvGraphicFramePr>
          <p:nvPr>
            <p:ph idx="1"/>
            <p:extLst>
              <p:ext uri="{D42A27DB-BD31-4B8C-83A1-F6EECF244321}">
                <p14:modId xmlns:p14="http://schemas.microsoft.com/office/powerpoint/2010/main" val="2319929840"/>
              </p:ext>
            </p:extLst>
          </p:nvPr>
        </p:nvGraphicFramePr>
        <p:xfrm>
          <a:off x="404037" y="179076"/>
          <a:ext cx="11277600" cy="6416994"/>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t>Department: </a:t>
                      </a:r>
                      <a:r>
                        <a:rPr lang="en-US" sz="2800" b="1" dirty="0">
                          <a:solidFill>
                            <a:srgbClr val="B78739"/>
                          </a:solidFill>
                        </a:rPr>
                        <a:t>City Commission</a:t>
                      </a:r>
                    </a:p>
                  </a:txBody>
                  <a:tcPr anchor="ctr"/>
                </a:tc>
                <a:tc hMerge="1">
                  <a:txBody>
                    <a:bodyPr/>
                    <a:lstStyle/>
                    <a:p>
                      <a:endParaRPr dirty="0"/>
                    </a:p>
                  </a:txBody>
                  <a:tcPr/>
                </a:tc>
                <a:tc gridSpan="2">
                  <a:txBody>
                    <a:bodyPr/>
                    <a:lstStyle/>
                    <a:p>
                      <a:r>
                        <a:rPr lang="en-US" sz="2800" b="1" dirty="0"/>
                        <a:t>Division: </a:t>
                      </a:r>
                      <a:r>
                        <a:rPr lang="en-US" sz="2800" b="1" dirty="0">
                          <a:solidFill>
                            <a:srgbClr val="B78739"/>
                          </a:solidFill>
                        </a:rPr>
                        <a:t>N/A</a:t>
                      </a:r>
                    </a:p>
                  </a:txBody>
                  <a:tcPr anchor="ctr"/>
                </a:tc>
                <a:tc hMerge="1">
                  <a:txBody>
                    <a:bodyPr/>
                    <a:lstStyle/>
                    <a:p>
                      <a:endParaRPr dirty="0"/>
                    </a:p>
                  </a:txBody>
                  <a:tcPr/>
                </a:tc>
                <a:extLst>
                  <a:ext uri="{0D108BD9-81ED-4DB2-BD59-A6C34878D82A}">
                    <a16:rowId xmlns:a16="http://schemas.microsoft.com/office/drawing/2014/main" val="2000895093"/>
                  </a:ext>
                </a:extLst>
              </a:tr>
              <a:tr h="466172">
                <a:tc>
                  <a:txBody>
                    <a:bodyPr/>
                    <a:lstStyle/>
                    <a:p>
                      <a:r>
                        <a:rPr lang="en-US" sz="2200" b="1" dirty="0"/>
                        <a:t>Funding Source(s)</a:t>
                      </a:r>
                    </a:p>
                  </a:txBody>
                  <a:tcPr anchor="ctr"/>
                </a:tc>
                <a:tc>
                  <a:txBody>
                    <a:bodyPr/>
                    <a:lstStyle/>
                    <a:p>
                      <a:r>
                        <a:rPr lang="en-US" sz="2200" b="1" dirty="0"/>
                        <a:t>General Fund</a:t>
                      </a:r>
                    </a:p>
                  </a:txBody>
                  <a:tcPr anchor="ctr"/>
                </a:tc>
                <a:tc>
                  <a:txBody>
                    <a:bodyPr/>
                    <a:lstStyle/>
                    <a:p>
                      <a:r>
                        <a:rPr lang="en-US" sz="2200" b="1" dirty="0"/>
                        <a:t># of FTEs</a:t>
                      </a:r>
                    </a:p>
                  </a:txBody>
                  <a:tcPr anchor="ctr"/>
                </a:tc>
                <a:tc>
                  <a:txBody>
                    <a:bodyPr/>
                    <a:lstStyle/>
                    <a:p>
                      <a:r>
                        <a:rPr lang="en-US" sz="2200" b="1" dirty="0"/>
                        <a:t>5 Commissioners</a:t>
                      </a:r>
                    </a:p>
                  </a:txBody>
                  <a:tcPr anchor="ctr"/>
                </a:tc>
                <a:extLst>
                  <a:ext uri="{0D108BD9-81ED-4DB2-BD59-A6C34878D82A}">
                    <a16:rowId xmlns:a16="http://schemas.microsoft.com/office/drawing/2014/main" val="503865722"/>
                  </a:ext>
                </a:extLst>
              </a:tr>
              <a:tr h="526741">
                <a:tc gridSpan="4">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526741">
                <a:tc>
                  <a:txBody>
                    <a:bodyPr/>
                    <a:lstStyle/>
                    <a:p>
                      <a:endParaRPr lang="en-US" sz="2200" b="1" dirty="0"/>
                    </a:p>
                  </a:txBody>
                  <a:tcPr anchor="ctr"/>
                </a:tc>
                <a:tc>
                  <a:txBody>
                    <a:bodyPr/>
                    <a:lstStyle/>
                    <a:p>
                      <a:pPr algn="ctr"/>
                      <a:r>
                        <a:rPr lang="en-US" sz="2200" b="1" dirty="0">
                          <a:solidFill>
                            <a:srgbClr val="104862"/>
                          </a:solidFill>
                        </a:rPr>
                        <a:t>FY 2024-2025</a:t>
                      </a:r>
                    </a:p>
                  </a:txBody>
                  <a:tcPr anchor="ctr"/>
                </a:tc>
                <a:tc>
                  <a:txBody>
                    <a:bodyPr/>
                    <a:lstStyle/>
                    <a:p>
                      <a:pPr algn="ctr"/>
                      <a:r>
                        <a:rPr lang="en-US" sz="2200" b="1" dirty="0">
                          <a:solidFill>
                            <a:srgbClr val="104862"/>
                          </a:solidFill>
                        </a:rPr>
                        <a:t>FY 2025-2026</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526741">
                <a:tc>
                  <a:txBody>
                    <a:bodyPr/>
                    <a:lstStyle/>
                    <a:p>
                      <a:pPr algn="r"/>
                      <a:r>
                        <a:rPr lang="en-US" sz="2200" b="1" dirty="0"/>
                        <a:t>Personnel</a:t>
                      </a:r>
                    </a:p>
                  </a:txBody>
                  <a:tcPr anchor="ctr"/>
                </a:tc>
                <a:tc>
                  <a:txBody>
                    <a:bodyPr/>
                    <a:lstStyle/>
                    <a:p>
                      <a:pPr algn="ctr"/>
                      <a:r>
                        <a:rPr lang="en-US" sz="2200" b="1" dirty="0"/>
                        <a:t>$403,076</a:t>
                      </a:r>
                    </a:p>
                  </a:txBody>
                  <a:tcPr anchor="ctr"/>
                </a:tc>
                <a:tc>
                  <a:txBody>
                    <a:bodyPr/>
                    <a:lstStyle/>
                    <a:p>
                      <a:pPr algn="ctr"/>
                      <a:r>
                        <a:rPr lang="en-US" sz="2200" b="1" dirty="0"/>
                        <a:t>$261,517</a:t>
                      </a:r>
                    </a:p>
                  </a:txBody>
                  <a:tcPr anchor="ctr"/>
                </a:tc>
                <a:tc>
                  <a:txBody>
                    <a:bodyPr/>
                    <a:lstStyle/>
                    <a:p>
                      <a:pPr algn="ctr"/>
                      <a:r>
                        <a:rPr lang="en-US" sz="2200" b="1" dirty="0"/>
                        <a:t>($141,559)</a:t>
                      </a:r>
                    </a:p>
                  </a:txBody>
                  <a:tcPr anchor="ctr"/>
                </a:tc>
                <a:extLst>
                  <a:ext uri="{0D108BD9-81ED-4DB2-BD59-A6C34878D82A}">
                    <a16:rowId xmlns:a16="http://schemas.microsoft.com/office/drawing/2014/main" val="673936123"/>
                  </a:ext>
                </a:extLst>
              </a:tr>
              <a:tr h="526741">
                <a:tc>
                  <a:txBody>
                    <a:bodyPr/>
                    <a:lstStyle/>
                    <a:p>
                      <a:pPr algn="r"/>
                      <a:r>
                        <a:rPr lang="en-US" sz="2200" b="1" dirty="0"/>
                        <a:t>Operating</a:t>
                      </a:r>
                    </a:p>
                  </a:txBody>
                  <a:tcPr anchor="ctr"/>
                </a:tc>
                <a:tc>
                  <a:txBody>
                    <a:bodyPr/>
                    <a:lstStyle/>
                    <a:p>
                      <a:pPr algn="ctr"/>
                      <a:r>
                        <a:rPr lang="en-US" sz="2200" b="1" dirty="0"/>
                        <a:t>$546,504</a:t>
                      </a:r>
                    </a:p>
                  </a:txBody>
                  <a:tcPr anchor="ctr"/>
                </a:tc>
                <a:tc>
                  <a:txBody>
                    <a:bodyPr/>
                    <a:lstStyle/>
                    <a:p>
                      <a:pPr algn="ctr"/>
                      <a:r>
                        <a:rPr lang="en-US" sz="2200" b="1" dirty="0"/>
                        <a:t>$543,818</a:t>
                      </a:r>
                    </a:p>
                  </a:txBody>
                  <a:tcPr anchor="ctr"/>
                </a:tc>
                <a:tc>
                  <a:txBody>
                    <a:bodyPr/>
                    <a:lstStyle/>
                    <a:p>
                      <a:pPr algn="ctr"/>
                      <a:r>
                        <a:rPr lang="en-US" sz="2200" b="1" dirty="0"/>
                        <a:t>($2,686)</a:t>
                      </a:r>
                    </a:p>
                  </a:txBody>
                  <a:tcPr anchor="ctr"/>
                </a:tc>
                <a:extLst>
                  <a:ext uri="{0D108BD9-81ED-4DB2-BD59-A6C34878D82A}">
                    <a16:rowId xmlns:a16="http://schemas.microsoft.com/office/drawing/2014/main" val="2756149601"/>
                  </a:ext>
                </a:extLst>
              </a:tr>
              <a:tr h="526741">
                <a:tc>
                  <a:txBody>
                    <a:bodyPr/>
                    <a:lstStyle/>
                    <a:p>
                      <a:pPr algn="r"/>
                      <a:r>
                        <a:rPr lang="en-US" sz="2200" b="1" dirty="0"/>
                        <a:t>Grants &amp; Aid</a:t>
                      </a:r>
                    </a:p>
                  </a:txBody>
                  <a:tcPr anchor="ctr"/>
                </a:tc>
                <a:tc>
                  <a:txBody>
                    <a:bodyPr/>
                    <a:lstStyle/>
                    <a:p>
                      <a:pPr algn="ctr"/>
                      <a:r>
                        <a:rPr lang="en-US" sz="2200" b="1" dirty="0"/>
                        <a:t>$1,412,897</a:t>
                      </a:r>
                    </a:p>
                  </a:txBody>
                  <a:tcPr anchor="ctr"/>
                </a:tc>
                <a:tc>
                  <a:txBody>
                    <a:bodyPr/>
                    <a:lstStyle/>
                    <a:p>
                      <a:pPr algn="ctr"/>
                      <a:r>
                        <a:rPr lang="en-US" sz="2200" b="1" dirty="0"/>
                        <a:t>$1,474,998</a:t>
                      </a:r>
                    </a:p>
                  </a:txBody>
                  <a:tcPr anchor="ctr"/>
                </a:tc>
                <a:tc>
                  <a:txBody>
                    <a:bodyPr/>
                    <a:lstStyle/>
                    <a:p>
                      <a:pPr algn="ctr"/>
                      <a:r>
                        <a:rPr lang="en-US" sz="2200" b="1" dirty="0"/>
                        <a:t>$62,101</a:t>
                      </a:r>
                    </a:p>
                  </a:txBody>
                  <a:tcPr anchor="ctr"/>
                </a:tc>
                <a:extLst>
                  <a:ext uri="{0D108BD9-81ED-4DB2-BD59-A6C34878D82A}">
                    <a16:rowId xmlns:a16="http://schemas.microsoft.com/office/drawing/2014/main" val="53710320"/>
                  </a:ext>
                </a:extLst>
              </a:tr>
              <a:tr h="526741">
                <a:tc>
                  <a:txBody>
                    <a:bodyPr/>
                    <a:lstStyle/>
                    <a:p>
                      <a:pPr algn="r"/>
                      <a:r>
                        <a:rPr lang="en-US" sz="2200" b="1" dirty="0"/>
                        <a:t>Interfund Transfers</a:t>
                      </a:r>
                    </a:p>
                  </a:txBody>
                  <a:tcPr anchor="ctr"/>
                </a:tc>
                <a:tc>
                  <a:txBody>
                    <a:bodyPr/>
                    <a:lstStyle/>
                    <a:p>
                      <a:pPr algn="ctr"/>
                      <a:r>
                        <a:rPr lang="en-US" sz="2200" b="1" dirty="0"/>
                        <a:t>$7,155,316</a:t>
                      </a:r>
                    </a:p>
                  </a:txBody>
                  <a:tcPr anchor="ctr"/>
                </a:tc>
                <a:tc>
                  <a:txBody>
                    <a:bodyPr/>
                    <a:lstStyle/>
                    <a:p>
                      <a:pPr algn="ctr"/>
                      <a:r>
                        <a:rPr lang="en-US" sz="2200" b="1" dirty="0"/>
                        <a:t>$2,184,443</a:t>
                      </a:r>
                    </a:p>
                  </a:txBody>
                  <a:tcPr anchor="ctr"/>
                </a:tc>
                <a:tc>
                  <a:txBody>
                    <a:bodyPr/>
                    <a:lstStyle/>
                    <a:p>
                      <a:pPr algn="ctr"/>
                      <a:r>
                        <a:rPr lang="en-US" sz="2200" b="1" dirty="0"/>
                        <a:t>($4,970,873)</a:t>
                      </a:r>
                    </a:p>
                  </a:txBody>
                  <a:tcPr anchor="ctr"/>
                </a:tc>
                <a:extLst>
                  <a:ext uri="{0D108BD9-81ED-4DB2-BD59-A6C34878D82A}">
                    <a16:rowId xmlns:a16="http://schemas.microsoft.com/office/drawing/2014/main" val="317650478"/>
                  </a:ext>
                </a:extLst>
              </a:tr>
              <a:tr h="526741">
                <a:tc>
                  <a:txBody>
                    <a:bodyPr/>
                    <a:lstStyle/>
                    <a:p>
                      <a:pPr algn="r"/>
                      <a:r>
                        <a:rPr lang="en-US" sz="2200" b="1" dirty="0"/>
                        <a:t>TOTAL</a:t>
                      </a:r>
                    </a:p>
                  </a:txBody>
                  <a:tcPr anchor="ctr"/>
                </a:tc>
                <a:tc>
                  <a:txBody>
                    <a:bodyPr/>
                    <a:lstStyle/>
                    <a:p>
                      <a:pPr algn="ctr"/>
                      <a:r>
                        <a:rPr lang="en-US" sz="2200" b="1" dirty="0"/>
                        <a:t>$9,517,793</a:t>
                      </a:r>
                    </a:p>
                  </a:txBody>
                  <a:tcPr anchor="ctr"/>
                </a:tc>
                <a:tc>
                  <a:txBody>
                    <a:bodyPr/>
                    <a:lstStyle/>
                    <a:p>
                      <a:pPr algn="ctr"/>
                      <a:r>
                        <a:rPr lang="en-US" sz="2200" b="1" dirty="0"/>
                        <a:t>$4,464,776</a:t>
                      </a:r>
                    </a:p>
                  </a:txBody>
                  <a:tcPr anchor="ctr"/>
                </a:tc>
                <a:tc>
                  <a:txBody>
                    <a:bodyPr/>
                    <a:lstStyle/>
                    <a:p>
                      <a:pPr algn="ctr"/>
                      <a:r>
                        <a:rPr lang="en-US" sz="2200" b="1" dirty="0"/>
                        <a:t>($5,053,017)</a:t>
                      </a:r>
                    </a:p>
                  </a:txBody>
                  <a:tcPr anchor="ctr"/>
                </a:tc>
                <a:extLst>
                  <a:ext uri="{0D108BD9-81ED-4DB2-BD59-A6C34878D82A}">
                    <a16:rowId xmlns:a16="http://schemas.microsoft.com/office/drawing/2014/main" val="714096359"/>
                  </a:ext>
                </a:extLst>
              </a:tr>
              <a:tr h="526741">
                <a:tc gridSpan="4">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r>
                        <a:rPr lang="en-US" sz="2200" dirty="0"/>
                        <a:t>Includes funding for City Commission Administration Travel and Training, City Attorney Fees and Funding for Grants in Aid to local Non-profit organizations.  Includes Interfund Transfers for CRA and General Fund portion of Fire.</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2839001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03B68D-3520-0594-AD8C-5C7B56650E40}"/>
            </a:ext>
          </a:extLst>
        </p:cNvPr>
        <p:cNvGrpSpPr/>
        <p:nvPr/>
      </p:nvGrpSpPr>
      <p:grpSpPr>
        <a:xfrm>
          <a:off x="0" y="0"/>
          <a:ext cx="0" cy="0"/>
          <a:chOff x="0" y="0"/>
          <a:chExt cx="0" cy="0"/>
        </a:xfrm>
      </p:grpSpPr>
      <p:pic>
        <p:nvPicPr>
          <p:cNvPr id="3" name="Picture 2" descr="Text&#10;&#10;AI-generated content may be incorrect.">
            <a:extLst>
              <a:ext uri="{FF2B5EF4-FFF2-40B4-BE49-F238E27FC236}">
                <a16:creationId xmlns:a16="http://schemas.microsoft.com/office/drawing/2014/main" id="{00CD8E52-FEA2-405B-89C4-4633F6500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547876"/>
            <a:ext cx="10905066" cy="3762247"/>
          </a:xfrm>
          <a:prstGeom prst="rect">
            <a:avLst/>
          </a:prstGeom>
        </p:spPr>
      </p:pic>
    </p:spTree>
    <p:extLst>
      <p:ext uri="{BB962C8B-B14F-4D97-AF65-F5344CB8AC3E}">
        <p14:creationId xmlns:p14="http://schemas.microsoft.com/office/powerpoint/2010/main" val="30600170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5E727-580F-BDF0-AD4D-79AD70EB92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FE1A7CF-4A84-32C3-F73D-AC42F3C0D094}"/>
              </a:ext>
            </a:extLst>
          </p:cNvPr>
          <p:cNvSpPr>
            <a:spLocks noGrp="1"/>
          </p:cNvSpPr>
          <p:nvPr>
            <p:ph type="title"/>
          </p:nvPr>
        </p:nvSpPr>
        <p:spPr/>
        <p:txBody>
          <a:bodyPr/>
          <a:lstStyle/>
          <a:p>
            <a:r>
              <a:rPr lang="en-US" b="1" dirty="0">
                <a:solidFill>
                  <a:srgbClr val="104862"/>
                </a:solidFill>
              </a:rPr>
              <a:t>City Clerk’s Office</a:t>
            </a:r>
          </a:p>
        </p:txBody>
      </p:sp>
      <p:graphicFrame>
        <p:nvGraphicFramePr>
          <p:cNvPr id="2" name="Content Placeholder 1">
            <a:extLst>
              <a:ext uri="{FF2B5EF4-FFF2-40B4-BE49-F238E27FC236}">
                <a16:creationId xmlns:a16="http://schemas.microsoft.com/office/drawing/2014/main" id="{30BC3B57-D9E9-09B5-096C-A04E6376010A}"/>
              </a:ext>
            </a:extLst>
          </p:cNvPr>
          <p:cNvGraphicFramePr>
            <a:graphicFrameLocks noGrp="1"/>
          </p:cNvGraphicFramePr>
          <p:nvPr>
            <p:ph idx="1"/>
            <p:extLst>
              <p:ext uri="{D42A27DB-BD31-4B8C-83A1-F6EECF244321}">
                <p14:modId xmlns:p14="http://schemas.microsoft.com/office/powerpoint/2010/main" val="4167509361"/>
              </p:ext>
            </p:extLst>
          </p:nvPr>
        </p:nvGraphicFramePr>
        <p:xfrm>
          <a:off x="838200" y="1590675"/>
          <a:ext cx="10515600" cy="35356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latin typeface="Arial" panose="020B0604020202020204" pitchFamily="34" charset="0"/>
                          <a:cs typeface="Arial" panose="020B0604020202020204" pitchFamily="34" charset="0"/>
                        </a:rPr>
                        <a:t>Vision</a:t>
                      </a:r>
                    </a:p>
                  </a:txBody>
                  <a:tcPr anchor="ctr"/>
                </a:tc>
                <a:tc>
                  <a:txBody>
                    <a:bodyPr/>
                    <a:lstStyle/>
                    <a:p>
                      <a:pPr algn="ctr"/>
                      <a:r>
                        <a:rPr lang="en-US" sz="2800" b="1" dirty="0">
                          <a:latin typeface="Arial" panose="020B0604020202020204" pitchFamily="34" charset="0"/>
                          <a:cs typeface="Arial" panose="020B0604020202020204" pitchFamily="34" charset="0"/>
                        </a:rPr>
                        <a:t>Mission</a:t>
                      </a:r>
                      <a:endParaRPr lang="en-US" sz="2800" b="1" dirty="0">
                        <a:solidFill>
                          <a:srgbClr val="B78739"/>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00895093"/>
                  </a:ext>
                </a:extLst>
              </a:tr>
              <a:tr h="344114">
                <a:tc>
                  <a:txBody>
                    <a:bodyPr/>
                    <a:lstStyle/>
                    <a:p>
                      <a:r>
                        <a:rPr lang="en-US" sz="2400" dirty="0"/>
                        <a:t>Proactively meet future challenges through expertise, succession planning, innovation, and a commitment to transparency. We aim to deliver exceptional customer service to our community, working collaboratively to continuously improve</a:t>
                      </a:r>
                      <a:endParaRPr lang="en-US" sz="2200" b="1" dirty="0">
                        <a:latin typeface="Arial" panose="020B0604020202020204" pitchFamily="34" charset="0"/>
                        <a:cs typeface="Arial" panose="020B0604020202020204" pitchFamily="34" charset="0"/>
                      </a:endParaRPr>
                    </a:p>
                  </a:txBody>
                  <a:tcPr anchor="ctr"/>
                </a:tc>
                <a:tc>
                  <a:txBody>
                    <a:bodyPr/>
                    <a:lstStyle/>
                    <a:p>
                      <a:r>
                        <a:rPr lang="en-US" sz="2400" dirty="0"/>
                        <a:t>Dedicated to fostering trust and confidence in local government by promoting transparency, engaging the community, ensuring compliance with regulations, and providing accessible services. We strive to deliver efficient, fair, and courteous support to all residents and stakeholders.</a:t>
                      </a:r>
                      <a:endParaRPr lang="en-US" sz="22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03865722"/>
                  </a:ext>
                </a:extLst>
              </a:tr>
            </a:tbl>
          </a:graphicData>
        </a:graphic>
      </p:graphicFrame>
    </p:spTree>
    <p:extLst>
      <p:ext uri="{BB962C8B-B14F-4D97-AF65-F5344CB8AC3E}">
        <p14:creationId xmlns:p14="http://schemas.microsoft.com/office/powerpoint/2010/main" val="727475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56217-64E8-D9B1-A0EE-B02527F98CA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00ADC00-2419-613E-7FDB-930570BF5067}"/>
              </a:ext>
            </a:extLst>
          </p:cNvPr>
          <p:cNvSpPr>
            <a:spLocks noGrp="1"/>
          </p:cNvSpPr>
          <p:nvPr>
            <p:ph type="title"/>
          </p:nvPr>
        </p:nvSpPr>
        <p:spPr/>
        <p:txBody>
          <a:bodyPr/>
          <a:lstStyle/>
          <a:p>
            <a:r>
              <a:rPr lang="en-US" b="1" dirty="0">
                <a:solidFill>
                  <a:srgbClr val="104862"/>
                </a:solidFill>
              </a:rPr>
              <a:t>City Clerk’s Office</a:t>
            </a:r>
          </a:p>
        </p:txBody>
      </p:sp>
      <p:graphicFrame>
        <p:nvGraphicFramePr>
          <p:cNvPr id="2" name="Content Placeholder 1">
            <a:extLst>
              <a:ext uri="{FF2B5EF4-FFF2-40B4-BE49-F238E27FC236}">
                <a16:creationId xmlns:a16="http://schemas.microsoft.com/office/drawing/2014/main" id="{ACD3D93E-24A6-9C9C-817F-314577629298}"/>
              </a:ext>
            </a:extLst>
          </p:cNvPr>
          <p:cNvGraphicFramePr>
            <a:graphicFrameLocks noGrp="1"/>
          </p:cNvGraphicFramePr>
          <p:nvPr>
            <p:ph idx="1"/>
            <p:extLst>
              <p:ext uri="{D42A27DB-BD31-4B8C-83A1-F6EECF244321}">
                <p14:modId xmlns:p14="http://schemas.microsoft.com/office/powerpoint/2010/main" val="454726021"/>
              </p:ext>
            </p:extLst>
          </p:nvPr>
        </p:nvGraphicFramePr>
        <p:xfrm>
          <a:off x="838200" y="1590675"/>
          <a:ext cx="10515600" cy="454152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algn="l"/>
                      <a:r>
                        <a:rPr lang="en-US" sz="2200" b="1" dirty="0">
                          <a:solidFill>
                            <a:srgbClr val="B78739"/>
                          </a:solidFill>
                          <a:latin typeface="Arial" panose="020B0604020202020204" pitchFamily="34" charset="0"/>
                          <a:cs typeface="Arial" panose="020B0604020202020204" pitchFamily="34" charset="0"/>
                        </a:rPr>
                        <a:t>Department Goals</a:t>
                      </a:r>
                    </a:p>
                  </a:txBody>
                  <a:tcPr anchor="ctr">
                    <a:solidFill>
                      <a:schemeClr val="accent1">
                        <a:lumMod val="75000"/>
                      </a:schemeClr>
                    </a:solidFill>
                  </a:tcPr>
                </a:tc>
                <a:extLst>
                  <a:ext uri="{0D108BD9-81ED-4DB2-BD59-A6C34878D82A}">
                    <a16:rowId xmlns:a16="http://schemas.microsoft.com/office/drawing/2014/main" val="3141615551"/>
                  </a:ext>
                </a:extLst>
              </a:tr>
              <a:tr h="388824">
                <a:tc>
                  <a:txBody>
                    <a:bodyPr/>
                    <a:lstStyle/>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Maintain, preserve &amp; provide access to city records</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Agenda preparation, transcribe minutes, coordination of public meetings and hearings, legislative assistance</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Fair and transparent municipal elections, filing clerk, disclosures, support canvassing board</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Preservation, accessibility, electronic records, staff training</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Timely responses, accurate information, continuous improvement</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Cross-department access, stakeholder engagement</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Digital access, apply new technology</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Staff development, integrity, open communication</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Adhere to all applicable state statutes and city ordinances regarding public records, elections and legal notices</a:t>
                      </a:r>
                    </a:p>
                  </a:txBody>
                  <a:tcPr anchor="ctr">
                    <a:solidFill>
                      <a:srgbClr val="E7EAED"/>
                    </a:solidFill>
                  </a:tcPr>
                </a:tc>
                <a:extLst>
                  <a:ext uri="{0D108BD9-81ED-4DB2-BD59-A6C34878D82A}">
                    <a16:rowId xmlns:a16="http://schemas.microsoft.com/office/drawing/2014/main" val="2292771504"/>
                  </a:ext>
                </a:extLst>
              </a:tr>
            </a:tbl>
          </a:graphicData>
        </a:graphic>
      </p:graphicFrame>
    </p:spTree>
    <p:extLst>
      <p:ext uri="{BB962C8B-B14F-4D97-AF65-F5344CB8AC3E}">
        <p14:creationId xmlns:p14="http://schemas.microsoft.com/office/powerpoint/2010/main" val="26695035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98197-9749-01C2-74DF-65A58E6D45F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9B23DD-79F2-966B-C9B2-66D1521AA308}"/>
              </a:ext>
            </a:extLst>
          </p:cNvPr>
          <p:cNvSpPr>
            <a:spLocks noGrp="1"/>
          </p:cNvSpPr>
          <p:nvPr>
            <p:ph type="title"/>
          </p:nvPr>
        </p:nvSpPr>
        <p:spPr/>
        <p:txBody>
          <a:bodyPr/>
          <a:lstStyle/>
          <a:p>
            <a:r>
              <a:rPr lang="en-US" b="1" dirty="0">
                <a:solidFill>
                  <a:srgbClr val="104862"/>
                </a:solidFill>
              </a:rPr>
              <a:t>City Clerk’s Office</a:t>
            </a:r>
          </a:p>
        </p:txBody>
      </p:sp>
      <p:graphicFrame>
        <p:nvGraphicFramePr>
          <p:cNvPr id="2" name="Content Placeholder 1">
            <a:extLst>
              <a:ext uri="{FF2B5EF4-FFF2-40B4-BE49-F238E27FC236}">
                <a16:creationId xmlns:a16="http://schemas.microsoft.com/office/drawing/2014/main" id="{4F8550A5-E86F-903D-3EAE-4FA513972D88}"/>
              </a:ext>
            </a:extLst>
          </p:cNvPr>
          <p:cNvGraphicFramePr>
            <a:graphicFrameLocks noGrp="1"/>
          </p:cNvGraphicFramePr>
          <p:nvPr>
            <p:ph idx="1"/>
            <p:extLst>
              <p:ext uri="{D42A27DB-BD31-4B8C-83A1-F6EECF244321}">
                <p14:modId xmlns:p14="http://schemas.microsoft.com/office/powerpoint/2010/main" val="3903648110"/>
              </p:ext>
            </p:extLst>
          </p:nvPr>
        </p:nvGraphicFramePr>
        <p:xfrm>
          <a:off x="838200" y="1590675"/>
          <a:ext cx="10515600" cy="198120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latin typeface="Arial" panose="020B0604020202020204" pitchFamily="34" charset="0"/>
                          <a:cs typeface="Arial" panose="020B0604020202020204" pitchFamily="34" charset="0"/>
                        </a:rPr>
                        <a:t>Summary of Services</a:t>
                      </a:r>
                      <a:endParaRPr lang="en-US" sz="2200" b="0" dirty="0">
                        <a:solidFill>
                          <a:srgbClr val="B78739"/>
                        </a:solidFill>
                        <a:latin typeface="Arial" panose="020B0604020202020204" pitchFamily="34" charset="0"/>
                        <a:cs typeface="Arial" panose="020B0604020202020204" pitchFamily="34" charset="0"/>
                      </a:endParaRPr>
                    </a:p>
                  </a:txBody>
                  <a:tcPr anchor="ctr">
                    <a:solidFill>
                      <a:srgbClr val="104862"/>
                    </a:solidFill>
                  </a:tcPr>
                </a:tc>
                <a:extLst>
                  <a:ext uri="{0D108BD9-81ED-4DB2-BD59-A6C34878D82A}">
                    <a16:rowId xmlns:a16="http://schemas.microsoft.com/office/drawing/2014/main" val="2916680133"/>
                  </a:ext>
                </a:extLst>
              </a:tr>
              <a:tr h="388824">
                <a:tc>
                  <a:txBody>
                    <a:bodyPr/>
                    <a:lstStyle/>
                    <a:p>
                      <a:r>
                        <a:rPr lang="en-US" sz="2400" dirty="0"/>
                        <a:t>The City Clerk's department is responsible for managing the City’s official records and supporting municipal operations. These responsibilities ensure effective records management, transparency, and the smooth operation of city government.</a:t>
                      </a:r>
                      <a:endParaRPr lang="en-US" sz="2200" b="0" dirty="0">
                        <a:latin typeface="Arial" panose="020B0604020202020204" pitchFamily="34" charset="0"/>
                        <a:cs typeface="Arial" panose="020B0604020202020204" pitchFamily="34" charset="0"/>
                      </a:endParaRPr>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16057289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52B9E-B432-B50D-3450-630727EB7E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DFB27B-4AF4-9631-1F57-40A0D7CC1343}"/>
              </a:ext>
            </a:extLst>
          </p:cNvPr>
          <p:cNvSpPr>
            <a:spLocks noGrp="1"/>
          </p:cNvSpPr>
          <p:nvPr>
            <p:ph type="title"/>
          </p:nvPr>
        </p:nvSpPr>
        <p:spPr/>
        <p:txBody>
          <a:bodyPr/>
          <a:lstStyle/>
          <a:p>
            <a:r>
              <a:rPr lang="en-US" b="1" dirty="0">
                <a:solidFill>
                  <a:srgbClr val="104862"/>
                </a:solidFill>
              </a:rPr>
              <a:t>Key Performance Measures</a:t>
            </a:r>
          </a:p>
        </p:txBody>
      </p:sp>
      <p:graphicFrame>
        <p:nvGraphicFramePr>
          <p:cNvPr id="9" name="Table 8">
            <a:extLst>
              <a:ext uri="{FF2B5EF4-FFF2-40B4-BE49-F238E27FC236}">
                <a16:creationId xmlns:a16="http://schemas.microsoft.com/office/drawing/2014/main" id="{561181A1-9BE2-B9C4-D8BA-F6DA7EDD83A9}"/>
              </a:ext>
            </a:extLst>
          </p:cNvPr>
          <p:cNvGraphicFramePr>
            <a:graphicFrameLocks noGrp="1"/>
          </p:cNvGraphicFramePr>
          <p:nvPr>
            <p:extLst>
              <p:ext uri="{D42A27DB-BD31-4B8C-83A1-F6EECF244321}">
                <p14:modId xmlns:p14="http://schemas.microsoft.com/office/powerpoint/2010/main" val="1004610170"/>
              </p:ext>
            </p:extLst>
          </p:nvPr>
        </p:nvGraphicFramePr>
        <p:xfrm>
          <a:off x="614915" y="1527741"/>
          <a:ext cx="10953309" cy="4424680"/>
        </p:xfrm>
        <a:graphic>
          <a:graphicData uri="http://schemas.openxmlformats.org/drawingml/2006/table">
            <a:tbl>
              <a:tblPr firstRow="1" bandRow="1">
                <a:tableStyleId>{5C22544A-7EE6-4342-B048-85BDC9FD1C3A}</a:tableStyleId>
              </a:tblPr>
              <a:tblGrid>
                <a:gridCol w="3044518">
                  <a:extLst>
                    <a:ext uri="{9D8B030D-6E8A-4147-A177-3AD203B41FA5}">
                      <a16:colId xmlns:a16="http://schemas.microsoft.com/office/drawing/2014/main" val="2824674795"/>
                    </a:ext>
                  </a:extLst>
                </a:gridCol>
                <a:gridCol w="4591492">
                  <a:extLst>
                    <a:ext uri="{9D8B030D-6E8A-4147-A177-3AD203B41FA5}">
                      <a16:colId xmlns:a16="http://schemas.microsoft.com/office/drawing/2014/main" val="3745968927"/>
                    </a:ext>
                  </a:extLst>
                </a:gridCol>
                <a:gridCol w="1944244">
                  <a:extLst>
                    <a:ext uri="{9D8B030D-6E8A-4147-A177-3AD203B41FA5}">
                      <a16:colId xmlns:a16="http://schemas.microsoft.com/office/drawing/2014/main" val="1649215685"/>
                    </a:ext>
                  </a:extLst>
                </a:gridCol>
                <a:gridCol w="1373055">
                  <a:extLst>
                    <a:ext uri="{9D8B030D-6E8A-4147-A177-3AD203B41FA5}">
                      <a16:colId xmlns:a16="http://schemas.microsoft.com/office/drawing/2014/main" val="1075387996"/>
                    </a:ext>
                  </a:extLst>
                </a:gridCol>
              </a:tblGrid>
              <a:tr h="370840">
                <a:tc>
                  <a:txBody>
                    <a:bodyPr/>
                    <a:lstStyle/>
                    <a:p>
                      <a:r>
                        <a:rPr lang="en-US" dirty="0"/>
                        <a:t>Measures</a:t>
                      </a:r>
                    </a:p>
                  </a:txBody>
                  <a:tcPr/>
                </a:tc>
                <a:tc>
                  <a:txBody>
                    <a:bodyPr/>
                    <a:lstStyle/>
                    <a:p>
                      <a:r>
                        <a:rPr lang="en-US" dirty="0"/>
                        <a:t>Analysis</a:t>
                      </a:r>
                    </a:p>
                  </a:txBody>
                  <a:tcPr/>
                </a:tc>
                <a:tc>
                  <a:txBody>
                    <a:bodyPr/>
                    <a:lstStyle/>
                    <a:p>
                      <a:r>
                        <a:rPr lang="en-US" dirty="0"/>
                        <a:t>Series</a:t>
                      </a:r>
                    </a:p>
                  </a:txBody>
                  <a:tcPr/>
                </a:tc>
                <a:tc>
                  <a:txBody>
                    <a:bodyPr/>
                    <a:lstStyle/>
                    <a:p>
                      <a:pPr algn="ctr"/>
                      <a:r>
                        <a:rPr lang="en-US" dirty="0"/>
                        <a:t>Status</a:t>
                      </a:r>
                    </a:p>
                  </a:txBody>
                  <a:tcPr/>
                </a:tc>
                <a:extLst>
                  <a:ext uri="{0D108BD9-81ED-4DB2-BD59-A6C34878D82A}">
                    <a16:rowId xmlns:a16="http://schemas.microsoft.com/office/drawing/2014/main" val="1946517529"/>
                  </a:ext>
                </a:extLst>
              </a:tr>
              <a:tr h="370840">
                <a:tc rowSpan="2">
                  <a:txBody>
                    <a:bodyPr/>
                    <a:lstStyle/>
                    <a:p>
                      <a:r>
                        <a:rPr lang="en-US" b="1" dirty="0"/>
                        <a:t>Agendas Prepared</a:t>
                      </a:r>
                    </a:p>
                  </a:txBody>
                  <a:tcPr/>
                </a:tc>
                <a:tc rowSpan="2">
                  <a:txBody>
                    <a:bodyPr/>
                    <a:lstStyle/>
                    <a:p>
                      <a:r>
                        <a:rPr lang="en-US" dirty="0"/>
                        <a:t>There have been 53 agendas prepared by the City Clerk through May of 2025 which is on target in comparison to last fiscal year.</a:t>
                      </a:r>
                    </a:p>
                  </a:txBody>
                  <a:tcPr/>
                </a:tc>
                <a:tc>
                  <a:txBody>
                    <a:bodyPr/>
                    <a:lstStyle/>
                    <a:p>
                      <a:r>
                        <a:rPr lang="en-US" b="0" dirty="0"/>
                        <a:t>Actual</a:t>
                      </a:r>
                    </a:p>
                  </a:txBody>
                  <a:tcPr/>
                </a:tc>
                <a:tc>
                  <a:txBody>
                    <a:bodyPr/>
                    <a:lstStyle/>
                    <a:p>
                      <a:pPr algn="ctr"/>
                      <a:r>
                        <a:rPr lang="en-US" b="1" dirty="0"/>
                        <a:t>53</a:t>
                      </a:r>
                    </a:p>
                  </a:txBody>
                  <a:tcPr/>
                </a:tc>
                <a:extLst>
                  <a:ext uri="{0D108BD9-81ED-4DB2-BD59-A6C34878D82A}">
                    <a16:rowId xmlns:a16="http://schemas.microsoft.com/office/drawing/2014/main" val="1191962624"/>
                  </a:ext>
                </a:extLst>
              </a:tr>
              <a:tr h="370840">
                <a:tc vMerge="1">
                  <a:txBody>
                    <a:bodyPr/>
                    <a:lstStyle/>
                    <a:p>
                      <a:endParaRPr lang="en-US" dirty="0"/>
                    </a:p>
                  </a:txBody>
                  <a:tcPr/>
                </a:tc>
                <a:tc vMerge="1">
                  <a:txBody>
                    <a:bodyPr/>
                    <a:lstStyle/>
                    <a:p>
                      <a:endParaRPr lang="en-US" dirty="0"/>
                    </a:p>
                  </a:txBody>
                  <a:tcPr/>
                </a:tc>
                <a:tc>
                  <a:txBody>
                    <a:bodyPr/>
                    <a:lstStyle/>
                    <a:p>
                      <a:r>
                        <a:rPr lang="en-US" b="0" dirty="0"/>
                        <a:t>Prior Year Actual</a:t>
                      </a:r>
                    </a:p>
                  </a:txBody>
                  <a:tcPr/>
                </a:tc>
                <a:tc>
                  <a:txBody>
                    <a:bodyPr/>
                    <a:lstStyle/>
                    <a:p>
                      <a:pPr algn="ctr"/>
                      <a:r>
                        <a:rPr lang="en-US" b="1" dirty="0"/>
                        <a:t>92</a:t>
                      </a:r>
                    </a:p>
                  </a:txBody>
                  <a:tcPr/>
                </a:tc>
                <a:extLst>
                  <a:ext uri="{0D108BD9-81ED-4DB2-BD59-A6C34878D82A}">
                    <a16:rowId xmlns:a16="http://schemas.microsoft.com/office/drawing/2014/main" val="1976619147"/>
                  </a:ext>
                </a:extLst>
              </a:tr>
              <a:tr h="370840">
                <a:tc rowSpan="2">
                  <a:txBody>
                    <a:bodyPr/>
                    <a:lstStyle/>
                    <a:p>
                      <a:r>
                        <a:rPr lang="en-US" b="1" dirty="0"/>
                        <a:t>Board and Committee Applications Received, Processed, Appointed</a:t>
                      </a:r>
                    </a:p>
                  </a:txBody>
                  <a:tcPr/>
                </a:tc>
                <a:tc rowSpan="2">
                  <a:txBody>
                    <a:bodyPr/>
                    <a:lstStyle/>
                    <a:p>
                      <a:r>
                        <a:rPr lang="en-US" dirty="0"/>
                        <a:t>There have been 11 applications received, processed and appointed by the City Clerk through May of 2025</a:t>
                      </a:r>
                    </a:p>
                  </a:txBody>
                  <a:tcPr/>
                </a:tc>
                <a:tc>
                  <a:txBody>
                    <a:bodyPr/>
                    <a:lstStyle/>
                    <a:p>
                      <a:r>
                        <a:rPr lang="en-US" b="0" dirty="0"/>
                        <a:t>Actual</a:t>
                      </a:r>
                    </a:p>
                  </a:txBody>
                  <a:tcPr/>
                </a:tc>
                <a:tc>
                  <a:txBody>
                    <a:bodyPr/>
                    <a:lstStyle/>
                    <a:p>
                      <a:pPr algn="ctr"/>
                      <a:r>
                        <a:rPr lang="en-US" b="1" dirty="0"/>
                        <a:t>11</a:t>
                      </a:r>
                    </a:p>
                  </a:txBody>
                  <a:tcPr/>
                </a:tc>
                <a:extLst>
                  <a:ext uri="{0D108BD9-81ED-4DB2-BD59-A6C34878D82A}">
                    <a16:rowId xmlns:a16="http://schemas.microsoft.com/office/drawing/2014/main" val="188816968"/>
                  </a:ext>
                </a:extLst>
              </a:tr>
              <a:tr h="370840">
                <a:tc vMerge="1">
                  <a:txBody>
                    <a:bodyPr/>
                    <a:lstStyle/>
                    <a:p>
                      <a:endParaRPr lang="en-US" dirty="0"/>
                    </a:p>
                  </a:txBody>
                  <a:tcPr/>
                </a:tc>
                <a:tc vMerge="1">
                  <a:txBody>
                    <a:bodyPr/>
                    <a:lstStyle/>
                    <a:p>
                      <a:endParaRPr lang="en-US" dirty="0"/>
                    </a:p>
                  </a:txBody>
                  <a:tcPr/>
                </a:tc>
                <a:tc>
                  <a:txBody>
                    <a:bodyPr/>
                    <a:lstStyle/>
                    <a:p>
                      <a:r>
                        <a:rPr lang="en-US" b="0" dirty="0"/>
                        <a:t>Prior Year Actual</a:t>
                      </a:r>
                    </a:p>
                  </a:txBody>
                  <a:tcPr/>
                </a:tc>
                <a:tc>
                  <a:txBody>
                    <a:bodyPr/>
                    <a:lstStyle/>
                    <a:p>
                      <a:pPr algn="ctr"/>
                      <a:r>
                        <a:rPr lang="en-US" b="1" dirty="0"/>
                        <a:t>19</a:t>
                      </a:r>
                    </a:p>
                  </a:txBody>
                  <a:tcPr/>
                </a:tc>
                <a:extLst>
                  <a:ext uri="{0D108BD9-81ED-4DB2-BD59-A6C34878D82A}">
                    <a16:rowId xmlns:a16="http://schemas.microsoft.com/office/drawing/2014/main" val="2123129304"/>
                  </a:ext>
                </a:extLst>
              </a:tr>
              <a:tr h="370840">
                <a:tc rowSpan="2">
                  <a:txBody>
                    <a:bodyPr/>
                    <a:lstStyle/>
                    <a:p>
                      <a:r>
                        <a:rPr lang="en-US" b="1" dirty="0"/>
                        <a:t>Business Tax Receipts Renewed and Newly Issued</a:t>
                      </a:r>
                    </a:p>
                  </a:txBody>
                  <a:tcPr/>
                </a:tc>
                <a:tc rowSpan="2">
                  <a:txBody>
                    <a:bodyPr/>
                    <a:lstStyle/>
                    <a:p>
                      <a:r>
                        <a:rPr lang="en-US" dirty="0"/>
                        <a:t>The City Clerk has renewed and issued 675 business tax receipts this far in 2025</a:t>
                      </a:r>
                    </a:p>
                  </a:txBody>
                  <a:tcPr/>
                </a:tc>
                <a:tc>
                  <a:txBody>
                    <a:bodyPr/>
                    <a:lstStyle/>
                    <a:p>
                      <a:r>
                        <a:rPr lang="en-US" b="0" dirty="0"/>
                        <a:t>Actual</a:t>
                      </a:r>
                    </a:p>
                  </a:txBody>
                  <a:tcPr/>
                </a:tc>
                <a:tc>
                  <a:txBody>
                    <a:bodyPr/>
                    <a:lstStyle/>
                    <a:p>
                      <a:pPr algn="ctr"/>
                      <a:r>
                        <a:rPr lang="en-US" b="1" dirty="0"/>
                        <a:t>675</a:t>
                      </a:r>
                    </a:p>
                  </a:txBody>
                  <a:tcPr/>
                </a:tc>
                <a:extLst>
                  <a:ext uri="{0D108BD9-81ED-4DB2-BD59-A6C34878D82A}">
                    <a16:rowId xmlns:a16="http://schemas.microsoft.com/office/drawing/2014/main" val="1943667450"/>
                  </a:ext>
                </a:extLst>
              </a:tr>
              <a:tr h="370840">
                <a:tc vMerge="1">
                  <a:txBody>
                    <a:bodyPr/>
                    <a:lstStyle/>
                    <a:p>
                      <a:endParaRPr lang="en-US" dirty="0"/>
                    </a:p>
                  </a:txBody>
                  <a:tcPr/>
                </a:tc>
                <a:tc vMerge="1">
                  <a:txBody>
                    <a:bodyPr/>
                    <a:lstStyle/>
                    <a:p>
                      <a:endParaRPr lang="en-US" dirty="0"/>
                    </a:p>
                  </a:txBody>
                  <a:tcPr/>
                </a:tc>
                <a:tc>
                  <a:txBody>
                    <a:bodyPr/>
                    <a:lstStyle/>
                    <a:p>
                      <a:r>
                        <a:rPr lang="en-US" b="0" dirty="0"/>
                        <a:t>Prior Year Actual</a:t>
                      </a:r>
                    </a:p>
                  </a:txBody>
                  <a:tcPr/>
                </a:tc>
                <a:tc>
                  <a:txBody>
                    <a:bodyPr/>
                    <a:lstStyle/>
                    <a:p>
                      <a:pPr algn="ctr"/>
                      <a:r>
                        <a:rPr lang="en-US" b="1" dirty="0"/>
                        <a:t>729</a:t>
                      </a:r>
                    </a:p>
                  </a:txBody>
                  <a:tcPr/>
                </a:tc>
                <a:extLst>
                  <a:ext uri="{0D108BD9-81ED-4DB2-BD59-A6C34878D82A}">
                    <a16:rowId xmlns:a16="http://schemas.microsoft.com/office/drawing/2014/main" val="3135877492"/>
                  </a:ext>
                </a:extLst>
              </a:tr>
              <a:tr h="370840">
                <a:tc rowSpan="2">
                  <a:txBody>
                    <a:bodyPr/>
                    <a:lstStyle/>
                    <a:p>
                      <a:r>
                        <a:rPr lang="en-US" b="1" dirty="0"/>
                        <a:t>Cemetery Internments</a:t>
                      </a:r>
                    </a:p>
                  </a:txBody>
                  <a:tcPr/>
                </a:tc>
                <a:tc rowSpan="2">
                  <a:txBody>
                    <a:bodyPr/>
                    <a:lstStyle/>
                    <a:p>
                      <a:r>
                        <a:rPr lang="en-US" dirty="0"/>
                        <a:t>There have been 94 internments through May of FY2025 </a:t>
                      </a:r>
                    </a:p>
                  </a:txBody>
                  <a:tcPr/>
                </a:tc>
                <a:tc>
                  <a:txBody>
                    <a:bodyPr/>
                    <a:lstStyle/>
                    <a:p>
                      <a:r>
                        <a:rPr lang="en-US" b="0" dirty="0"/>
                        <a:t>Actual</a:t>
                      </a:r>
                    </a:p>
                  </a:txBody>
                  <a:tcPr/>
                </a:tc>
                <a:tc>
                  <a:txBody>
                    <a:bodyPr/>
                    <a:lstStyle/>
                    <a:p>
                      <a:pPr algn="ctr"/>
                      <a:r>
                        <a:rPr lang="en-US" b="1" dirty="0"/>
                        <a:t>94</a:t>
                      </a:r>
                    </a:p>
                  </a:txBody>
                  <a:tcPr/>
                </a:tc>
                <a:extLst>
                  <a:ext uri="{0D108BD9-81ED-4DB2-BD59-A6C34878D82A}">
                    <a16:rowId xmlns:a16="http://schemas.microsoft.com/office/drawing/2014/main" val="3587087382"/>
                  </a:ext>
                </a:extLst>
              </a:tr>
              <a:tr h="370840">
                <a:tc vMerge="1">
                  <a:txBody>
                    <a:bodyPr/>
                    <a:lstStyle/>
                    <a:p>
                      <a:endParaRPr lang="en-US" dirty="0"/>
                    </a:p>
                  </a:txBody>
                  <a:tcPr/>
                </a:tc>
                <a:tc vMerge="1">
                  <a:txBody>
                    <a:bodyPr/>
                    <a:lstStyle/>
                    <a:p>
                      <a:endParaRPr lang="en-US" dirty="0"/>
                    </a:p>
                  </a:txBody>
                  <a:tcPr/>
                </a:tc>
                <a:tc>
                  <a:txBody>
                    <a:bodyPr/>
                    <a:lstStyle/>
                    <a:p>
                      <a:r>
                        <a:rPr lang="en-US" b="0" dirty="0"/>
                        <a:t>Prior Year Actual</a:t>
                      </a:r>
                    </a:p>
                  </a:txBody>
                  <a:tcPr/>
                </a:tc>
                <a:tc>
                  <a:txBody>
                    <a:bodyPr/>
                    <a:lstStyle/>
                    <a:p>
                      <a:pPr algn="ctr"/>
                      <a:r>
                        <a:rPr lang="en-US" b="1" dirty="0"/>
                        <a:t>176</a:t>
                      </a:r>
                    </a:p>
                  </a:txBody>
                  <a:tcPr/>
                </a:tc>
                <a:extLst>
                  <a:ext uri="{0D108BD9-81ED-4DB2-BD59-A6C34878D82A}">
                    <a16:rowId xmlns:a16="http://schemas.microsoft.com/office/drawing/2014/main" val="3970259867"/>
                  </a:ext>
                </a:extLst>
              </a:tr>
              <a:tr h="370840">
                <a:tc rowSpan="2">
                  <a:txBody>
                    <a:bodyPr/>
                    <a:lstStyle/>
                    <a:p>
                      <a:r>
                        <a:rPr lang="en-US" b="1" dirty="0"/>
                        <a:t>Number of Cemetery Plots Sold</a:t>
                      </a:r>
                    </a:p>
                  </a:txBody>
                  <a:tcPr/>
                </a:tc>
                <a:tc rowSpan="2">
                  <a:txBody>
                    <a:bodyPr/>
                    <a:lstStyle/>
                    <a:p>
                      <a:r>
                        <a:rPr lang="en-US" dirty="0"/>
                        <a:t>There have been 102 cemetery plots sold through May 2025</a:t>
                      </a:r>
                    </a:p>
                  </a:txBody>
                  <a:tcPr/>
                </a:tc>
                <a:tc>
                  <a:txBody>
                    <a:bodyPr/>
                    <a:lstStyle/>
                    <a:p>
                      <a:r>
                        <a:rPr lang="en-US" b="0" dirty="0"/>
                        <a:t>Actual</a:t>
                      </a:r>
                    </a:p>
                  </a:txBody>
                  <a:tcPr/>
                </a:tc>
                <a:tc>
                  <a:txBody>
                    <a:bodyPr/>
                    <a:lstStyle/>
                    <a:p>
                      <a:pPr algn="ctr"/>
                      <a:r>
                        <a:rPr lang="en-US" b="1" dirty="0"/>
                        <a:t>102</a:t>
                      </a:r>
                    </a:p>
                  </a:txBody>
                  <a:tcPr/>
                </a:tc>
                <a:extLst>
                  <a:ext uri="{0D108BD9-81ED-4DB2-BD59-A6C34878D82A}">
                    <a16:rowId xmlns:a16="http://schemas.microsoft.com/office/drawing/2014/main" val="2322673229"/>
                  </a:ext>
                </a:extLst>
              </a:tr>
              <a:tr h="370840">
                <a:tc vMerge="1">
                  <a:txBody>
                    <a:bodyPr/>
                    <a:lstStyle/>
                    <a:p>
                      <a:endParaRPr lang="en-US" dirty="0"/>
                    </a:p>
                  </a:txBody>
                  <a:tcPr/>
                </a:tc>
                <a:tc vMerge="1">
                  <a:txBody>
                    <a:bodyPr/>
                    <a:lstStyle/>
                    <a:p>
                      <a:endParaRPr lang="en-US" dirty="0"/>
                    </a:p>
                  </a:txBody>
                  <a:tcPr/>
                </a:tc>
                <a:tc>
                  <a:txBody>
                    <a:bodyPr/>
                    <a:lstStyle/>
                    <a:p>
                      <a:r>
                        <a:rPr lang="en-US" b="0" dirty="0"/>
                        <a:t>Prior Year Actual</a:t>
                      </a:r>
                    </a:p>
                  </a:txBody>
                  <a:tcPr/>
                </a:tc>
                <a:tc>
                  <a:txBody>
                    <a:bodyPr/>
                    <a:lstStyle/>
                    <a:p>
                      <a:pPr algn="ctr"/>
                      <a:r>
                        <a:rPr lang="en-US" b="1" dirty="0"/>
                        <a:t>122</a:t>
                      </a:r>
                    </a:p>
                  </a:txBody>
                  <a:tcPr/>
                </a:tc>
                <a:extLst>
                  <a:ext uri="{0D108BD9-81ED-4DB2-BD59-A6C34878D82A}">
                    <a16:rowId xmlns:a16="http://schemas.microsoft.com/office/drawing/2014/main" val="3794215315"/>
                  </a:ext>
                </a:extLst>
              </a:tr>
            </a:tbl>
          </a:graphicData>
        </a:graphic>
      </p:graphicFrame>
    </p:spTree>
    <p:extLst>
      <p:ext uri="{BB962C8B-B14F-4D97-AF65-F5344CB8AC3E}">
        <p14:creationId xmlns:p14="http://schemas.microsoft.com/office/powerpoint/2010/main" val="13234629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388F4-9BE8-9F14-5791-C8F5A77E06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78C510-EB50-322E-387E-565142A9AF05}"/>
              </a:ext>
            </a:extLst>
          </p:cNvPr>
          <p:cNvSpPr>
            <a:spLocks noGrp="1"/>
          </p:cNvSpPr>
          <p:nvPr>
            <p:ph type="title"/>
          </p:nvPr>
        </p:nvSpPr>
        <p:spPr/>
        <p:txBody>
          <a:bodyPr/>
          <a:lstStyle/>
          <a:p>
            <a:r>
              <a:rPr lang="en-US" b="1" dirty="0">
                <a:solidFill>
                  <a:srgbClr val="104862"/>
                </a:solidFill>
              </a:rPr>
              <a:t>Key Performance Measures</a:t>
            </a:r>
          </a:p>
        </p:txBody>
      </p:sp>
      <p:graphicFrame>
        <p:nvGraphicFramePr>
          <p:cNvPr id="9" name="Table 8">
            <a:extLst>
              <a:ext uri="{FF2B5EF4-FFF2-40B4-BE49-F238E27FC236}">
                <a16:creationId xmlns:a16="http://schemas.microsoft.com/office/drawing/2014/main" id="{403DE0BA-6563-F896-3909-DE7B6A4F84A6}"/>
              </a:ext>
            </a:extLst>
          </p:cNvPr>
          <p:cNvGraphicFramePr>
            <a:graphicFrameLocks noGrp="1"/>
          </p:cNvGraphicFramePr>
          <p:nvPr>
            <p:extLst>
              <p:ext uri="{D42A27DB-BD31-4B8C-83A1-F6EECF244321}">
                <p14:modId xmlns:p14="http://schemas.microsoft.com/office/powerpoint/2010/main" val="1582368873"/>
              </p:ext>
            </p:extLst>
          </p:nvPr>
        </p:nvGraphicFramePr>
        <p:xfrm>
          <a:off x="614915" y="1527741"/>
          <a:ext cx="10602435" cy="4597400"/>
        </p:xfrm>
        <a:graphic>
          <a:graphicData uri="http://schemas.openxmlformats.org/drawingml/2006/table">
            <a:tbl>
              <a:tblPr firstRow="1" bandRow="1">
                <a:tableStyleId>{5C22544A-7EE6-4342-B048-85BDC9FD1C3A}</a:tableStyleId>
              </a:tblPr>
              <a:tblGrid>
                <a:gridCol w="2946991">
                  <a:extLst>
                    <a:ext uri="{9D8B030D-6E8A-4147-A177-3AD203B41FA5}">
                      <a16:colId xmlns:a16="http://schemas.microsoft.com/office/drawing/2014/main" val="2824674795"/>
                    </a:ext>
                  </a:extLst>
                </a:gridCol>
                <a:gridCol w="4444410">
                  <a:extLst>
                    <a:ext uri="{9D8B030D-6E8A-4147-A177-3AD203B41FA5}">
                      <a16:colId xmlns:a16="http://schemas.microsoft.com/office/drawing/2014/main" val="3745968927"/>
                    </a:ext>
                  </a:extLst>
                </a:gridCol>
                <a:gridCol w="1881963">
                  <a:extLst>
                    <a:ext uri="{9D8B030D-6E8A-4147-A177-3AD203B41FA5}">
                      <a16:colId xmlns:a16="http://schemas.microsoft.com/office/drawing/2014/main" val="1649215685"/>
                    </a:ext>
                  </a:extLst>
                </a:gridCol>
                <a:gridCol w="1329071">
                  <a:extLst>
                    <a:ext uri="{9D8B030D-6E8A-4147-A177-3AD203B41FA5}">
                      <a16:colId xmlns:a16="http://schemas.microsoft.com/office/drawing/2014/main" val="1075387996"/>
                    </a:ext>
                  </a:extLst>
                </a:gridCol>
              </a:tblGrid>
              <a:tr h="370840">
                <a:tc>
                  <a:txBody>
                    <a:bodyPr/>
                    <a:lstStyle/>
                    <a:p>
                      <a:r>
                        <a:rPr lang="en-US" dirty="0"/>
                        <a:t>Measures</a:t>
                      </a:r>
                    </a:p>
                  </a:txBody>
                  <a:tcPr/>
                </a:tc>
                <a:tc>
                  <a:txBody>
                    <a:bodyPr/>
                    <a:lstStyle/>
                    <a:p>
                      <a:r>
                        <a:rPr lang="en-US" dirty="0"/>
                        <a:t>Analysis</a:t>
                      </a:r>
                    </a:p>
                  </a:txBody>
                  <a:tcPr/>
                </a:tc>
                <a:tc>
                  <a:txBody>
                    <a:bodyPr/>
                    <a:lstStyle/>
                    <a:p>
                      <a:r>
                        <a:rPr lang="en-US" dirty="0"/>
                        <a:t>Series</a:t>
                      </a:r>
                    </a:p>
                  </a:txBody>
                  <a:tcPr/>
                </a:tc>
                <a:tc>
                  <a:txBody>
                    <a:bodyPr/>
                    <a:lstStyle/>
                    <a:p>
                      <a:pPr algn="ctr"/>
                      <a:r>
                        <a:rPr lang="en-US" dirty="0"/>
                        <a:t>Status</a:t>
                      </a:r>
                    </a:p>
                  </a:txBody>
                  <a:tcPr/>
                </a:tc>
                <a:extLst>
                  <a:ext uri="{0D108BD9-81ED-4DB2-BD59-A6C34878D82A}">
                    <a16:rowId xmlns:a16="http://schemas.microsoft.com/office/drawing/2014/main" val="1946517529"/>
                  </a:ext>
                </a:extLst>
              </a:tr>
              <a:tr h="370840">
                <a:tc rowSpan="2">
                  <a:txBody>
                    <a:bodyPr/>
                    <a:lstStyle/>
                    <a:p>
                      <a:r>
                        <a:rPr lang="en-US" b="1" dirty="0"/>
                        <a:t>Funding for Non-Profit/Community Applications Received</a:t>
                      </a:r>
                    </a:p>
                  </a:txBody>
                  <a:tcPr/>
                </a:tc>
                <a:tc rowSpan="2">
                  <a:txBody>
                    <a:bodyPr/>
                    <a:lstStyle/>
                    <a:p>
                      <a:r>
                        <a:rPr lang="en-US" dirty="0"/>
                        <a:t>The City Clerk processed 18 applications in FY24 and 20 in FY25</a:t>
                      </a:r>
                    </a:p>
                  </a:txBody>
                  <a:tcPr/>
                </a:tc>
                <a:tc>
                  <a:txBody>
                    <a:bodyPr/>
                    <a:lstStyle/>
                    <a:p>
                      <a:r>
                        <a:rPr lang="en-US" dirty="0"/>
                        <a:t>Actual</a:t>
                      </a:r>
                    </a:p>
                  </a:txBody>
                  <a:tcPr/>
                </a:tc>
                <a:tc>
                  <a:txBody>
                    <a:bodyPr/>
                    <a:lstStyle/>
                    <a:p>
                      <a:pPr algn="ctr"/>
                      <a:r>
                        <a:rPr lang="en-US" b="1" dirty="0"/>
                        <a:t>20</a:t>
                      </a:r>
                    </a:p>
                  </a:txBody>
                  <a:tcPr/>
                </a:tc>
                <a:extLst>
                  <a:ext uri="{0D108BD9-81ED-4DB2-BD59-A6C34878D82A}">
                    <a16:rowId xmlns:a16="http://schemas.microsoft.com/office/drawing/2014/main" val="1191962624"/>
                  </a:ext>
                </a:extLst>
              </a:tr>
              <a:tr h="370840">
                <a:tc vMerge="1">
                  <a:txBody>
                    <a:bodyPr/>
                    <a:lstStyle/>
                    <a:p>
                      <a:endParaRPr lang="en-US" dirty="0"/>
                    </a:p>
                  </a:txBody>
                  <a:tcPr/>
                </a:tc>
                <a:tc vMerge="1">
                  <a:txBody>
                    <a:bodyPr/>
                    <a:lstStyle/>
                    <a:p>
                      <a:endParaRPr lang="en-US" dirty="0"/>
                    </a:p>
                  </a:txBody>
                  <a:tcPr/>
                </a:tc>
                <a:tc>
                  <a:txBody>
                    <a:bodyPr/>
                    <a:lstStyle/>
                    <a:p>
                      <a:r>
                        <a:rPr lang="en-US" dirty="0"/>
                        <a:t>Prior Year Actual</a:t>
                      </a:r>
                    </a:p>
                  </a:txBody>
                  <a:tcPr/>
                </a:tc>
                <a:tc>
                  <a:txBody>
                    <a:bodyPr/>
                    <a:lstStyle/>
                    <a:p>
                      <a:pPr algn="ctr"/>
                      <a:r>
                        <a:rPr lang="en-US" b="1" dirty="0"/>
                        <a:t>18</a:t>
                      </a:r>
                    </a:p>
                  </a:txBody>
                  <a:tcPr/>
                </a:tc>
                <a:extLst>
                  <a:ext uri="{0D108BD9-81ED-4DB2-BD59-A6C34878D82A}">
                    <a16:rowId xmlns:a16="http://schemas.microsoft.com/office/drawing/2014/main" val="1976619147"/>
                  </a:ext>
                </a:extLst>
              </a:tr>
              <a:tr h="370840">
                <a:tc rowSpan="2">
                  <a:txBody>
                    <a:bodyPr/>
                    <a:lstStyle/>
                    <a:p>
                      <a:r>
                        <a:rPr lang="en-US" b="1" dirty="0"/>
                        <a:t>Minutes Transcribed</a:t>
                      </a:r>
                    </a:p>
                  </a:txBody>
                  <a:tcPr/>
                </a:tc>
                <a:tc rowSpan="2">
                  <a:txBody>
                    <a:bodyPr/>
                    <a:lstStyle/>
                    <a:p>
                      <a:r>
                        <a:rPr lang="en-US" dirty="0"/>
                        <a:t>The City Clerk has transcribed 67 minutes in FY25 which is on target in comparison to last fiscal year</a:t>
                      </a:r>
                    </a:p>
                  </a:txBody>
                  <a:tcPr/>
                </a:tc>
                <a:tc>
                  <a:txBody>
                    <a:bodyPr/>
                    <a:lstStyle/>
                    <a:p>
                      <a:r>
                        <a:rPr lang="en-US" dirty="0"/>
                        <a:t>Actual</a:t>
                      </a:r>
                    </a:p>
                  </a:txBody>
                  <a:tcPr/>
                </a:tc>
                <a:tc>
                  <a:txBody>
                    <a:bodyPr/>
                    <a:lstStyle/>
                    <a:p>
                      <a:pPr algn="ctr"/>
                      <a:r>
                        <a:rPr lang="en-US" b="1" dirty="0"/>
                        <a:t>67</a:t>
                      </a:r>
                    </a:p>
                  </a:txBody>
                  <a:tcPr/>
                </a:tc>
                <a:extLst>
                  <a:ext uri="{0D108BD9-81ED-4DB2-BD59-A6C34878D82A}">
                    <a16:rowId xmlns:a16="http://schemas.microsoft.com/office/drawing/2014/main" val="188816968"/>
                  </a:ext>
                </a:extLst>
              </a:tr>
              <a:tr h="370840">
                <a:tc vMerge="1">
                  <a:txBody>
                    <a:bodyPr/>
                    <a:lstStyle/>
                    <a:p>
                      <a:endParaRPr lang="en-US" dirty="0"/>
                    </a:p>
                  </a:txBody>
                  <a:tcPr/>
                </a:tc>
                <a:tc vMerge="1">
                  <a:txBody>
                    <a:bodyPr/>
                    <a:lstStyle/>
                    <a:p>
                      <a:endParaRPr lang="en-US" dirty="0"/>
                    </a:p>
                  </a:txBody>
                  <a:tcPr/>
                </a:tc>
                <a:tc>
                  <a:txBody>
                    <a:bodyPr/>
                    <a:lstStyle/>
                    <a:p>
                      <a:r>
                        <a:rPr lang="en-US" dirty="0"/>
                        <a:t>Prior Year Actual</a:t>
                      </a:r>
                    </a:p>
                  </a:txBody>
                  <a:tcPr/>
                </a:tc>
                <a:tc>
                  <a:txBody>
                    <a:bodyPr/>
                    <a:lstStyle/>
                    <a:p>
                      <a:pPr algn="ctr"/>
                      <a:r>
                        <a:rPr lang="en-US" b="1" dirty="0"/>
                        <a:t>98</a:t>
                      </a:r>
                    </a:p>
                  </a:txBody>
                  <a:tcPr/>
                </a:tc>
                <a:extLst>
                  <a:ext uri="{0D108BD9-81ED-4DB2-BD59-A6C34878D82A}">
                    <a16:rowId xmlns:a16="http://schemas.microsoft.com/office/drawing/2014/main" val="2123129304"/>
                  </a:ext>
                </a:extLst>
              </a:tr>
              <a:tr h="370840">
                <a:tc rowSpan="2">
                  <a:txBody>
                    <a:bodyPr/>
                    <a:lstStyle/>
                    <a:p>
                      <a:r>
                        <a:rPr lang="en-US" b="1" dirty="0"/>
                        <a:t>Proclamations Drafted, Coordinated, Issued</a:t>
                      </a:r>
                    </a:p>
                  </a:txBody>
                  <a:tcPr/>
                </a:tc>
                <a:tc rowSpan="2">
                  <a:txBody>
                    <a:bodyPr/>
                    <a:lstStyle/>
                    <a:p>
                      <a:r>
                        <a:rPr lang="en-US" dirty="0"/>
                        <a:t>The City Clerk crafted 64 proclamations in FY25 which is a 16.36% increased compared to last year</a:t>
                      </a:r>
                    </a:p>
                  </a:txBody>
                  <a:tcPr/>
                </a:tc>
                <a:tc>
                  <a:txBody>
                    <a:bodyPr/>
                    <a:lstStyle/>
                    <a:p>
                      <a:r>
                        <a:rPr lang="en-US" dirty="0"/>
                        <a:t>Actual</a:t>
                      </a:r>
                    </a:p>
                  </a:txBody>
                  <a:tcPr/>
                </a:tc>
                <a:tc>
                  <a:txBody>
                    <a:bodyPr/>
                    <a:lstStyle/>
                    <a:p>
                      <a:pPr algn="ctr"/>
                      <a:r>
                        <a:rPr lang="en-US" b="1" dirty="0"/>
                        <a:t>64</a:t>
                      </a:r>
                    </a:p>
                  </a:txBody>
                  <a:tcPr/>
                </a:tc>
                <a:extLst>
                  <a:ext uri="{0D108BD9-81ED-4DB2-BD59-A6C34878D82A}">
                    <a16:rowId xmlns:a16="http://schemas.microsoft.com/office/drawing/2014/main" val="1943667450"/>
                  </a:ext>
                </a:extLst>
              </a:tr>
              <a:tr h="370840">
                <a:tc vMerge="1">
                  <a:txBody>
                    <a:bodyPr/>
                    <a:lstStyle/>
                    <a:p>
                      <a:endParaRPr lang="en-US" dirty="0"/>
                    </a:p>
                  </a:txBody>
                  <a:tcPr/>
                </a:tc>
                <a:tc vMerge="1">
                  <a:txBody>
                    <a:bodyPr/>
                    <a:lstStyle/>
                    <a:p>
                      <a:endParaRPr lang="en-US" dirty="0"/>
                    </a:p>
                  </a:txBody>
                  <a:tcPr/>
                </a:tc>
                <a:tc>
                  <a:txBody>
                    <a:bodyPr/>
                    <a:lstStyle/>
                    <a:p>
                      <a:r>
                        <a:rPr lang="en-US" dirty="0"/>
                        <a:t>Prior Year Actual</a:t>
                      </a:r>
                    </a:p>
                  </a:txBody>
                  <a:tcPr/>
                </a:tc>
                <a:tc>
                  <a:txBody>
                    <a:bodyPr/>
                    <a:lstStyle/>
                    <a:p>
                      <a:pPr algn="ctr"/>
                      <a:r>
                        <a:rPr lang="en-US" b="1" dirty="0"/>
                        <a:t>55</a:t>
                      </a:r>
                    </a:p>
                  </a:txBody>
                  <a:tcPr/>
                </a:tc>
                <a:extLst>
                  <a:ext uri="{0D108BD9-81ED-4DB2-BD59-A6C34878D82A}">
                    <a16:rowId xmlns:a16="http://schemas.microsoft.com/office/drawing/2014/main" val="3135877492"/>
                  </a:ext>
                </a:extLst>
              </a:tr>
              <a:tr h="370840">
                <a:tc rowSpan="2">
                  <a:txBody>
                    <a:bodyPr/>
                    <a:lstStyle/>
                    <a:p>
                      <a:r>
                        <a:rPr lang="en-US" b="1" dirty="0"/>
                        <a:t>Records Processed/Dispositioned</a:t>
                      </a:r>
                    </a:p>
                  </a:txBody>
                  <a:tcPr/>
                </a:tc>
                <a:tc rowSpan="2">
                  <a:txBody>
                    <a:bodyPr/>
                    <a:lstStyle/>
                    <a:p>
                      <a:r>
                        <a:rPr lang="en-US" dirty="0"/>
                        <a:t>There have been 83 cubic feet of records processed in FY25</a:t>
                      </a:r>
                    </a:p>
                  </a:txBody>
                  <a:tcPr/>
                </a:tc>
                <a:tc>
                  <a:txBody>
                    <a:bodyPr/>
                    <a:lstStyle/>
                    <a:p>
                      <a:r>
                        <a:rPr lang="en-US" dirty="0"/>
                        <a:t>Actual</a:t>
                      </a:r>
                    </a:p>
                  </a:txBody>
                  <a:tcPr/>
                </a:tc>
                <a:tc>
                  <a:txBody>
                    <a:bodyPr/>
                    <a:lstStyle/>
                    <a:p>
                      <a:pPr algn="ctr"/>
                      <a:r>
                        <a:rPr lang="en-US" b="1" dirty="0"/>
                        <a:t>83</a:t>
                      </a:r>
                    </a:p>
                  </a:txBody>
                  <a:tcPr/>
                </a:tc>
                <a:extLst>
                  <a:ext uri="{0D108BD9-81ED-4DB2-BD59-A6C34878D82A}">
                    <a16:rowId xmlns:a16="http://schemas.microsoft.com/office/drawing/2014/main" val="3587087382"/>
                  </a:ext>
                </a:extLst>
              </a:tr>
              <a:tr h="370840">
                <a:tc vMerge="1">
                  <a:txBody>
                    <a:bodyPr/>
                    <a:lstStyle/>
                    <a:p>
                      <a:endParaRPr lang="en-US" dirty="0"/>
                    </a:p>
                  </a:txBody>
                  <a:tcPr/>
                </a:tc>
                <a:tc vMerge="1">
                  <a:txBody>
                    <a:bodyPr/>
                    <a:lstStyle/>
                    <a:p>
                      <a:endParaRPr lang="en-US" dirty="0"/>
                    </a:p>
                  </a:txBody>
                  <a:tcPr/>
                </a:tc>
                <a:tc>
                  <a:txBody>
                    <a:bodyPr/>
                    <a:lstStyle/>
                    <a:p>
                      <a:r>
                        <a:rPr lang="en-US" dirty="0"/>
                        <a:t>Prior Year Actual</a:t>
                      </a:r>
                    </a:p>
                  </a:txBody>
                  <a:tcPr/>
                </a:tc>
                <a:tc>
                  <a:txBody>
                    <a:bodyPr/>
                    <a:lstStyle/>
                    <a:p>
                      <a:pPr algn="ctr"/>
                      <a:r>
                        <a:rPr lang="en-US" b="1" dirty="0"/>
                        <a:t>120</a:t>
                      </a:r>
                    </a:p>
                  </a:txBody>
                  <a:tcPr/>
                </a:tc>
                <a:extLst>
                  <a:ext uri="{0D108BD9-81ED-4DB2-BD59-A6C34878D82A}">
                    <a16:rowId xmlns:a16="http://schemas.microsoft.com/office/drawing/2014/main" val="3970259867"/>
                  </a:ext>
                </a:extLst>
              </a:tr>
              <a:tr h="370840">
                <a:tc rowSpan="2">
                  <a:txBody>
                    <a:bodyPr/>
                    <a:lstStyle/>
                    <a:p>
                      <a:r>
                        <a:rPr lang="en-US" b="1" dirty="0"/>
                        <a:t>Records Requests Processed</a:t>
                      </a:r>
                    </a:p>
                  </a:txBody>
                  <a:tcPr/>
                </a:tc>
                <a:tc rowSpan="2">
                  <a:txBody>
                    <a:bodyPr/>
                    <a:lstStyle/>
                    <a:p>
                      <a:r>
                        <a:rPr lang="en-US" dirty="0"/>
                        <a:t>There have been 964 record requests through May of 2025</a:t>
                      </a:r>
                    </a:p>
                  </a:txBody>
                  <a:tcPr/>
                </a:tc>
                <a:tc>
                  <a:txBody>
                    <a:bodyPr/>
                    <a:lstStyle/>
                    <a:p>
                      <a:r>
                        <a:rPr lang="en-US" dirty="0"/>
                        <a:t>Actual</a:t>
                      </a:r>
                    </a:p>
                  </a:txBody>
                  <a:tcPr/>
                </a:tc>
                <a:tc>
                  <a:txBody>
                    <a:bodyPr/>
                    <a:lstStyle/>
                    <a:p>
                      <a:pPr algn="ctr"/>
                      <a:r>
                        <a:rPr lang="en-US" b="1" dirty="0"/>
                        <a:t>964</a:t>
                      </a:r>
                    </a:p>
                  </a:txBody>
                  <a:tcPr/>
                </a:tc>
                <a:extLst>
                  <a:ext uri="{0D108BD9-81ED-4DB2-BD59-A6C34878D82A}">
                    <a16:rowId xmlns:a16="http://schemas.microsoft.com/office/drawing/2014/main" val="2322673229"/>
                  </a:ext>
                </a:extLst>
              </a:tr>
              <a:tr h="370840">
                <a:tc vMerge="1">
                  <a:txBody>
                    <a:bodyPr/>
                    <a:lstStyle/>
                    <a:p>
                      <a:endParaRPr lang="en-US" dirty="0"/>
                    </a:p>
                  </a:txBody>
                  <a:tcPr/>
                </a:tc>
                <a:tc vMerge="1">
                  <a:txBody>
                    <a:bodyPr/>
                    <a:lstStyle/>
                    <a:p>
                      <a:endParaRPr lang="en-US" dirty="0"/>
                    </a:p>
                  </a:txBody>
                  <a:tcPr/>
                </a:tc>
                <a:tc>
                  <a:txBody>
                    <a:bodyPr/>
                    <a:lstStyle/>
                    <a:p>
                      <a:r>
                        <a:rPr lang="en-US" dirty="0"/>
                        <a:t>Prior Year Actual</a:t>
                      </a:r>
                    </a:p>
                  </a:txBody>
                  <a:tcPr/>
                </a:tc>
                <a:tc>
                  <a:txBody>
                    <a:bodyPr/>
                    <a:lstStyle/>
                    <a:p>
                      <a:pPr algn="ctr"/>
                      <a:r>
                        <a:rPr lang="en-US" b="1" dirty="0"/>
                        <a:t>1,874</a:t>
                      </a:r>
                    </a:p>
                  </a:txBody>
                  <a:tcPr/>
                </a:tc>
                <a:extLst>
                  <a:ext uri="{0D108BD9-81ED-4DB2-BD59-A6C34878D82A}">
                    <a16:rowId xmlns:a16="http://schemas.microsoft.com/office/drawing/2014/main" val="3794215315"/>
                  </a:ext>
                </a:extLst>
              </a:tr>
            </a:tbl>
          </a:graphicData>
        </a:graphic>
      </p:graphicFrame>
    </p:spTree>
    <p:extLst>
      <p:ext uri="{BB962C8B-B14F-4D97-AF65-F5344CB8AC3E}">
        <p14:creationId xmlns:p14="http://schemas.microsoft.com/office/powerpoint/2010/main" val="31255381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6906E-73E0-1B37-DE6A-53C5DCCA0B6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3A243A1-E6A0-89D4-4964-C283B334E86A}"/>
              </a:ext>
            </a:extLst>
          </p:cNvPr>
          <p:cNvSpPr/>
          <p:nvPr/>
        </p:nvSpPr>
        <p:spPr>
          <a:xfrm>
            <a:off x="404037" y="272563"/>
            <a:ext cx="11461898" cy="63341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A96735-0DCC-B1F4-FBD0-D0C372AA7912}"/>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631970FA-FBCA-410D-770C-1C4C0590CEA2}"/>
              </a:ext>
            </a:extLst>
          </p:cNvPr>
          <p:cNvGraphicFramePr>
            <a:graphicFrameLocks noGrp="1"/>
          </p:cNvGraphicFramePr>
          <p:nvPr>
            <p:ph idx="1"/>
            <p:extLst>
              <p:ext uri="{D42A27DB-BD31-4B8C-83A1-F6EECF244321}">
                <p14:modId xmlns:p14="http://schemas.microsoft.com/office/powerpoint/2010/main" val="4164378491"/>
              </p:ext>
            </p:extLst>
          </p:nvPr>
        </p:nvGraphicFramePr>
        <p:xfrm>
          <a:off x="457200" y="405489"/>
          <a:ext cx="11277600" cy="6081714"/>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latin typeface="Arial" panose="020B0604020202020204" pitchFamily="34" charset="0"/>
                          <a:cs typeface="Arial" panose="020B0604020202020204" pitchFamily="34" charset="0"/>
                        </a:rPr>
                        <a:t>Department: </a:t>
                      </a:r>
                      <a:r>
                        <a:rPr lang="en-US" sz="2800" b="1" dirty="0">
                          <a:solidFill>
                            <a:srgbClr val="B78739"/>
                          </a:solidFill>
                          <a:latin typeface="Arial" panose="020B0604020202020204" pitchFamily="34" charset="0"/>
                          <a:cs typeface="Arial" panose="020B0604020202020204" pitchFamily="34" charset="0"/>
                        </a:rPr>
                        <a:t>City Clerk’s Office</a:t>
                      </a:r>
                    </a:p>
                  </a:txBody>
                  <a:tcPr anchor="ctr"/>
                </a:tc>
                <a:tc hMerge="1">
                  <a:txBody>
                    <a:bodyPr/>
                    <a:lstStyle/>
                    <a:p>
                      <a:endParaRPr dirty="0"/>
                    </a:p>
                  </a:txBody>
                  <a:tcPr/>
                </a:tc>
                <a:tc gridSpan="2">
                  <a:txBody>
                    <a:bodyPr/>
                    <a:lstStyle/>
                    <a:p>
                      <a:r>
                        <a:rPr lang="en-US" sz="2800" b="1" dirty="0">
                          <a:latin typeface="Arial" panose="020B0604020202020204" pitchFamily="34" charset="0"/>
                          <a:cs typeface="Arial" panose="020B0604020202020204" pitchFamily="34" charset="0"/>
                        </a:rPr>
                        <a:t>Division: </a:t>
                      </a:r>
                      <a:r>
                        <a:rPr lang="en-US" sz="2800" b="1" dirty="0">
                          <a:solidFill>
                            <a:srgbClr val="B78739"/>
                          </a:solidFill>
                          <a:latin typeface="Arial" panose="020B0604020202020204" pitchFamily="34" charset="0"/>
                          <a:cs typeface="Arial" panose="020B0604020202020204" pitchFamily="34" charset="0"/>
                        </a:rPr>
                        <a:t>N/A</a:t>
                      </a:r>
                    </a:p>
                  </a:txBody>
                  <a:tcPr anchor="ctr"/>
                </a:tc>
                <a:tc hMerge="1">
                  <a:txBody>
                    <a:bodyPr/>
                    <a:lstStyle/>
                    <a:p>
                      <a:endParaRPr dirty="0"/>
                    </a:p>
                  </a:txBody>
                  <a:tcPr/>
                </a:tc>
                <a:extLst>
                  <a:ext uri="{0D108BD9-81ED-4DB2-BD59-A6C34878D82A}">
                    <a16:rowId xmlns:a16="http://schemas.microsoft.com/office/drawing/2014/main" val="2000895093"/>
                  </a:ext>
                </a:extLst>
              </a:tr>
              <a:tr h="466172">
                <a:tc>
                  <a:txBody>
                    <a:bodyPr/>
                    <a:lstStyle/>
                    <a:p>
                      <a:r>
                        <a:rPr lang="en-US" sz="2200" b="1" dirty="0">
                          <a:latin typeface="Arial" panose="020B0604020202020204" pitchFamily="34" charset="0"/>
                          <a:cs typeface="Arial" panose="020B0604020202020204" pitchFamily="34" charset="0"/>
                        </a:rPr>
                        <a:t>Funding Source(s)</a:t>
                      </a:r>
                    </a:p>
                  </a:txBody>
                  <a:tcPr anchor="ctr"/>
                </a:tc>
                <a:tc>
                  <a:txBody>
                    <a:bodyPr/>
                    <a:lstStyle/>
                    <a:p>
                      <a:r>
                        <a:rPr lang="en-US" sz="2200" b="1" dirty="0">
                          <a:latin typeface="Arial" panose="020B0604020202020204" pitchFamily="34" charset="0"/>
                          <a:cs typeface="Arial" panose="020B0604020202020204" pitchFamily="34" charset="0"/>
                        </a:rPr>
                        <a:t>General Fund</a:t>
                      </a:r>
                    </a:p>
                  </a:txBody>
                  <a:tcPr anchor="ctr"/>
                </a:tc>
                <a:tc>
                  <a:txBody>
                    <a:bodyPr/>
                    <a:lstStyle/>
                    <a:p>
                      <a:r>
                        <a:rPr lang="en-US" sz="2200" b="1" dirty="0">
                          <a:latin typeface="Arial" panose="020B0604020202020204" pitchFamily="34" charset="0"/>
                          <a:cs typeface="Arial" panose="020B0604020202020204" pitchFamily="34" charset="0"/>
                        </a:rPr>
                        <a:t># of FTEs</a:t>
                      </a:r>
                    </a:p>
                  </a:txBody>
                  <a:tcPr anchor="ctr"/>
                </a:tc>
                <a:tc>
                  <a:txBody>
                    <a:bodyPr/>
                    <a:lstStyle/>
                    <a:p>
                      <a:r>
                        <a:rPr lang="en-US" sz="2200" b="1" dirty="0">
                          <a:latin typeface="Arial" panose="020B0604020202020204" pitchFamily="34" charset="0"/>
                          <a:cs typeface="Arial" panose="020B0604020202020204" pitchFamily="34" charset="0"/>
                        </a:rPr>
                        <a:t>3 Full Time</a:t>
                      </a:r>
                    </a:p>
                  </a:txBody>
                  <a:tcPr anchor="ctr"/>
                </a:tc>
                <a:extLst>
                  <a:ext uri="{0D108BD9-81ED-4DB2-BD59-A6C34878D82A}">
                    <a16:rowId xmlns:a16="http://schemas.microsoft.com/office/drawing/2014/main" val="503865722"/>
                  </a:ext>
                </a:extLst>
              </a:tr>
              <a:tr h="526741">
                <a:tc gridSpan="4">
                  <a:txBody>
                    <a:bodyPr/>
                    <a:lstStyle/>
                    <a:p>
                      <a:pPr algn="ctr"/>
                      <a:r>
                        <a:rPr lang="en-US" sz="2200" b="1" dirty="0">
                          <a:solidFill>
                            <a:schemeClr val="bg1"/>
                          </a:solidFill>
                          <a:latin typeface="Arial" panose="020B0604020202020204" pitchFamily="34" charset="0"/>
                          <a:cs typeface="Arial" panose="020B0604020202020204" pitchFamily="34" charset="0"/>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526741">
                <a:tc>
                  <a:txBody>
                    <a:bodyPr/>
                    <a:lstStyle/>
                    <a:p>
                      <a:endParaRPr lang="en-US" sz="2200" b="1" dirty="0">
                        <a:latin typeface="Arial" panose="020B0604020202020204" pitchFamily="34" charset="0"/>
                        <a:cs typeface="Arial" panose="020B0604020202020204" pitchFamily="34" charset="0"/>
                      </a:endParaRPr>
                    </a:p>
                  </a:txBody>
                  <a:tcPr anchor="ctr"/>
                </a:tc>
                <a:tc>
                  <a:txBody>
                    <a:bodyPr/>
                    <a:lstStyle/>
                    <a:p>
                      <a:pPr algn="ctr"/>
                      <a:r>
                        <a:rPr lang="en-US" sz="2200" b="1" dirty="0">
                          <a:solidFill>
                            <a:srgbClr val="104862"/>
                          </a:solidFill>
                          <a:latin typeface="Arial" panose="020B0604020202020204" pitchFamily="34" charset="0"/>
                          <a:cs typeface="Arial" panose="020B0604020202020204" pitchFamily="34" charset="0"/>
                        </a:rPr>
                        <a:t>FY 2024-2025</a:t>
                      </a:r>
                    </a:p>
                  </a:txBody>
                  <a:tcPr anchor="ctr"/>
                </a:tc>
                <a:tc>
                  <a:txBody>
                    <a:bodyPr/>
                    <a:lstStyle/>
                    <a:p>
                      <a:pPr algn="ctr"/>
                      <a:r>
                        <a:rPr lang="en-US" sz="2200" b="1" dirty="0">
                          <a:solidFill>
                            <a:srgbClr val="104862"/>
                          </a:solidFill>
                          <a:latin typeface="Arial" panose="020B0604020202020204" pitchFamily="34" charset="0"/>
                          <a:cs typeface="Arial" panose="020B0604020202020204" pitchFamily="34" charset="0"/>
                        </a:rPr>
                        <a:t>FY 2025-2026</a:t>
                      </a:r>
                    </a:p>
                  </a:txBody>
                  <a:tcPr anchor="ctr"/>
                </a:tc>
                <a:tc>
                  <a:txBody>
                    <a:bodyPr/>
                    <a:lstStyle/>
                    <a:p>
                      <a:pPr algn="ctr"/>
                      <a:r>
                        <a:rPr lang="en-US" sz="2200" b="1" dirty="0">
                          <a:solidFill>
                            <a:srgbClr val="104862"/>
                          </a:solidFill>
                          <a:latin typeface="Arial" panose="020B0604020202020204" pitchFamily="34" charset="0"/>
                          <a:cs typeface="Arial" panose="020B0604020202020204" pitchFamily="34" charset="0"/>
                        </a:rPr>
                        <a:t>Difference</a:t>
                      </a:r>
                    </a:p>
                  </a:txBody>
                  <a:tcPr anchor="ctr"/>
                </a:tc>
                <a:extLst>
                  <a:ext uri="{0D108BD9-81ED-4DB2-BD59-A6C34878D82A}">
                    <a16:rowId xmlns:a16="http://schemas.microsoft.com/office/drawing/2014/main" val="1972423737"/>
                  </a:ext>
                </a:extLst>
              </a:tr>
              <a:tr h="526741">
                <a:tc>
                  <a:txBody>
                    <a:bodyPr/>
                    <a:lstStyle/>
                    <a:p>
                      <a:pPr algn="r"/>
                      <a:r>
                        <a:rPr lang="en-US" sz="2200" b="1" dirty="0">
                          <a:latin typeface="Arial" panose="020B0604020202020204" pitchFamily="34" charset="0"/>
                          <a:cs typeface="Arial" panose="020B0604020202020204" pitchFamily="34" charset="0"/>
                        </a:rPr>
                        <a:t>Personnel</a:t>
                      </a:r>
                    </a:p>
                  </a:txBody>
                  <a:tcPr anchor="ctr"/>
                </a:tc>
                <a:tc>
                  <a:txBody>
                    <a:bodyPr/>
                    <a:lstStyle/>
                    <a:p>
                      <a:pPr algn="ctr"/>
                      <a:r>
                        <a:rPr lang="en-US" sz="2200" b="1" dirty="0">
                          <a:latin typeface="Arial" panose="020B0604020202020204" pitchFamily="34" charset="0"/>
                          <a:cs typeface="Arial" panose="020B0604020202020204" pitchFamily="34" charset="0"/>
                        </a:rPr>
                        <a:t>$317,721</a:t>
                      </a:r>
                    </a:p>
                  </a:txBody>
                  <a:tcPr anchor="ctr"/>
                </a:tc>
                <a:tc>
                  <a:txBody>
                    <a:bodyPr/>
                    <a:lstStyle/>
                    <a:p>
                      <a:pPr algn="ctr"/>
                      <a:r>
                        <a:rPr lang="en-US" sz="2200" b="1" dirty="0">
                          <a:latin typeface="Arial" panose="020B0604020202020204" pitchFamily="34" charset="0"/>
                          <a:cs typeface="Arial" panose="020B0604020202020204" pitchFamily="34" charset="0"/>
                        </a:rPr>
                        <a:t>$349,899</a:t>
                      </a:r>
                    </a:p>
                  </a:txBody>
                  <a:tcPr anchor="ctr"/>
                </a:tc>
                <a:tc>
                  <a:txBody>
                    <a:bodyPr/>
                    <a:lstStyle/>
                    <a:p>
                      <a:pPr algn="ctr"/>
                      <a:r>
                        <a:rPr lang="en-US" sz="2200" b="1" dirty="0">
                          <a:latin typeface="Arial" panose="020B0604020202020204" pitchFamily="34" charset="0"/>
                          <a:cs typeface="Arial" panose="020B0604020202020204" pitchFamily="34" charset="0"/>
                        </a:rPr>
                        <a:t>$32,178</a:t>
                      </a:r>
                    </a:p>
                  </a:txBody>
                  <a:tcPr anchor="ctr"/>
                </a:tc>
                <a:extLst>
                  <a:ext uri="{0D108BD9-81ED-4DB2-BD59-A6C34878D82A}">
                    <a16:rowId xmlns:a16="http://schemas.microsoft.com/office/drawing/2014/main" val="673936123"/>
                  </a:ext>
                </a:extLst>
              </a:tr>
              <a:tr h="526741">
                <a:tc>
                  <a:txBody>
                    <a:bodyPr/>
                    <a:lstStyle/>
                    <a:p>
                      <a:pPr algn="r"/>
                      <a:r>
                        <a:rPr lang="en-US" sz="2200" b="1" dirty="0">
                          <a:latin typeface="Arial" panose="020B0604020202020204" pitchFamily="34" charset="0"/>
                          <a:cs typeface="Arial" panose="020B0604020202020204" pitchFamily="34" charset="0"/>
                        </a:rPr>
                        <a:t>Operating</a:t>
                      </a:r>
                    </a:p>
                  </a:txBody>
                  <a:tcPr anchor="ctr"/>
                </a:tc>
                <a:tc>
                  <a:txBody>
                    <a:bodyPr/>
                    <a:lstStyle/>
                    <a:p>
                      <a:pPr algn="ctr"/>
                      <a:r>
                        <a:rPr lang="en-US" sz="2200" b="1" dirty="0">
                          <a:latin typeface="Arial" panose="020B0604020202020204" pitchFamily="34" charset="0"/>
                          <a:cs typeface="Arial" panose="020B0604020202020204" pitchFamily="34" charset="0"/>
                        </a:rPr>
                        <a:t>$62,683</a:t>
                      </a:r>
                    </a:p>
                  </a:txBody>
                  <a:tcPr anchor="ctr"/>
                </a:tc>
                <a:tc>
                  <a:txBody>
                    <a:bodyPr/>
                    <a:lstStyle/>
                    <a:p>
                      <a:pPr algn="ctr"/>
                      <a:r>
                        <a:rPr lang="en-US" sz="2200" b="1" dirty="0">
                          <a:latin typeface="Arial" panose="020B0604020202020204" pitchFamily="34" charset="0"/>
                          <a:cs typeface="Arial" panose="020B0604020202020204" pitchFamily="34" charset="0"/>
                        </a:rPr>
                        <a:t>$58,645</a:t>
                      </a:r>
                    </a:p>
                  </a:txBody>
                  <a:tcPr anchor="ctr"/>
                </a:tc>
                <a:tc>
                  <a:txBody>
                    <a:bodyPr/>
                    <a:lstStyle/>
                    <a:p>
                      <a:pPr algn="ctr"/>
                      <a:r>
                        <a:rPr lang="en-US" sz="2200" b="1" dirty="0">
                          <a:latin typeface="Arial" panose="020B0604020202020204" pitchFamily="34" charset="0"/>
                          <a:cs typeface="Arial" panose="020B0604020202020204" pitchFamily="34" charset="0"/>
                        </a:rPr>
                        <a:t>($4,038)</a:t>
                      </a:r>
                    </a:p>
                  </a:txBody>
                  <a:tcPr anchor="ctr"/>
                </a:tc>
                <a:extLst>
                  <a:ext uri="{0D108BD9-81ED-4DB2-BD59-A6C34878D82A}">
                    <a16:rowId xmlns:a16="http://schemas.microsoft.com/office/drawing/2014/main" val="2756149601"/>
                  </a:ext>
                </a:extLst>
              </a:tr>
              <a:tr h="526741">
                <a:tc>
                  <a:txBody>
                    <a:bodyPr/>
                    <a:lstStyle/>
                    <a:p>
                      <a:pPr algn="r"/>
                      <a:r>
                        <a:rPr lang="en-US" sz="2200" b="1" dirty="0">
                          <a:latin typeface="Arial" panose="020B0604020202020204" pitchFamily="34" charset="0"/>
                          <a:cs typeface="Arial" panose="020B0604020202020204" pitchFamily="34" charset="0"/>
                        </a:rPr>
                        <a:t>Capital</a:t>
                      </a:r>
                    </a:p>
                  </a:txBody>
                  <a:tcPr anchor="ctr"/>
                </a:tc>
                <a:tc>
                  <a:txBody>
                    <a:bodyPr/>
                    <a:lstStyle/>
                    <a:p>
                      <a:pPr algn="ctr"/>
                      <a:r>
                        <a:rPr lang="en-US" sz="2200" b="1" dirty="0">
                          <a:latin typeface="Arial" panose="020B0604020202020204" pitchFamily="34" charset="0"/>
                          <a:cs typeface="Arial" panose="020B0604020202020204" pitchFamily="34" charset="0"/>
                        </a:rPr>
                        <a:t>$0</a:t>
                      </a:r>
                    </a:p>
                  </a:txBody>
                  <a:tcPr anchor="ctr"/>
                </a:tc>
                <a:tc>
                  <a:txBody>
                    <a:bodyPr/>
                    <a:lstStyle/>
                    <a:p>
                      <a:pPr algn="ctr"/>
                      <a:r>
                        <a:rPr lang="en-US" sz="2200" b="1" dirty="0">
                          <a:latin typeface="Arial" panose="020B0604020202020204" pitchFamily="34" charset="0"/>
                          <a:cs typeface="Arial" panose="020B0604020202020204" pitchFamily="34" charset="0"/>
                        </a:rPr>
                        <a:t>$84,000</a:t>
                      </a:r>
                    </a:p>
                  </a:txBody>
                  <a:tcPr anchor="ctr"/>
                </a:tc>
                <a:tc>
                  <a:txBody>
                    <a:bodyPr/>
                    <a:lstStyle/>
                    <a:p>
                      <a:pPr algn="ctr"/>
                      <a:r>
                        <a:rPr lang="en-US" sz="2200" b="1" dirty="0">
                          <a:latin typeface="Arial" panose="020B0604020202020204" pitchFamily="34" charset="0"/>
                          <a:cs typeface="Arial" panose="020B0604020202020204" pitchFamily="34" charset="0"/>
                        </a:rPr>
                        <a:t>$84,000</a:t>
                      </a:r>
                    </a:p>
                  </a:txBody>
                  <a:tcPr anchor="ctr"/>
                </a:tc>
                <a:extLst>
                  <a:ext uri="{0D108BD9-81ED-4DB2-BD59-A6C34878D82A}">
                    <a16:rowId xmlns:a16="http://schemas.microsoft.com/office/drawing/2014/main" val="317650478"/>
                  </a:ext>
                </a:extLst>
              </a:tr>
              <a:tr h="526741">
                <a:tc>
                  <a:txBody>
                    <a:bodyPr/>
                    <a:lstStyle/>
                    <a:p>
                      <a:pPr algn="r"/>
                      <a:r>
                        <a:rPr lang="en-US" sz="2200" b="1" dirty="0">
                          <a:latin typeface="Arial" panose="020B0604020202020204" pitchFamily="34" charset="0"/>
                          <a:cs typeface="Arial" panose="020B0604020202020204" pitchFamily="34" charset="0"/>
                        </a:rPr>
                        <a:t>Interfund Transfers</a:t>
                      </a:r>
                    </a:p>
                  </a:txBody>
                  <a:tcPr anchor="ctr"/>
                </a:tc>
                <a:tc>
                  <a:txBody>
                    <a:bodyPr/>
                    <a:lstStyle/>
                    <a:p>
                      <a:pPr algn="ctr"/>
                      <a:r>
                        <a:rPr lang="en-US" sz="2200" b="1" dirty="0">
                          <a:latin typeface="Arial" panose="020B0604020202020204" pitchFamily="34" charset="0"/>
                          <a:cs typeface="Arial" panose="020B0604020202020204" pitchFamily="34" charset="0"/>
                        </a:rPr>
                        <a:t>($169,681)</a:t>
                      </a:r>
                    </a:p>
                  </a:txBody>
                  <a:tcPr anchor="ctr"/>
                </a:tc>
                <a:tc>
                  <a:txBody>
                    <a:bodyPr/>
                    <a:lstStyle/>
                    <a:p>
                      <a:pPr algn="ctr"/>
                      <a:r>
                        <a:rPr lang="en-US" sz="2200" b="1" dirty="0">
                          <a:latin typeface="Arial" panose="020B0604020202020204" pitchFamily="34" charset="0"/>
                          <a:cs typeface="Arial" panose="020B0604020202020204" pitchFamily="34" charset="0"/>
                        </a:rPr>
                        <a:t>$0</a:t>
                      </a:r>
                    </a:p>
                  </a:txBody>
                  <a:tcPr anchor="ctr"/>
                </a:tc>
                <a:tc>
                  <a:txBody>
                    <a:bodyPr/>
                    <a:lstStyle/>
                    <a:p>
                      <a:pPr algn="ctr"/>
                      <a:r>
                        <a:rPr lang="en-US" sz="2200" b="1" dirty="0">
                          <a:latin typeface="Arial" panose="020B0604020202020204" pitchFamily="34" charset="0"/>
                          <a:cs typeface="Arial" panose="020B0604020202020204" pitchFamily="34" charset="0"/>
                        </a:rPr>
                        <a:t>($169,681)</a:t>
                      </a:r>
                    </a:p>
                  </a:txBody>
                  <a:tcPr anchor="ctr"/>
                </a:tc>
                <a:extLst>
                  <a:ext uri="{0D108BD9-81ED-4DB2-BD59-A6C34878D82A}">
                    <a16:rowId xmlns:a16="http://schemas.microsoft.com/office/drawing/2014/main" val="117987136"/>
                  </a:ext>
                </a:extLst>
              </a:tr>
              <a:tr h="526741">
                <a:tc>
                  <a:txBody>
                    <a:bodyPr/>
                    <a:lstStyle/>
                    <a:p>
                      <a:pPr algn="r"/>
                      <a:r>
                        <a:rPr lang="en-US" sz="2200" b="1" dirty="0">
                          <a:latin typeface="Arial" panose="020B0604020202020204" pitchFamily="34" charset="0"/>
                          <a:cs typeface="Arial" panose="020B0604020202020204" pitchFamily="34" charset="0"/>
                        </a:rPr>
                        <a:t>TOTAL</a:t>
                      </a:r>
                    </a:p>
                  </a:txBody>
                  <a:tcPr anchor="ctr"/>
                </a:tc>
                <a:tc>
                  <a:txBody>
                    <a:bodyPr/>
                    <a:lstStyle/>
                    <a:p>
                      <a:pPr algn="ctr"/>
                      <a:r>
                        <a:rPr lang="en-US" sz="2200" b="1" dirty="0">
                          <a:latin typeface="Arial" panose="020B0604020202020204" pitchFamily="34" charset="0"/>
                          <a:cs typeface="Arial" panose="020B0604020202020204" pitchFamily="34" charset="0"/>
                        </a:rPr>
                        <a:t>$210,623</a:t>
                      </a:r>
                    </a:p>
                  </a:txBody>
                  <a:tcPr anchor="ctr"/>
                </a:tc>
                <a:tc>
                  <a:txBody>
                    <a:bodyPr/>
                    <a:lstStyle/>
                    <a:p>
                      <a:pPr algn="ctr"/>
                      <a:r>
                        <a:rPr lang="en-US" sz="2200" b="1" dirty="0">
                          <a:latin typeface="Arial" panose="020B0604020202020204" pitchFamily="34" charset="0"/>
                          <a:cs typeface="Arial" panose="020B0604020202020204" pitchFamily="34" charset="0"/>
                        </a:rPr>
                        <a:t>$492,544</a:t>
                      </a:r>
                    </a:p>
                  </a:txBody>
                  <a:tcPr anchor="ctr"/>
                </a:tc>
                <a:tc>
                  <a:txBody>
                    <a:bodyPr/>
                    <a:lstStyle/>
                    <a:p>
                      <a:pPr algn="ctr"/>
                      <a:r>
                        <a:rPr lang="en-US" sz="2200" b="1" dirty="0">
                          <a:latin typeface="Arial" panose="020B0604020202020204" pitchFamily="34" charset="0"/>
                          <a:cs typeface="Arial" panose="020B0604020202020204" pitchFamily="34" charset="0"/>
                        </a:rPr>
                        <a:t>$281,921</a:t>
                      </a:r>
                    </a:p>
                  </a:txBody>
                  <a:tcPr anchor="ctr"/>
                </a:tc>
                <a:extLst>
                  <a:ext uri="{0D108BD9-81ED-4DB2-BD59-A6C34878D82A}">
                    <a16:rowId xmlns:a16="http://schemas.microsoft.com/office/drawing/2014/main" val="714096359"/>
                  </a:ext>
                </a:extLst>
              </a:tr>
              <a:tr h="526741">
                <a:tc gridSpan="4">
                  <a:txBody>
                    <a:bodyPr/>
                    <a:lstStyle/>
                    <a:p>
                      <a:r>
                        <a:rPr lang="en-US" sz="2200" b="1" dirty="0">
                          <a:latin typeface="Arial" panose="020B0604020202020204" pitchFamily="34" charset="0"/>
                          <a:cs typeface="Arial" panose="020B0604020202020204" pitchFamily="34" charset="0"/>
                        </a:rPr>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r>
                        <a:rPr lang="en-US" sz="2200" dirty="0"/>
                        <a:t>Eliminated negative interfund transfer and applied cost allocation to charges for service based on agenda items prepared by the Clerk’s Office</a:t>
                      </a:r>
                      <a:endParaRPr lang="en-US" sz="2200" dirty="0">
                        <a:highlight>
                          <a:srgbClr val="FFFF00"/>
                        </a:highlight>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405519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E7810-0B6E-8ABE-323B-5A516BB4D5A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A6872DF-E441-9DB6-523E-82F94578C12A}"/>
              </a:ext>
            </a:extLst>
          </p:cNvPr>
          <p:cNvSpPr>
            <a:spLocks noGrp="1"/>
          </p:cNvSpPr>
          <p:nvPr>
            <p:ph type="title"/>
          </p:nvPr>
        </p:nvSpPr>
        <p:spPr>
          <a:xfrm>
            <a:off x="625544" y="365126"/>
            <a:ext cx="10187763" cy="999996"/>
          </a:xfrm>
        </p:spPr>
        <p:txBody>
          <a:bodyPr>
            <a:noAutofit/>
          </a:bodyPr>
          <a:lstStyle/>
          <a:p>
            <a:r>
              <a:rPr lang="en-US" sz="3600" b="1" dirty="0">
                <a:solidFill>
                  <a:srgbClr val="275791"/>
                </a:solidFill>
              </a:rPr>
              <a:t>City of Bartow | </a:t>
            </a:r>
            <a:r>
              <a:rPr lang="en-US" sz="3600" b="1" dirty="0">
                <a:solidFill>
                  <a:srgbClr val="B78739"/>
                </a:solidFill>
              </a:rPr>
              <a:t>Organizational Demographics</a:t>
            </a:r>
            <a:endParaRPr lang="en-US" sz="3600" dirty="0"/>
          </a:p>
        </p:txBody>
      </p:sp>
      <p:sp>
        <p:nvSpPr>
          <p:cNvPr id="6" name="Content Placeholder 5">
            <a:extLst>
              <a:ext uri="{FF2B5EF4-FFF2-40B4-BE49-F238E27FC236}">
                <a16:creationId xmlns:a16="http://schemas.microsoft.com/office/drawing/2014/main" id="{02F27E78-D795-1619-1766-3CF5C5B65A5F}"/>
              </a:ext>
            </a:extLst>
          </p:cNvPr>
          <p:cNvSpPr>
            <a:spLocks noGrp="1"/>
          </p:cNvSpPr>
          <p:nvPr>
            <p:ph idx="1"/>
          </p:nvPr>
        </p:nvSpPr>
        <p:spPr/>
        <p:txBody>
          <a:bodyPr>
            <a:normAutofit/>
          </a:bodyPr>
          <a:lstStyle/>
          <a:p>
            <a:pPr marL="342900" marR="0" lvl="0" indent="-342900">
              <a:buFont typeface="Symbol" panose="05050102010706020507" pitchFamily="18" charset="2"/>
              <a:buChar char=""/>
            </a:pPr>
            <a:r>
              <a:rPr lang="en-US" sz="2000" b="1" kern="600" dirty="0">
                <a:effectLst/>
                <a:latin typeface="+mn-lt"/>
                <a:ea typeface="Calibri" panose="020F0502020204030204" pitchFamily="34" charset="0"/>
                <a:cs typeface="Times New Roman" panose="02020603050405020304" pitchFamily="18" charset="0"/>
              </a:rPr>
              <a:t>Total FTE:  377 | 352 Full Time 50 Part Time</a:t>
            </a:r>
          </a:p>
          <a:p>
            <a:pPr marL="342900" marR="0" lvl="0" indent="-342900">
              <a:buFont typeface="Symbol" panose="05050102010706020507" pitchFamily="18" charset="2"/>
              <a:buChar char=""/>
            </a:pPr>
            <a:r>
              <a:rPr lang="en-US" sz="2000" kern="600" dirty="0">
                <a:effectLst/>
                <a:latin typeface="+mn-lt"/>
                <a:ea typeface="Calibri" panose="020F0502020204030204" pitchFamily="34" charset="0"/>
                <a:cs typeface="Times New Roman" panose="02020603050405020304" pitchFamily="18" charset="0"/>
              </a:rPr>
              <a:t>Number of Departments: 15</a:t>
            </a:r>
          </a:p>
          <a:p>
            <a:pPr marL="342900" marR="0" lvl="0" indent="-342900">
              <a:buFont typeface="Symbol" panose="05050102010706020507" pitchFamily="18" charset="2"/>
              <a:buChar char=""/>
            </a:pPr>
            <a:r>
              <a:rPr lang="en-US" sz="2000" kern="600" dirty="0">
                <a:effectLst/>
                <a:latin typeface="+mn-lt"/>
                <a:ea typeface="Calibri" panose="020F0502020204030204" pitchFamily="34" charset="0"/>
                <a:cs typeface="Times New Roman" panose="02020603050405020304" pitchFamily="18" charset="0"/>
              </a:rPr>
              <a:t>13 new positions as described in the Workforce section of this letter including:</a:t>
            </a:r>
            <a:endParaRPr lang="en-US" sz="2000" kern="100" dirty="0">
              <a:effectLst/>
              <a:latin typeface="+mn-lt"/>
              <a:ea typeface="Calibri" panose="020F0502020204030204" pitchFamily="34" charset="0"/>
              <a:cs typeface="Times New Roman" panose="02020603050405020304" pitchFamily="18" charset="0"/>
            </a:endParaRPr>
          </a:p>
          <a:p>
            <a:pPr lvl="1"/>
            <a:r>
              <a:rPr lang="en-US" sz="2000" dirty="0">
                <a:latin typeface="+mn-lt"/>
              </a:rPr>
              <a:t>2 Split Funded Positions</a:t>
            </a:r>
          </a:p>
          <a:p>
            <a:pPr lvl="2"/>
            <a:r>
              <a:rPr lang="en-US" dirty="0">
                <a:latin typeface="+mn-lt"/>
              </a:rPr>
              <a:t>1 City Engineer</a:t>
            </a:r>
          </a:p>
          <a:p>
            <a:pPr lvl="2"/>
            <a:r>
              <a:rPr lang="en-US" dirty="0">
                <a:latin typeface="+mn-lt"/>
              </a:rPr>
              <a:t>1 W/WW Mechanic</a:t>
            </a:r>
          </a:p>
          <a:p>
            <a:pPr lvl="1"/>
            <a:r>
              <a:rPr lang="en-US" sz="2000" dirty="0">
                <a:latin typeface="+mn-lt"/>
              </a:rPr>
              <a:t>4 Electric Utility Employees</a:t>
            </a:r>
          </a:p>
          <a:p>
            <a:pPr lvl="1"/>
            <a:r>
              <a:rPr lang="en-US" sz="2000" dirty="0">
                <a:latin typeface="+mn-lt"/>
              </a:rPr>
              <a:t>3 Fire Services Employees </a:t>
            </a:r>
          </a:p>
          <a:p>
            <a:pPr lvl="1"/>
            <a:r>
              <a:rPr lang="en-US" sz="2000" dirty="0">
                <a:latin typeface="+mn-lt"/>
              </a:rPr>
              <a:t>1 Solid Waste Employees</a:t>
            </a:r>
          </a:p>
          <a:p>
            <a:pPr lvl="1"/>
            <a:r>
              <a:rPr lang="en-US" sz="2000" dirty="0">
                <a:latin typeface="+mn-lt"/>
              </a:rPr>
              <a:t>3 Wastewater Employees</a:t>
            </a:r>
          </a:p>
        </p:txBody>
      </p:sp>
    </p:spTree>
    <p:extLst>
      <p:ext uri="{BB962C8B-B14F-4D97-AF65-F5344CB8AC3E}">
        <p14:creationId xmlns:p14="http://schemas.microsoft.com/office/powerpoint/2010/main" val="6443508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2A114-E76A-86A6-8A03-8809E7580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F36465-5C27-BCF3-17CB-8C8031A89C3C}"/>
              </a:ext>
            </a:extLst>
          </p:cNvPr>
          <p:cNvSpPr>
            <a:spLocks noGrp="1"/>
          </p:cNvSpPr>
          <p:nvPr>
            <p:ph type="title"/>
          </p:nvPr>
        </p:nvSpPr>
        <p:spPr/>
        <p:txBody>
          <a:bodyPr/>
          <a:lstStyle/>
          <a:p>
            <a:r>
              <a:rPr lang="en-US" b="1" dirty="0">
                <a:solidFill>
                  <a:srgbClr val="104862"/>
                </a:solidFill>
              </a:rPr>
              <a:t>Major Initiatives – City Clerk</a:t>
            </a:r>
          </a:p>
        </p:txBody>
      </p:sp>
      <p:sp>
        <p:nvSpPr>
          <p:cNvPr id="3" name="Content Placeholder 2">
            <a:extLst>
              <a:ext uri="{FF2B5EF4-FFF2-40B4-BE49-F238E27FC236}">
                <a16:creationId xmlns:a16="http://schemas.microsoft.com/office/drawing/2014/main" id="{2EFCE693-DC95-B884-FEBD-06041BB8412D}"/>
              </a:ext>
            </a:extLst>
          </p:cNvPr>
          <p:cNvSpPr>
            <a:spLocks noGrp="1"/>
          </p:cNvSpPr>
          <p:nvPr>
            <p:ph idx="1"/>
          </p:nvPr>
        </p:nvSpPr>
        <p:spPr/>
        <p:txBody>
          <a:bodyPr/>
          <a:lstStyle/>
          <a:p>
            <a:pPr marL="0" indent="0">
              <a:buNone/>
            </a:pPr>
            <a:r>
              <a:rPr lang="en-US" b="1" dirty="0">
                <a:solidFill>
                  <a:srgbClr val="275791"/>
                </a:solidFill>
              </a:rPr>
              <a:t>FY24-25</a:t>
            </a:r>
          </a:p>
          <a:p>
            <a:r>
              <a:rPr lang="en-US" b="1" dirty="0">
                <a:solidFill>
                  <a:srgbClr val="104862"/>
                </a:solidFill>
              </a:rPr>
              <a:t>Innovation Fund Technology Project: </a:t>
            </a:r>
            <a:r>
              <a:rPr lang="en-US" dirty="0"/>
              <a:t>Agenda Management System | to be completed Summer 2025</a:t>
            </a:r>
          </a:p>
          <a:p>
            <a:endParaRPr lang="en-US" dirty="0"/>
          </a:p>
          <a:p>
            <a:pPr marL="0" indent="0">
              <a:buNone/>
            </a:pPr>
            <a:r>
              <a:rPr lang="en-US" b="1" dirty="0">
                <a:solidFill>
                  <a:srgbClr val="275791"/>
                </a:solidFill>
              </a:rPr>
              <a:t>FY25-26</a:t>
            </a:r>
          </a:p>
          <a:p>
            <a:r>
              <a:rPr lang="en-US" b="1" dirty="0">
                <a:solidFill>
                  <a:srgbClr val="104862"/>
                </a:solidFill>
              </a:rPr>
              <a:t>CIP Technology Project: </a:t>
            </a:r>
            <a:r>
              <a:rPr lang="en-US" dirty="0"/>
              <a:t>Electronic Records Program | $84,000 in FY25-26</a:t>
            </a:r>
          </a:p>
        </p:txBody>
      </p:sp>
    </p:spTree>
    <p:extLst>
      <p:ext uri="{BB962C8B-B14F-4D97-AF65-F5344CB8AC3E}">
        <p14:creationId xmlns:p14="http://schemas.microsoft.com/office/powerpoint/2010/main" val="39394969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B048A-E754-BE07-41E8-08632BF319A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A0EC197-535D-D3D8-D2C5-8D4B26149B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36970"/>
            <a:ext cx="10905066" cy="3784057"/>
          </a:xfrm>
          <a:prstGeom prst="rect">
            <a:avLst/>
          </a:prstGeom>
        </p:spPr>
      </p:pic>
    </p:spTree>
    <p:extLst>
      <p:ext uri="{BB962C8B-B14F-4D97-AF65-F5344CB8AC3E}">
        <p14:creationId xmlns:p14="http://schemas.microsoft.com/office/powerpoint/2010/main" val="25139453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313F9-BEBC-7C64-4E96-D91955C0EC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A34407-C7FC-16FA-C3EB-16F4DE089B93}"/>
              </a:ext>
            </a:extLst>
          </p:cNvPr>
          <p:cNvSpPr>
            <a:spLocks noGrp="1"/>
          </p:cNvSpPr>
          <p:nvPr>
            <p:ph type="title"/>
          </p:nvPr>
        </p:nvSpPr>
        <p:spPr/>
        <p:txBody>
          <a:bodyPr/>
          <a:lstStyle/>
          <a:p>
            <a:r>
              <a:rPr lang="en-US" b="1" dirty="0">
                <a:solidFill>
                  <a:srgbClr val="104862"/>
                </a:solidFill>
              </a:rPr>
              <a:t>City Manager’s Office</a:t>
            </a:r>
          </a:p>
        </p:txBody>
      </p:sp>
      <p:graphicFrame>
        <p:nvGraphicFramePr>
          <p:cNvPr id="2" name="Content Placeholder 1">
            <a:extLst>
              <a:ext uri="{FF2B5EF4-FFF2-40B4-BE49-F238E27FC236}">
                <a16:creationId xmlns:a16="http://schemas.microsoft.com/office/drawing/2014/main" id="{1877BE2F-768A-02C1-65AF-BF2442194B7A}"/>
              </a:ext>
            </a:extLst>
          </p:cNvPr>
          <p:cNvGraphicFramePr>
            <a:graphicFrameLocks noGrp="1"/>
          </p:cNvGraphicFramePr>
          <p:nvPr>
            <p:ph idx="1"/>
            <p:extLst>
              <p:ext uri="{D42A27DB-BD31-4B8C-83A1-F6EECF244321}">
                <p14:modId xmlns:p14="http://schemas.microsoft.com/office/powerpoint/2010/main" val="1782566058"/>
              </p:ext>
            </p:extLst>
          </p:nvPr>
        </p:nvGraphicFramePr>
        <p:xfrm>
          <a:off x="838200" y="1590675"/>
          <a:ext cx="10515600" cy="32918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latin typeface="Arial" panose="020B0604020202020204" pitchFamily="34" charset="0"/>
                          <a:cs typeface="Arial" panose="020B0604020202020204" pitchFamily="34" charset="0"/>
                        </a:rPr>
                        <a:t>Vision</a:t>
                      </a:r>
                    </a:p>
                  </a:txBody>
                  <a:tcPr anchor="ctr"/>
                </a:tc>
                <a:tc>
                  <a:txBody>
                    <a:bodyPr/>
                    <a:lstStyle/>
                    <a:p>
                      <a:pPr algn="ctr"/>
                      <a:r>
                        <a:rPr lang="en-US" sz="2800" b="1" dirty="0">
                          <a:latin typeface="Arial" panose="020B0604020202020204" pitchFamily="34" charset="0"/>
                          <a:cs typeface="Arial" panose="020B0604020202020204" pitchFamily="34" charset="0"/>
                        </a:rPr>
                        <a:t>Mission</a:t>
                      </a:r>
                      <a:endParaRPr lang="en-US" sz="2800" b="1" dirty="0">
                        <a:solidFill>
                          <a:srgbClr val="B78739"/>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00895093"/>
                  </a:ext>
                </a:extLst>
              </a:tr>
              <a:tr h="344114">
                <a:tc>
                  <a:txBody>
                    <a:bodyPr/>
                    <a:lstStyle/>
                    <a:p>
                      <a:r>
                        <a:rPr lang="en-US" sz="2200" b="0" dirty="0">
                          <a:latin typeface="Arial" panose="020B0604020202020204" pitchFamily="34" charset="0"/>
                          <a:cs typeface="Arial" panose="020B0604020202020204" pitchFamily="34" charset="0"/>
                        </a:rPr>
                        <a:t>Bartow is led with integrity, transparency, and innovation – ensuring a safe, financially healthy, vibrant and engaged community</a:t>
                      </a:r>
                    </a:p>
                  </a:txBody>
                  <a:tcPr/>
                </a:tc>
                <a:tc>
                  <a:txBody>
                    <a:bodyPr/>
                    <a:lstStyle/>
                    <a:p>
                      <a:r>
                        <a:rPr lang="en-US" sz="2200" b="0" dirty="0">
                          <a:latin typeface="Arial" panose="020B0604020202020204" pitchFamily="34" charset="0"/>
                          <a:cs typeface="Arial" panose="020B0604020202020204" pitchFamily="34" charset="0"/>
                        </a:rPr>
                        <a:t>Responsible for developing a high performing team that provides exceptional public service to enhance the quality of life for all residents, supports a thriving local economy, preserves our historic character and fosters a safe, connected and inclusive community.</a:t>
                      </a:r>
                    </a:p>
                  </a:txBody>
                  <a:tcPr anchor="ctr"/>
                </a:tc>
                <a:extLst>
                  <a:ext uri="{0D108BD9-81ED-4DB2-BD59-A6C34878D82A}">
                    <a16:rowId xmlns:a16="http://schemas.microsoft.com/office/drawing/2014/main" val="503865722"/>
                  </a:ext>
                </a:extLst>
              </a:tr>
            </a:tbl>
          </a:graphicData>
        </a:graphic>
      </p:graphicFrame>
    </p:spTree>
    <p:extLst>
      <p:ext uri="{BB962C8B-B14F-4D97-AF65-F5344CB8AC3E}">
        <p14:creationId xmlns:p14="http://schemas.microsoft.com/office/powerpoint/2010/main" val="2752340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9B845-1A8F-7B30-2980-E134C77155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B771C1-BCAB-D007-8BF5-BDCBF02C1C23}"/>
              </a:ext>
            </a:extLst>
          </p:cNvPr>
          <p:cNvSpPr>
            <a:spLocks noGrp="1"/>
          </p:cNvSpPr>
          <p:nvPr>
            <p:ph type="title"/>
          </p:nvPr>
        </p:nvSpPr>
        <p:spPr/>
        <p:txBody>
          <a:bodyPr/>
          <a:lstStyle/>
          <a:p>
            <a:r>
              <a:rPr lang="en-US" b="1" dirty="0">
                <a:solidFill>
                  <a:srgbClr val="104862"/>
                </a:solidFill>
              </a:rPr>
              <a:t>City Manager’s Office</a:t>
            </a:r>
          </a:p>
        </p:txBody>
      </p:sp>
      <p:graphicFrame>
        <p:nvGraphicFramePr>
          <p:cNvPr id="2" name="Content Placeholder 1">
            <a:extLst>
              <a:ext uri="{FF2B5EF4-FFF2-40B4-BE49-F238E27FC236}">
                <a16:creationId xmlns:a16="http://schemas.microsoft.com/office/drawing/2014/main" id="{73CD7031-D8EF-8ABE-5D38-4A379692615C}"/>
              </a:ext>
            </a:extLst>
          </p:cNvPr>
          <p:cNvGraphicFramePr>
            <a:graphicFrameLocks noGrp="1"/>
          </p:cNvGraphicFramePr>
          <p:nvPr>
            <p:ph idx="1"/>
            <p:extLst>
              <p:ext uri="{D42A27DB-BD31-4B8C-83A1-F6EECF244321}">
                <p14:modId xmlns:p14="http://schemas.microsoft.com/office/powerpoint/2010/main" val="949495359"/>
              </p:ext>
            </p:extLst>
          </p:nvPr>
        </p:nvGraphicFramePr>
        <p:xfrm>
          <a:off x="838200" y="1590675"/>
          <a:ext cx="10515600" cy="381000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algn="l"/>
                      <a:r>
                        <a:rPr lang="en-US" sz="2200" b="1" dirty="0">
                          <a:solidFill>
                            <a:srgbClr val="B78739"/>
                          </a:solidFill>
                          <a:latin typeface="Arial" panose="020B0604020202020204" pitchFamily="34" charset="0"/>
                          <a:cs typeface="Arial" panose="020B0604020202020204" pitchFamily="34" charset="0"/>
                        </a:rPr>
                        <a:t>Department Goals</a:t>
                      </a:r>
                    </a:p>
                  </a:txBody>
                  <a:tcPr anchor="ctr">
                    <a:solidFill>
                      <a:schemeClr val="accent1">
                        <a:lumMod val="75000"/>
                      </a:schemeClr>
                    </a:solidFill>
                  </a:tcPr>
                </a:tc>
                <a:extLst>
                  <a:ext uri="{0D108BD9-81ED-4DB2-BD59-A6C34878D82A}">
                    <a16:rowId xmlns:a16="http://schemas.microsoft.com/office/drawing/2014/main" val="3141615551"/>
                  </a:ext>
                </a:extLst>
              </a:tr>
              <a:tr h="388824">
                <a:tc>
                  <a:txBody>
                    <a:bodyPr/>
                    <a:lstStyle/>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Provide the Vision and Strategy to Effectively Operate the City</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Support an Innovative Culture that Employs Technology and Best Practices</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Meet Customer Expectations</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Focus on Community Engagement and Neighborhood Activism</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Professionalize and Align City Policies and Practices</a:t>
                      </a:r>
                    </a:p>
                  </a:txBody>
                  <a:tcPr anchor="ctr">
                    <a:solidFill>
                      <a:srgbClr val="E7EAED"/>
                    </a:solidFill>
                  </a:tcPr>
                </a:tc>
                <a:extLst>
                  <a:ext uri="{0D108BD9-81ED-4DB2-BD59-A6C34878D82A}">
                    <a16:rowId xmlns:a16="http://schemas.microsoft.com/office/drawing/2014/main" val="2292771504"/>
                  </a:ext>
                </a:extLst>
              </a:tr>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latin typeface="Arial" panose="020B0604020202020204" pitchFamily="34" charset="0"/>
                          <a:cs typeface="Arial" panose="020B0604020202020204" pitchFamily="34" charset="0"/>
                        </a:rPr>
                        <a:t>Summary of Services</a:t>
                      </a:r>
                      <a:endParaRPr lang="en-US" sz="2200" b="0" dirty="0">
                        <a:solidFill>
                          <a:srgbClr val="B78739"/>
                        </a:solidFill>
                        <a:latin typeface="Arial" panose="020B0604020202020204" pitchFamily="34" charset="0"/>
                        <a:cs typeface="Arial" panose="020B0604020202020204" pitchFamily="34" charset="0"/>
                      </a:endParaRPr>
                    </a:p>
                  </a:txBody>
                  <a:tcPr anchor="ctr">
                    <a:solidFill>
                      <a:srgbClr val="104862"/>
                    </a:solidFill>
                  </a:tcPr>
                </a:tc>
                <a:extLst>
                  <a:ext uri="{0D108BD9-81ED-4DB2-BD59-A6C34878D82A}">
                    <a16:rowId xmlns:a16="http://schemas.microsoft.com/office/drawing/2014/main" val="2916680133"/>
                  </a:ext>
                </a:extLst>
              </a:tr>
              <a:tr h="388824">
                <a:tc>
                  <a:txBody>
                    <a:bodyPr/>
                    <a:lstStyle/>
                    <a:p>
                      <a:r>
                        <a:rPr lang="en-US" sz="2400" dirty="0"/>
                        <a:t>The City Manager's Office provides overall leadership for the organization and all departments.  In addition, the Communications Department is housed within the City Manager's Office.</a:t>
                      </a:r>
                      <a:endParaRPr lang="en-US" sz="2200" b="0" dirty="0">
                        <a:latin typeface="Arial" panose="020B0604020202020204" pitchFamily="34" charset="0"/>
                        <a:cs typeface="Arial" panose="020B0604020202020204" pitchFamily="34" charset="0"/>
                      </a:endParaRPr>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16417304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BBACE-CCBF-A1ED-1CF2-BFFB721E0C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0E809A-E7DF-1CC1-F131-B05167CE58A2}"/>
              </a:ext>
            </a:extLst>
          </p:cNvPr>
          <p:cNvSpPr>
            <a:spLocks noGrp="1"/>
          </p:cNvSpPr>
          <p:nvPr>
            <p:ph type="title"/>
          </p:nvPr>
        </p:nvSpPr>
        <p:spPr/>
        <p:txBody>
          <a:bodyPr/>
          <a:lstStyle/>
          <a:p>
            <a:r>
              <a:rPr lang="en-US" b="1" dirty="0">
                <a:solidFill>
                  <a:srgbClr val="104862"/>
                </a:solidFill>
              </a:rPr>
              <a:t>Key Performance Measures</a:t>
            </a:r>
          </a:p>
        </p:txBody>
      </p:sp>
      <p:pic>
        <p:nvPicPr>
          <p:cNvPr id="5" name="Content Placeholder 4" descr="Chart, bar chart, histogram&#10;&#10;AI-generated content may be incorrect.">
            <a:extLst>
              <a:ext uri="{FF2B5EF4-FFF2-40B4-BE49-F238E27FC236}">
                <a16:creationId xmlns:a16="http://schemas.microsoft.com/office/drawing/2014/main" id="{C962A2E7-841F-1BE5-8EE1-E7FAAAD7740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2399"/>
          <a:stretch>
            <a:fillRect/>
          </a:stretch>
        </p:blipFill>
        <p:spPr>
          <a:xfrm>
            <a:off x="1509712" y="2159305"/>
            <a:ext cx="9172576" cy="4017657"/>
          </a:xfrm>
        </p:spPr>
      </p:pic>
      <p:sp>
        <p:nvSpPr>
          <p:cNvPr id="6" name="TextBox 5">
            <a:extLst>
              <a:ext uri="{FF2B5EF4-FFF2-40B4-BE49-F238E27FC236}">
                <a16:creationId xmlns:a16="http://schemas.microsoft.com/office/drawing/2014/main" id="{84837585-EFB3-B650-7DF8-6732438F83DC}"/>
              </a:ext>
            </a:extLst>
          </p:cNvPr>
          <p:cNvSpPr txBox="1"/>
          <p:nvPr/>
        </p:nvSpPr>
        <p:spPr>
          <a:xfrm>
            <a:off x="2526450" y="1743286"/>
            <a:ext cx="7546554" cy="369332"/>
          </a:xfrm>
          <a:prstGeom prst="rect">
            <a:avLst/>
          </a:prstGeom>
          <a:noFill/>
        </p:spPr>
        <p:txBody>
          <a:bodyPr wrap="square" rtlCol="0">
            <a:spAutoFit/>
          </a:bodyPr>
          <a:lstStyle/>
          <a:p>
            <a:pPr algn="ctr"/>
            <a:r>
              <a:rPr lang="en-US" b="1" dirty="0">
                <a:solidFill>
                  <a:srgbClr val="104862"/>
                </a:solidFill>
              </a:rPr>
              <a:t>Organizational Strategic Initiatives Completed by Month</a:t>
            </a:r>
          </a:p>
        </p:txBody>
      </p:sp>
    </p:spTree>
    <p:extLst>
      <p:ext uri="{BB962C8B-B14F-4D97-AF65-F5344CB8AC3E}">
        <p14:creationId xmlns:p14="http://schemas.microsoft.com/office/powerpoint/2010/main" val="9532207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A33E1-3A46-1876-F3A8-69910421D61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425746D-6E1D-5BD6-3EC9-962237A37E4D}"/>
              </a:ext>
            </a:extLst>
          </p:cNvPr>
          <p:cNvSpPr/>
          <p:nvPr/>
        </p:nvSpPr>
        <p:spPr>
          <a:xfrm>
            <a:off x="280737" y="5481670"/>
            <a:ext cx="11612905" cy="11268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B37B5-19F2-01FC-69DE-F0E248D316E3}"/>
              </a:ext>
            </a:extLst>
          </p:cNvPr>
          <p:cNvSpPr>
            <a:spLocks noGrp="1"/>
          </p:cNvSpPr>
          <p:nvPr>
            <p:ph type="title"/>
          </p:nvPr>
        </p:nvSpPr>
        <p:spPr/>
        <p:txBody>
          <a:bodyPr>
            <a:normAutofit fontScale="90000"/>
          </a:bodyPr>
          <a:lstStyle/>
          <a:p>
            <a:r>
              <a:rPr lang="en-US" b="1" dirty="0">
                <a:solidFill>
                  <a:srgbClr val="104862"/>
                </a:solidFill>
              </a:rPr>
              <a:t>Communications Key Performance Measures</a:t>
            </a:r>
          </a:p>
        </p:txBody>
      </p:sp>
      <p:graphicFrame>
        <p:nvGraphicFramePr>
          <p:cNvPr id="10" name="Content Placeholder 9">
            <a:extLst>
              <a:ext uri="{FF2B5EF4-FFF2-40B4-BE49-F238E27FC236}">
                <a16:creationId xmlns:a16="http://schemas.microsoft.com/office/drawing/2014/main" id="{47CBEC28-6761-1193-414B-98A75F7C368F}"/>
              </a:ext>
            </a:extLst>
          </p:cNvPr>
          <p:cNvGraphicFramePr>
            <a:graphicFrameLocks noGrp="1"/>
          </p:cNvGraphicFramePr>
          <p:nvPr>
            <p:ph idx="1"/>
            <p:extLst>
              <p:ext uri="{D42A27DB-BD31-4B8C-83A1-F6EECF244321}">
                <p14:modId xmlns:p14="http://schemas.microsoft.com/office/powerpoint/2010/main" val="1091281301"/>
              </p:ext>
            </p:extLst>
          </p:nvPr>
        </p:nvGraphicFramePr>
        <p:xfrm>
          <a:off x="838200" y="1453896"/>
          <a:ext cx="10515600" cy="5145518"/>
        </p:xfrm>
        <a:graphic>
          <a:graphicData uri="http://schemas.openxmlformats.org/drawingml/2006/table">
            <a:tbl>
              <a:tblPr firstRow="1" bandRow="1">
                <a:tableStyleId>{3B4B98B0-60AC-42C2-AFA5-B58CD77FA1E5}</a:tableStyleId>
              </a:tblPr>
              <a:tblGrid>
                <a:gridCol w="5257800">
                  <a:extLst>
                    <a:ext uri="{9D8B030D-6E8A-4147-A177-3AD203B41FA5}">
                      <a16:colId xmlns:a16="http://schemas.microsoft.com/office/drawing/2014/main" val="1946981661"/>
                    </a:ext>
                  </a:extLst>
                </a:gridCol>
                <a:gridCol w="5257800">
                  <a:extLst>
                    <a:ext uri="{9D8B030D-6E8A-4147-A177-3AD203B41FA5}">
                      <a16:colId xmlns:a16="http://schemas.microsoft.com/office/drawing/2014/main" val="2797132481"/>
                    </a:ext>
                  </a:extLst>
                </a:gridCol>
              </a:tblGrid>
              <a:tr h="367537">
                <a:tc>
                  <a:txBody>
                    <a:bodyPr/>
                    <a:lstStyle/>
                    <a:p>
                      <a:r>
                        <a:rPr lang="en-US" dirty="0"/>
                        <a:t>City of Bartow Website</a:t>
                      </a:r>
                    </a:p>
                  </a:txBody>
                  <a:tcPr/>
                </a:tc>
                <a:tc>
                  <a:txBody>
                    <a:bodyPr/>
                    <a:lstStyle/>
                    <a:p>
                      <a:endParaRPr lang="en-US"/>
                    </a:p>
                  </a:txBody>
                  <a:tcPr/>
                </a:tc>
                <a:extLst>
                  <a:ext uri="{0D108BD9-81ED-4DB2-BD59-A6C34878D82A}">
                    <a16:rowId xmlns:a16="http://schemas.microsoft.com/office/drawing/2014/main" val="2499838987"/>
                  </a:ext>
                </a:extLst>
              </a:tr>
              <a:tr h="367537">
                <a:tc>
                  <a:txBody>
                    <a:bodyPr/>
                    <a:lstStyle/>
                    <a:p>
                      <a:r>
                        <a:rPr lang="en-US" dirty="0"/>
                        <a:t>Total Users</a:t>
                      </a:r>
                    </a:p>
                  </a:txBody>
                  <a:tcPr/>
                </a:tc>
                <a:tc>
                  <a:txBody>
                    <a:bodyPr/>
                    <a:lstStyle/>
                    <a:p>
                      <a:r>
                        <a:rPr lang="en-US" dirty="0"/>
                        <a:t>70.562</a:t>
                      </a:r>
                    </a:p>
                  </a:txBody>
                  <a:tcPr/>
                </a:tc>
                <a:extLst>
                  <a:ext uri="{0D108BD9-81ED-4DB2-BD59-A6C34878D82A}">
                    <a16:rowId xmlns:a16="http://schemas.microsoft.com/office/drawing/2014/main" val="3731443641"/>
                  </a:ext>
                </a:extLst>
              </a:tr>
              <a:tr h="367537">
                <a:tc>
                  <a:txBody>
                    <a:bodyPr/>
                    <a:lstStyle/>
                    <a:p>
                      <a:r>
                        <a:rPr lang="en-US" dirty="0"/>
                        <a:t>Total Page Views</a:t>
                      </a:r>
                    </a:p>
                  </a:txBody>
                  <a:tcPr/>
                </a:tc>
                <a:tc>
                  <a:txBody>
                    <a:bodyPr/>
                    <a:lstStyle/>
                    <a:p>
                      <a:r>
                        <a:rPr lang="en-US" dirty="0"/>
                        <a:t>212,720</a:t>
                      </a:r>
                    </a:p>
                  </a:txBody>
                  <a:tcPr/>
                </a:tc>
                <a:extLst>
                  <a:ext uri="{0D108BD9-81ED-4DB2-BD59-A6C34878D82A}">
                    <a16:rowId xmlns:a16="http://schemas.microsoft.com/office/drawing/2014/main" val="4287919012"/>
                  </a:ext>
                </a:extLst>
              </a:tr>
              <a:tr h="367537">
                <a:tc>
                  <a:txBody>
                    <a:bodyPr/>
                    <a:lstStyle/>
                    <a:p>
                      <a:r>
                        <a:rPr lang="en-US" dirty="0"/>
                        <a:t>Average Session Duration</a:t>
                      </a:r>
                    </a:p>
                  </a:txBody>
                  <a:tcPr/>
                </a:tc>
                <a:tc>
                  <a:txBody>
                    <a:bodyPr/>
                    <a:lstStyle/>
                    <a:p>
                      <a:r>
                        <a:rPr lang="en-US" dirty="0"/>
                        <a:t>2.15 Minutes</a:t>
                      </a:r>
                    </a:p>
                  </a:txBody>
                  <a:tcPr/>
                </a:tc>
                <a:extLst>
                  <a:ext uri="{0D108BD9-81ED-4DB2-BD59-A6C34878D82A}">
                    <a16:rowId xmlns:a16="http://schemas.microsoft.com/office/drawing/2014/main" val="1383366179"/>
                  </a:ext>
                </a:extLst>
              </a:tr>
              <a:tr h="367537">
                <a:tc>
                  <a:txBody>
                    <a:bodyPr/>
                    <a:lstStyle/>
                    <a:p>
                      <a:r>
                        <a:rPr lang="en-US" dirty="0"/>
                        <a:t>Bartow Now Downloads</a:t>
                      </a:r>
                    </a:p>
                  </a:txBody>
                  <a:tcPr/>
                </a:tc>
                <a:tc>
                  <a:txBody>
                    <a:bodyPr/>
                    <a:lstStyle/>
                    <a:p>
                      <a:r>
                        <a:rPr lang="en-US" dirty="0"/>
                        <a:t>960</a:t>
                      </a:r>
                    </a:p>
                  </a:txBody>
                  <a:tcPr/>
                </a:tc>
                <a:extLst>
                  <a:ext uri="{0D108BD9-81ED-4DB2-BD59-A6C34878D82A}">
                    <a16:rowId xmlns:a16="http://schemas.microsoft.com/office/drawing/2014/main" val="91788508"/>
                  </a:ext>
                </a:extLst>
              </a:tr>
              <a:tr h="367537">
                <a:tc>
                  <a:txBody>
                    <a:bodyPr/>
                    <a:lstStyle/>
                    <a:p>
                      <a:r>
                        <a:rPr lang="en-US" b="1" dirty="0"/>
                        <a:t>City of Bartow Facebook</a:t>
                      </a:r>
                    </a:p>
                  </a:txBody>
                  <a:tcPr/>
                </a:tc>
                <a:tc>
                  <a:txBody>
                    <a:bodyPr/>
                    <a:lstStyle/>
                    <a:p>
                      <a:endParaRPr lang="en-US" dirty="0"/>
                    </a:p>
                  </a:txBody>
                  <a:tcPr/>
                </a:tc>
                <a:extLst>
                  <a:ext uri="{0D108BD9-81ED-4DB2-BD59-A6C34878D82A}">
                    <a16:rowId xmlns:a16="http://schemas.microsoft.com/office/drawing/2014/main" val="3508853374"/>
                  </a:ext>
                </a:extLst>
              </a:tr>
              <a:tr h="367537">
                <a:tc>
                  <a:txBody>
                    <a:bodyPr/>
                    <a:lstStyle/>
                    <a:p>
                      <a:r>
                        <a:rPr lang="en-US" dirty="0"/>
                        <a:t>Views</a:t>
                      </a:r>
                    </a:p>
                  </a:txBody>
                  <a:tcPr/>
                </a:tc>
                <a:tc>
                  <a:txBody>
                    <a:bodyPr/>
                    <a:lstStyle/>
                    <a:p>
                      <a:r>
                        <a:rPr lang="en-US" dirty="0"/>
                        <a:t>782.2K</a:t>
                      </a:r>
                    </a:p>
                  </a:txBody>
                  <a:tcPr/>
                </a:tc>
                <a:extLst>
                  <a:ext uri="{0D108BD9-81ED-4DB2-BD59-A6C34878D82A}">
                    <a16:rowId xmlns:a16="http://schemas.microsoft.com/office/drawing/2014/main" val="1849803550"/>
                  </a:ext>
                </a:extLst>
              </a:tr>
              <a:tr h="367537">
                <a:tc>
                  <a:txBody>
                    <a:bodyPr/>
                    <a:lstStyle/>
                    <a:p>
                      <a:r>
                        <a:rPr lang="en-US" dirty="0"/>
                        <a:t>Reach</a:t>
                      </a:r>
                    </a:p>
                  </a:txBody>
                  <a:tcPr/>
                </a:tc>
                <a:tc>
                  <a:txBody>
                    <a:bodyPr/>
                    <a:lstStyle/>
                    <a:p>
                      <a:r>
                        <a:rPr lang="en-US" dirty="0"/>
                        <a:t>149.7K</a:t>
                      </a:r>
                    </a:p>
                  </a:txBody>
                  <a:tcPr/>
                </a:tc>
                <a:extLst>
                  <a:ext uri="{0D108BD9-81ED-4DB2-BD59-A6C34878D82A}">
                    <a16:rowId xmlns:a16="http://schemas.microsoft.com/office/drawing/2014/main" val="864082643"/>
                  </a:ext>
                </a:extLst>
              </a:tr>
              <a:tr h="367537">
                <a:tc>
                  <a:txBody>
                    <a:bodyPr/>
                    <a:lstStyle/>
                    <a:p>
                      <a:r>
                        <a:rPr lang="en-US" dirty="0"/>
                        <a:t>Content Interactions</a:t>
                      </a:r>
                    </a:p>
                  </a:txBody>
                  <a:tcPr/>
                </a:tc>
                <a:tc>
                  <a:txBody>
                    <a:bodyPr/>
                    <a:lstStyle/>
                    <a:p>
                      <a:r>
                        <a:rPr lang="en-US" dirty="0"/>
                        <a:t>12.3K</a:t>
                      </a:r>
                    </a:p>
                  </a:txBody>
                  <a:tcPr/>
                </a:tc>
                <a:extLst>
                  <a:ext uri="{0D108BD9-81ED-4DB2-BD59-A6C34878D82A}">
                    <a16:rowId xmlns:a16="http://schemas.microsoft.com/office/drawing/2014/main" val="2974686074"/>
                  </a:ext>
                </a:extLst>
              </a:tr>
              <a:tr h="367537">
                <a:tc>
                  <a:txBody>
                    <a:bodyPr/>
                    <a:lstStyle/>
                    <a:p>
                      <a:r>
                        <a:rPr lang="en-US" dirty="0"/>
                        <a:t>Followers</a:t>
                      </a:r>
                    </a:p>
                  </a:txBody>
                  <a:tcPr/>
                </a:tc>
                <a:tc>
                  <a:txBody>
                    <a:bodyPr/>
                    <a:lstStyle/>
                    <a:p>
                      <a:r>
                        <a:rPr lang="en-US" dirty="0"/>
                        <a:t>7,409</a:t>
                      </a:r>
                    </a:p>
                  </a:txBody>
                  <a:tcPr/>
                </a:tc>
                <a:extLst>
                  <a:ext uri="{0D108BD9-81ED-4DB2-BD59-A6C34878D82A}">
                    <a16:rowId xmlns:a16="http://schemas.microsoft.com/office/drawing/2014/main" val="1383871987"/>
                  </a:ext>
                </a:extLst>
              </a:tr>
              <a:tr h="367537">
                <a:tc>
                  <a:txBody>
                    <a:bodyPr/>
                    <a:lstStyle/>
                    <a:p>
                      <a:r>
                        <a:rPr lang="en-US" b="1" dirty="0"/>
                        <a:t>Week in Review</a:t>
                      </a:r>
                    </a:p>
                  </a:txBody>
                  <a:tcPr/>
                </a:tc>
                <a:tc>
                  <a:txBody>
                    <a:bodyPr/>
                    <a:lstStyle/>
                    <a:p>
                      <a:endParaRPr lang="en-US" dirty="0"/>
                    </a:p>
                  </a:txBody>
                  <a:tcPr/>
                </a:tc>
                <a:extLst>
                  <a:ext uri="{0D108BD9-81ED-4DB2-BD59-A6C34878D82A}">
                    <a16:rowId xmlns:a16="http://schemas.microsoft.com/office/drawing/2014/main" val="1209949966"/>
                  </a:ext>
                </a:extLst>
              </a:tr>
              <a:tr h="367537">
                <a:tc>
                  <a:txBody>
                    <a:bodyPr/>
                    <a:lstStyle/>
                    <a:p>
                      <a:r>
                        <a:rPr lang="en-US" dirty="0"/>
                        <a:t>Issues Published</a:t>
                      </a:r>
                    </a:p>
                  </a:txBody>
                  <a:tcPr/>
                </a:tc>
                <a:tc>
                  <a:txBody>
                    <a:bodyPr/>
                    <a:lstStyle/>
                    <a:p>
                      <a:r>
                        <a:rPr lang="en-US" dirty="0"/>
                        <a:t>14</a:t>
                      </a:r>
                    </a:p>
                  </a:txBody>
                  <a:tcPr/>
                </a:tc>
                <a:extLst>
                  <a:ext uri="{0D108BD9-81ED-4DB2-BD59-A6C34878D82A}">
                    <a16:rowId xmlns:a16="http://schemas.microsoft.com/office/drawing/2014/main" val="2608993701"/>
                  </a:ext>
                </a:extLst>
              </a:tr>
              <a:tr h="367537">
                <a:tc>
                  <a:txBody>
                    <a:bodyPr/>
                    <a:lstStyle/>
                    <a:p>
                      <a:r>
                        <a:rPr lang="en-US" dirty="0"/>
                        <a:t>Subscribers</a:t>
                      </a:r>
                    </a:p>
                  </a:txBody>
                  <a:tcPr/>
                </a:tc>
                <a:tc>
                  <a:txBody>
                    <a:bodyPr/>
                    <a:lstStyle/>
                    <a:p>
                      <a:r>
                        <a:rPr lang="en-US" dirty="0"/>
                        <a:t>500</a:t>
                      </a:r>
                    </a:p>
                  </a:txBody>
                  <a:tcPr/>
                </a:tc>
                <a:extLst>
                  <a:ext uri="{0D108BD9-81ED-4DB2-BD59-A6C34878D82A}">
                    <a16:rowId xmlns:a16="http://schemas.microsoft.com/office/drawing/2014/main" val="658720951"/>
                  </a:ext>
                </a:extLst>
              </a:tr>
              <a:tr h="367537">
                <a:tc>
                  <a:txBody>
                    <a:bodyPr/>
                    <a:lstStyle/>
                    <a:p>
                      <a:r>
                        <a:rPr lang="en-US" dirty="0"/>
                        <a:t>Open Rate</a:t>
                      </a:r>
                    </a:p>
                  </a:txBody>
                  <a:tcPr/>
                </a:tc>
                <a:tc>
                  <a:txBody>
                    <a:bodyPr/>
                    <a:lstStyle/>
                    <a:p>
                      <a:r>
                        <a:rPr lang="en-US" dirty="0"/>
                        <a:t>42%</a:t>
                      </a:r>
                    </a:p>
                  </a:txBody>
                  <a:tcPr/>
                </a:tc>
                <a:extLst>
                  <a:ext uri="{0D108BD9-81ED-4DB2-BD59-A6C34878D82A}">
                    <a16:rowId xmlns:a16="http://schemas.microsoft.com/office/drawing/2014/main" val="206815783"/>
                  </a:ext>
                </a:extLst>
              </a:tr>
            </a:tbl>
          </a:graphicData>
        </a:graphic>
      </p:graphicFrame>
    </p:spTree>
    <p:extLst>
      <p:ext uri="{BB962C8B-B14F-4D97-AF65-F5344CB8AC3E}">
        <p14:creationId xmlns:p14="http://schemas.microsoft.com/office/powerpoint/2010/main" val="7061936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A0E18-7C17-6B5C-D4F8-9E71895C2FF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696BFC9-C195-9225-9EFA-935896DD4C30}"/>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BF899C0B-6C2B-066B-9D1A-2AAAFEA6A49C}"/>
              </a:ext>
            </a:extLst>
          </p:cNvPr>
          <p:cNvGraphicFramePr>
            <a:graphicFrameLocks noGrp="1"/>
          </p:cNvGraphicFramePr>
          <p:nvPr>
            <p:ph idx="1"/>
            <p:extLst>
              <p:ext uri="{D42A27DB-BD31-4B8C-83A1-F6EECF244321}">
                <p14:modId xmlns:p14="http://schemas.microsoft.com/office/powerpoint/2010/main" val="2003494327"/>
              </p:ext>
            </p:extLst>
          </p:nvPr>
        </p:nvGraphicFramePr>
        <p:xfrm>
          <a:off x="457200" y="520995"/>
          <a:ext cx="11277600" cy="5319714"/>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400493">
                  <a:extLst>
                    <a:ext uri="{9D8B030D-6E8A-4147-A177-3AD203B41FA5}">
                      <a16:colId xmlns:a16="http://schemas.microsoft.com/office/drawing/2014/main" val="3888219350"/>
                    </a:ext>
                  </a:extLst>
                </a:gridCol>
                <a:gridCol w="2418907">
                  <a:extLst>
                    <a:ext uri="{9D8B030D-6E8A-4147-A177-3AD203B41FA5}">
                      <a16:colId xmlns:a16="http://schemas.microsoft.com/office/drawing/2014/main" val="1216707811"/>
                    </a:ext>
                  </a:extLst>
                </a:gridCol>
                <a:gridCol w="2819400">
                  <a:extLst>
                    <a:ext uri="{9D8B030D-6E8A-4147-A177-3AD203B41FA5}">
                      <a16:colId xmlns:a16="http://schemas.microsoft.com/office/drawing/2014/main" val="4090859996"/>
                    </a:ext>
                  </a:extLst>
                </a:gridCol>
              </a:tblGrid>
              <a:tr h="639614">
                <a:tc gridSpan="3">
                  <a:txBody>
                    <a:bodyPr/>
                    <a:lstStyle/>
                    <a:p>
                      <a:r>
                        <a:rPr lang="en-US" sz="2800" b="1" dirty="0">
                          <a:latin typeface="Arial" panose="020B0604020202020204" pitchFamily="34" charset="0"/>
                          <a:cs typeface="Arial" panose="020B0604020202020204" pitchFamily="34" charset="0"/>
                        </a:rPr>
                        <a:t>Department: </a:t>
                      </a:r>
                      <a:r>
                        <a:rPr lang="en-US" sz="2800" b="1" dirty="0">
                          <a:solidFill>
                            <a:srgbClr val="B78739"/>
                          </a:solidFill>
                          <a:latin typeface="Arial" panose="020B0604020202020204" pitchFamily="34" charset="0"/>
                          <a:cs typeface="Arial" panose="020B0604020202020204" pitchFamily="34" charset="0"/>
                        </a:rPr>
                        <a:t>City Manager’s Office</a:t>
                      </a:r>
                    </a:p>
                  </a:txBody>
                  <a:tcPr anchor="ctr"/>
                </a:tc>
                <a:tc hMerge="1">
                  <a:txBody>
                    <a:bodyPr/>
                    <a:lstStyle/>
                    <a:p>
                      <a:endParaRPr dirty="0"/>
                    </a:p>
                  </a:txBody>
                  <a:tcPr/>
                </a:tc>
                <a:tc hMerge="1">
                  <a:txBody>
                    <a:bodyPr/>
                    <a:lstStyle/>
                    <a:p>
                      <a:r>
                        <a:rPr lang="en-US" sz="2800" b="1" dirty="0"/>
                        <a:t>Division: </a:t>
                      </a:r>
                      <a:r>
                        <a:rPr lang="en-US" sz="2800" b="1" dirty="0">
                          <a:solidFill>
                            <a:srgbClr val="B78739"/>
                          </a:solidFill>
                        </a:rPr>
                        <a:t>N/A</a:t>
                      </a:r>
                    </a:p>
                  </a:txBody>
                  <a:tcPr anchor="ctr"/>
                </a:tc>
                <a:tc gridSpan="2">
                  <a:txBody>
                    <a:bodyPr/>
                    <a:lstStyle/>
                    <a:p>
                      <a:r>
                        <a:rPr lang="en-US" sz="2800" b="1">
                          <a:latin typeface="Arial" panose="020B0604020202020204" pitchFamily="34" charset="0"/>
                          <a:cs typeface="Arial" panose="020B0604020202020204" pitchFamily="34" charset="0"/>
                        </a:rPr>
                        <a:t>Division: </a:t>
                      </a:r>
                      <a:r>
                        <a:rPr lang="en-US" sz="2800" b="1">
                          <a:solidFill>
                            <a:srgbClr val="B78739"/>
                          </a:solidFill>
                          <a:latin typeface="Arial" panose="020B0604020202020204" pitchFamily="34" charset="0"/>
                          <a:cs typeface="Arial" panose="020B0604020202020204" pitchFamily="34" charset="0"/>
                        </a:rPr>
                        <a:t>N/A</a:t>
                      </a:r>
                      <a:endParaRPr lang="en-US">
                        <a:latin typeface="Arial" panose="020B0604020202020204" pitchFamily="34" charset="0"/>
                        <a:cs typeface="Arial" panose="020B0604020202020204" pitchFamily="34" charset="0"/>
                      </a:endParaRPr>
                    </a:p>
                  </a:txBody>
                  <a:tcPr anchor="ctr"/>
                </a:tc>
                <a:tc hMerge="1">
                  <a:txBody>
                    <a:bodyPr/>
                    <a:lstStyle/>
                    <a:p>
                      <a:endParaRPr dirty="0"/>
                    </a:p>
                  </a:txBody>
                  <a:tcPr/>
                </a:tc>
                <a:extLst>
                  <a:ext uri="{0D108BD9-81ED-4DB2-BD59-A6C34878D82A}">
                    <a16:rowId xmlns:a16="http://schemas.microsoft.com/office/drawing/2014/main" val="2000895093"/>
                  </a:ext>
                </a:extLst>
              </a:tr>
              <a:tr h="466172">
                <a:tc>
                  <a:txBody>
                    <a:bodyPr/>
                    <a:lstStyle/>
                    <a:p>
                      <a:r>
                        <a:rPr lang="en-US" sz="2200" b="1" dirty="0">
                          <a:latin typeface="Arial" panose="020B0604020202020204" pitchFamily="34" charset="0"/>
                          <a:cs typeface="Arial" panose="020B0604020202020204" pitchFamily="34" charset="0"/>
                        </a:rPr>
                        <a:t>Funding Source(s)</a:t>
                      </a:r>
                    </a:p>
                  </a:txBody>
                  <a:tcPr anchor="ctr"/>
                </a:tc>
                <a:tc gridSpan="2">
                  <a:txBody>
                    <a:bodyPr/>
                    <a:lstStyle/>
                    <a:p>
                      <a:r>
                        <a:rPr lang="en-US" sz="2200" b="1" dirty="0">
                          <a:latin typeface="Arial" panose="020B0604020202020204" pitchFamily="34" charset="0"/>
                          <a:cs typeface="Arial" panose="020B0604020202020204" pitchFamily="34" charset="0"/>
                        </a:rPr>
                        <a:t>General Fund</a:t>
                      </a:r>
                    </a:p>
                  </a:txBody>
                  <a:tcPr anchor="ctr"/>
                </a:tc>
                <a:tc hMerge="1">
                  <a:txBody>
                    <a:bodyPr/>
                    <a:lstStyle/>
                    <a:p>
                      <a:r>
                        <a:rPr lang="en-US" sz="2200" b="1" dirty="0"/>
                        <a:t># of FTEs</a:t>
                      </a:r>
                    </a:p>
                  </a:txBody>
                  <a:tcPr anchor="ctr"/>
                </a:tc>
                <a:tc>
                  <a:txBody>
                    <a:bodyPr/>
                    <a:lstStyle/>
                    <a:p>
                      <a:r>
                        <a:rPr lang="en-US" sz="2200" b="1" dirty="0">
                          <a:latin typeface="Arial" panose="020B0604020202020204" pitchFamily="34" charset="0"/>
                          <a:cs typeface="Arial" panose="020B0604020202020204" pitchFamily="34" charset="0"/>
                        </a:rPr>
                        <a:t># of FTEs</a:t>
                      </a:r>
                    </a:p>
                  </a:txBody>
                  <a:tcPr anchor="ctr"/>
                </a:tc>
                <a:tc>
                  <a:txBody>
                    <a:bodyPr/>
                    <a:lstStyle/>
                    <a:p>
                      <a:r>
                        <a:rPr lang="en-US" sz="2200" b="1" dirty="0">
                          <a:latin typeface="Arial" panose="020B0604020202020204" pitchFamily="34" charset="0"/>
                          <a:cs typeface="Arial" panose="020B0604020202020204" pitchFamily="34" charset="0"/>
                        </a:rPr>
                        <a:t>6 Full Time</a:t>
                      </a:r>
                    </a:p>
                  </a:txBody>
                  <a:tcPr anchor="ctr"/>
                </a:tc>
                <a:extLst>
                  <a:ext uri="{0D108BD9-81ED-4DB2-BD59-A6C34878D82A}">
                    <a16:rowId xmlns:a16="http://schemas.microsoft.com/office/drawing/2014/main" val="503865722"/>
                  </a:ext>
                </a:extLst>
              </a:tr>
              <a:tr h="526741">
                <a:tc gridSpan="5">
                  <a:txBody>
                    <a:bodyPr/>
                    <a:lstStyle/>
                    <a:p>
                      <a:pPr algn="ctr"/>
                      <a:r>
                        <a:rPr lang="en-US" sz="2200" b="1" dirty="0">
                          <a:solidFill>
                            <a:schemeClr val="bg1"/>
                          </a:solidFill>
                          <a:latin typeface="Arial" panose="020B0604020202020204" pitchFamily="34" charset="0"/>
                          <a:cs typeface="Arial" panose="020B0604020202020204" pitchFamily="34" charset="0"/>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292771504"/>
                  </a:ext>
                </a:extLst>
              </a:tr>
              <a:tr h="526741">
                <a:tc>
                  <a:txBody>
                    <a:bodyPr/>
                    <a:lstStyle/>
                    <a:p>
                      <a:endParaRPr lang="en-US" sz="2200" b="1" dirty="0">
                        <a:latin typeface="Arial" panose="020B0604020202020204" pitchFamily="34" charset="0"/>
                        <a:cs typeface="Arial" panose="020B0604020202020204" pitchFamily="34" charset="0"/>
                      </a:endParaRPr>
                    </a:p>
                  </a:txBody>
                  <a:tcPr anchor="ctr"/>
                </a:tc>
                <a:tc>
                  <a:txBody>
                    <a:bodyPr/>
                    <a:lstStyle/>
                    <a:p>
                      <a:pPr algn="ctr"/>
                      <a:r>
                        <a:rPr lang="en-US" sz="2200" b="1" dirty="0">
                          <a:solidFill>
                            <a:srgbClr val="104862"/>
                          </a:solidFill>
                          <a:latin typeface="Arial" panose="020B0604020202020204" pitchFamily="34" charset="0"/>
                          <a:cs typeface="Arial" panose="020B0604020202020204" pitchFamily="34" charset="0"/>
                        </a:rPr>
                        <a:t>FY 2024-2025</a:t>
                      </a:r>
                    </a:p>
                  </a:txBody>
                  <a:tcPr anchor="ctr"/>
                </a:tc>
                <a:tc gridSpan="2">
                  <a:txBody>
                    <a:bodyPr/>
                    <a:lstStyle/>
                    <a:p>
                      <a:pPr algn="ctr"/>
                      <a:r>
                        <a:rPr lang="en-US" sz="2200" b="1" dirty="0">
                          <a:solidFill>
                            <a:srgbClr val="104862"/>
                          </a:solidFill>
                          <a:latin typeface="Arial" panose="020B0604020202020204" pitchFamily="34" charset="0"/>
                          <a:cs typeface="Arial" panose="020B0604020202020204" pitchFamily="34" charset="0"/>
                        </a:rPr>
                        <a:t>FY 2025-2026</a:t>
                      </a:r>
                    </a:p>
                  </a:txBody>
                  <a:tcPr anchor="ctr"/>
                </a:tc>
                <a:tc hMerge="1">
                  <a:txBody>
                    <a:bodyPr/>
                    <a:lstStyle/>
                    <a:p>
                      <a:pPr algn="ctr"/>
                      <a:endParaRPr lang="en-US" sz="2200" b="1" dirty="0"/>
                    </a:p>
                  </a:txBody>
                  <a:tcPr anchor="ctr"/>
                </a:tc>
                <a:tc>
                  <a:txBody>
                    <a:bodyPr/>
                    <a:lstStyle/>
                    <a:p>
                      <a:pPr algn="ctr"/>
                      <a:r>
                        <a:rPr lang="en-US" sz="2200" b="1" dirty="0">
                          <a:solidFill>
                            <a:srgbClr val="104862"/>
                          </a:solidFill>
                          <a:latin typeface="Arial" panose="020B0604020202020204" pitchFamily="34" charset="0"/>
                          <a:cs typeface="Arial" panose="020B0604020202020204" pitchFamily="34" charset="0"/>
                        </a:rPr>
                        <a:t>Difference</a:t>
                      </a:r>
                    </a:p>
                  </a:txBody>
                  <a:tcPr anchor="ctr"/>
                </a:tc>
                <a:extLst>
                  <a:ext uri="{0D108BD9-81ED-4DB2-BD59-A6C34878D82A}">
                    <a16:rowId xmlns:a16="http://schemas.microsoft.com/office/drawing/2014/main" val="1972423737"/>
                  </a:ext>
                </a:extLst>
              </a:tr>
              <a:tr h="526741">
                <a:tc>
                  <a:txBody>
                    <a:bodyPr/>
                    <a:lstStyle/>
                    <a:p>
                      <a:pPr algn="r"/>
                      <a:r>
                        <a:rPr lang="en-US" sz="2200" b="1" dirty="0">
                          <a:latin typeface="Arial" panose="020B0604020202020204" pitchFamily="34" charset="0"/>
                          <a:cs typeface="Arial" panose="020B0604020202020204" pitchFamily="34" charset="0"/>
                        </a:rPr>
                        <a:t>Personnel</a:t>
                      </a:r>
                    </a:p>
                  </a:txBody>
                  <a:tcPr anchor="ctr"/>
                </a:tc>
                <a:tc>
                  <a:txBody>
                    <a:bodyPr/>
                    <a:lstStyle/>
                    <a:p>
                      <a:pPr algn="ctr"/>
                      <a:r>
                        <a:rPr lang="en-US" sz="2200" b="1" dirty="0">
                          <a:latin typeface="Arial" panose="020B0604020202020204" pitchFamily="34" charset="0"/>
                          <a:cs typeface="Arial" panose="020B0604020202020204" pitchFamily="34" charset="0"/>
                        </a:rPr>
                        <a:t>$1,000,467</a:t>
                      </a:r>
                    </a:p>
                  </a:txBody>
                  <a:tcPr anchor="ctr"/>
                </a:tc>
                <a:tc gridSpan="2">
                  <a:txBody>
                    <a:bodyPr/>
                    <a:lstStyle/>
                    <a:p>
                      <a:pPr algn="ctr"/>
                      <a:r>
                        <a:rPr lang="en-US" sz="2200" b="1" dirty="0">
                          <a:latin typeface="Arial" panose="020B0604020202020204" pitchFamily="34" charset="0"/>
                          <a:cs typeface="Arial" panose="020B0604020202020204" pitchFamily="34" charset="0"/>
                        </a:rPr>
                        <a:t>$1,037,070</a:t>
                      </a:r>
                      <a:endParaRPr lang="en-US" sz="2200" b="1" dirty="0"/>
                    </a:p>
                  </a:txBody>
                  <a:tcPr anchor="ctr"/>
                </a:tc>
                <a:tc hMerge="1">
                  <a:txBody>
                    <a:bodyPr/>
                    <a:lstStyle/>
                    <a:p>
                      <a:pPr algn="ctr"/>
                      <a:r>
                        <a:rPr lang="en-US" sz="2200" b="0" dirty="0">
                          <a:latin typeface="Arial" panose="020B0604020202020204" pitchFamily="34" charset="0"/>
                          <a:cs typeface="Arial" panose="020B0604020202020204" pitchFamily="34" charset="0"/>
                        </a:rPr>
                        <a:t>$1,037,070</a:t>
                      </a:r>
                    </a:p>
                  </a:txBody>
                  <a:tcPr anchor="ctr"/>
                </a:tc>
                <a:tc>
                  <a:txBody>
                    <a:bodyPr/>
                    <a:lstStyle/>
                    <a:p>
                      <a:pPr algn="ctr"/>
                      <a:r>
                        <a:rPr lang="en-US" sz="2200" b="1" dirty="0">
                          <a:latin typeface="Arial" panose="020B0604020202020204" pitchFamily="34" charset="0"/>
                          <a:cs typeface="Arial" panose="020B0604020202020204" pitchFamily="34" charset="0"/>
                        </a:rPr>
                        <a:t>$36,603</a:t>
                      </a:r>
                    </a:p>
                  </a:txBody>
                  <a:tcPr anchor="ctr"/>
                </a:tc>
                <a:extLst>
                  <a:ext uri="{0D108BD9-81ED-4DB2-BD59-A6C34878D82A}">
                    <a16:rowId xmlns:a16="http://schemas.microsoft.com/office/drawing/2014/main" val="673936123"/>
                  </a:ext>
                </a:extLst>
              </a:tr>
              <a:tr h="526741">
                <a:tc>
                  <a:txBody>
                    <a:bodyPr/>
                    <a:lstStyle/>
                    <a:p>
                      <a:pPr algn="r"/>
                      <a:r>
                        <a:rPr lang="en-US" sz="2200" b="1" dirty="0">
                          <a:latin typeface="Arial" panose="020B0604020202020204" pitchFamily="34" charset="0"/>
                          <a:cs typeface="Arial" panose="020B0604020202020204" pitchFamily="34" charset="0"/>
                        </a:rPr>
                        <a:t>Operating</a:t>
                      </a:r>
                    </a:p>
                  </a:txBody>
                  <a:tcPr anchor="ctr"/>
                </a:tc>
                <a:tc>
                  <a:txBody>
                    <a:bodyPr/>
                    <a:lstStyle/>
                    <a:p>
                      <a:pPr algn="ctr"/>
                      <a:r>
                        <a:rPr lang="en-US" sz="2200" b="1" dirty="0">
                          <a:latin typeface="Arial" panose="020B0604020202020204" pitchFamily="34" charset="0"/>
                          <a:cs typeface="Arial" panose="020B0604020202020204" pitchFamily="34" charset="0"/>
                        </a:rPr>
                        <a:t>$166,482</a:t>
                      </a:r>
                    </a:p>
                  </a:txBody>
                  <a:tcPr anchor="ctr"/>
                </a:tc>
                <a:tc gridSpan="2">
                  <a:txBody>
                    <a:bodyPr/>
                    <a:lstStyle/>
                    <a:p>
                      <a:pPr algn="ctr"/>
                      <a:r>
                        <a:rPr lang="en-US" sz="2200" b="1" dirty="0">
                          <a:latin typeface="Arial" panose="020B0604020202020204" pitchFamily="34" charset="0"/>
                          <a:cs typeface="Arial" panose="020B0604020202020204" pitchFamily="34" charset="0"/>
                        </a:rPr>
                        <a:t>$348,690</a:t>
                      </a:r>
                    </a:p>
                  </a:txBody>
                  <a:tcPr anchor="ctr"/>
                </a:tc>
                <a:tc hMerge="1">
                  <a:txBody>
                    <a:bodyPr/>
                    <a:lstStyle/>
                    <a:p>
                      <a:endParaRPr lang="en-US" sz="2200" b="1" dirty="0"/>
                    </a:p>
                  </a:txBody>
                  <a:tcPr anchor="ctr"/>
                </a:tc>
                <a:tc>
                  <a:txBody>
                    <a:bodyPr/>
                    <a:lstStyle/>
                    <a:p>
                      <a:pPr algn="ctr"/>
                      <a:r>
                        <a:rPr lang="en-US" sz="2200" b="1" dirty="0">
                          <a:latin typeface="Arial" panose="020B0604020202020204" pitchFamily="34" charset="0"/>
                          <a:cs typeface="Arial" panose="020B0604020202020204" pitchFamily="34" charset="0"/>
                        </a:rPr>
                        <a:t>$182,208</a:t>
                      </a:r>
                    </a:p>
                  </a:txBody>
                  <a:tcPr anchor="ctr"/>
                </a:tc>
                <a:extLst>
                  <a:ext uri="{0D108BD9-81ED-4DB2-BD59-A6C34878D82A}">
                    <a16:rowId xmlns:a16="http://schemas.microsoft.com/office/drawing/2014/main" val="2756149601"/>
                  </a:ext>
                </a:extLst>
              </a:tr>
              <a:tr h="526741">
                <a:tc>
                  <a:txBody>
                    <a:bodyPr/>
                    <a:lstStyle/>
                    <a:p>
                      <a:pPr algn="r"/>
                      <a:r>
                        <a:rPr lang="en-US" sz="2200" b="1" dirty="0">
                          <a:latin typeface="Arial" panose="020B0604020202020204" pitchFamily="34" charset="0"/>
                          <a:cs typeface="Arial" panose="020B0604020202020204" pitchFamily="34" charset="0"/>
                        </a:rPr>
                        <a:t>Interfund Transfer</a:t>
                      </a:r>
                    </a:p>
                  </a:txBody>
                  <a:tcPr anchor="ctr"/>
                </a:tc>
                <a:tc>
                  <a:txBody>
                    <a:bodyPr/>
                    <a:lstStyle/>
                    <a:p>
                      <a:pPr algn="ctr"/>
                      <a:r>
                        <a:rPr lang="en-US" sz="2200" b="1" dirty="0">
                          <a:latin typeface="Arial" panose="020B0604020202020204" pitchFamily="34" charset="0"/>
                          <a:cs typeface="Arial" panose="020B0604020202020204" pitchFamily="34" charset="0"/>
                        </a:rPr>
                        <a:t>($563,767)</a:t>
                      </a:r>
                    </a:p>
                  </a:txBody>
                  <a:tcPr anchor="ctr"/>
                </a:tc>
                <a:tc gridSpan="2">
                  <a:txBody>
                    <a:bodyPr/>
                    <a:lstStyle/>
                    <a:p>
                      <a:pPr algn="ctr"/>
                      <a:r>
                        <a:rPr lang="en-US" sz="2200" b="1" dirty="0">
                          <a:latin typeface="Arial" panose="020B0604020202020204" pitchFamily="34" charset="0"/>
                          <a:cs typeface="Arial" panose="020B0604020202020204" pitchFamily="34" charset="0"/>
                        </a:rPr>
                        <a:t>$0</a:t>
                      </a:r>
                    </a:p>
                  </a:txBody>
                  <a:tcPr anchor="ctr"/>
                </a:tc>
                <a:tc hMerge="1">
                  <a:txBody>
                    <a:bodyPr/>
                    <a:lstStyle/>
                    <a:p>
                      <a:endParaRPr lang="en-US" sz="2200" b="1" dirty="0"/>
                    </a:p>
                  </a:txBody>
                  <a:tcPr anchor="ctr"/>
                </a:tc>
                <a:tc>
                  <a:txBody>
                    <a:bodyPr/>
                    <a:lstStyle/>
                    <a:p>
                      <a:pPr algn="ctr"/>
                      <a:r>
                        <a:rPr lang="en-US" sz="2200" b="1" dirty="0">
                          <a:latin typeface="Arial" panose="020B0604020202020204" pitchFamily="34" charset="0"/>
                          <a:cs typeface="Arial" panose="020B0604020202020204" pitchFamily="34" charset="0"/>
                        </a:rPr>
                        <a:t>$563,767</a:t>
                      </a:r>
                    </a:p>
                  </a:txBody>
                  <a:tcPr anchor="ctr"/>
                </a:tc>
                <a:extLst>
                  <a:ext uri="{0D108BD9-81ED-4DB2-BD59-A6C34878D82A}">
                    <a16:rowId xmlns:a16="http://schemas.microsoft.com/office/drawing/2014/main" val="317650478"/>
                  </a:ext>
                </a:extLst>
              </a:tr>
              <a:tr h="526741">
                <a:tc>
                  <a:txBody>
                    <a:bodyPr/>
                    <a:lstStyle/>
                    <a:p>
                      <a:pPr algn="r"/>
                      <a:r>
                        <a:rPr lang="en-US" sz="2200" b="1" dirty="0">
                          <a:latin typeface="Arial" panose="020B0604020202020204" pitchFamily="34" charset="0"/>
                          <a:cs typeface="Arial" panose="020B0604020202020204" pitchFamily="34" charset="0"/>
                        </a:rPr>
                        <a:t>TOTAL</a:t>
                      </a:r>
                    </a:p>
                  </a:txBody>
                  <a:tcPr anchor="ctr"/>
                </a:tc>
                <a:tc>
                  <a:txBody>
                    <a:bodyPr/>
                    <a:lstStyle/>
                    <a:p>
                      <a:pPr algn="ctr"/>
                      <a:r>
                        <a:rPr lang="en-US" sz="2200" b="1" dirty="0">
                          <a:latin typeface="Arial" panose="020B0604020202020204" pitchFamily="34" charset="0"/>
                          <a:cs typeface="Arial" panose="020B0604020202020204" pitchFamily="34" charset="0"/>
                        </a:rPr>
                        <a:t>$603,162</a:t>
                      </a:r>
                    </a:p>
                  </a:txBody>
                  <a:tcPr anchor="ctr"/>
                </a:tc>
                <a:tc gridSpan="2">
                  <a:txBody>
                    <a:bodyPr/>
                    <a:lstStyle/>
                    <a:p>
                      <a:pPr algn="ctr"/>
                      <a:r>
                        <a:rPr lang="en-US" sz="2200" b="1" dirty="0">
                          <a:latin typeface="Arial" panose="020B0604020202020204" pitchFamily="34" charset="0"/>
                          <a:cs typeface="Arial" panose="020B0604020202020204" pitchFamily="34" charset="0"/>
                        </a:rPr>
                        <a:t>$1,385,760</a:t>
                      </a:r>
                    </a:p>
                  </a:txBody>
                  <a:tcPr anchor="ctr"/>
                </a:tc>
                <a:tc hMerge="1">
                  <a:txBody>
                    <a:bodyPr/>
                    <a:lstStyle/>
                    <a:p>
                      <a:endParaRPr lang="en-US" sz="2200" b="1" dirty="0"/>
                    </a:p>
                  </a:txBody>
                  <a:tcPr anchor="ctr"/>
                </a:tc>
                <a:tc>
                  <a:txBody>
                    <a:bodyPr/>
                    <a:lstStyle/>
                    <a:p>
                      <a:pPr algn="ctr"/>
                      <a:r>
                        <a:rPr lang="en-US" sz="2200" b="1" dirty="0">
                          <a:latin typeface="Arial" panose="020B0604020202020204" pitchFamily="34" charset="0"/>
                          <a:cs typeface="Arial" panose="020B0604020202020204" pitchFamily="34" charset="0"/>
                        </a:rPr>
                        <a:t>$782,598</a:t>
                      </a:r>
                    </a:p>
                  </a:txBody>
                  <a:tcPr anchor="ctr"/>
                </a:tc>
                <a:extLst>
                  <a:ext uri="{0D108BD9-81ED-4DB2-BD59-A6C34878D82A}">
                    <a16:rowId xmlns:a16="http://schemas.microsoft.com/office/drawing/2014/main" val="714096359"/>
                  </a:ext>
                </a:extLst>
              </a:tr>
              <a:tr h="526741">
                <a:tc gridSpan="5">
                  <a:txBody>
                    <a:bodyPr/>
                    <a:lstStyle/>
                    <a:p>
                      <a:r>
                        <a:rPr lang="en-US" sz="2200" b="1" dirty="0">
                          <a:latin typeface="Arial" panose="020B0604020202020204" pitchFamily="34" charset="0"/>
                          <a:cs typeface="Arial" panose="020B0604020202020204" pitchFamily="34" charset="0"/>
                        </a:rPr>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124250917"/>
                  </a:ext>
                </a:extLst>
              </a:tr>
              <a:tr h="526741">
                <a:tc gridSpan="5">
                  <a:txBody>
                    <a:bodyPr/>
                    <a:lstStyle/>
                    <a:p>
                      <a:r>
                        <a:rPr lang="en-US" sz="2200" dirty="0">
                          <a:latin typeface="Arial" panose="020B0604020202020204" pitchFamily="34" charset="0"/>
                          <a:cs typeface="Arial" panose="020B0604020202020204" pitchFamily="34" charset="0"/>
                        </a:rPr>
                        <a:t>Eliminated negative Interfund Transfer using cost allocation model.</a:t>
                      </a:r>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19889484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15577-4901-E4D8-408A-710B4E58E6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6B0E08-6574-DE17-DB84-F9B904CD049B}"/>
              </a:ext>
            </a:extLst>
          </p:cNvPr>
          <p:cNvSpPr>
            <a:spLocks noGrp="1"/>
          </p:cNvSpPr>
          <p:nvPr>
            <p:ph type="title"/>
          </p:nvPr>
        </p:nvSpPr>
        <p:spPr>
          <a:xfrm>
            <a:off x="838200" y="365126"/>
            <a:ext cx="9943214" cy="999996"/>
          </a:xfrm>
        </p:spPr>
        <p:txBody>
          <a:bodyPr>
            <a:normAutofit fontScale="90000"/>
          </a:bodyPr>
          <a:lstStyle/>
          <a:p>
            <a:r>
              <a:rPr lang="en-US" b="1" dirty="0">
                <a:solidFill>
                  <a:srgbClr val="104862"/>
                </a:solidFill>
              </a:rPr>
              <a:t>Major Initiatives – City Manager’s Office</a:t>
            </a:r>
          </a:p>
        </p:txBody>
      </p:sp>
      <p:sp>
        <p:nvSpPr>
          <p:cNvPr id="3" name="Content Placeholder 2">
            <a:extLst>
              <a:ext uri="{FF2B5EF4-FFF2-40B4-BE49-F238E27FC236}">
                <a16:creationId xmlns:a16="http://schemas.microsoft.com/office/drawing/2014/main" id="{0B691F11-7D30-7388-A70E-4764ED35ABD3}"/>
              </a:ext>
            </a:extLst>
          </p:cNvPr>
          <p:cNvSpPr>
            <a:spLocks noGrp="1"/>
          </p:cNvSpPr>
          <p:nvPr>
            <p:ph idx="1"/>
          </p:nvPr>
        </p:nvSpPr>
        <p:spPr/>
        <p:txBody>
          <a:bodyPr/>
          <a:lstStyle/>
          <a:p>
            <a:pPr marL="0" indent="0">
              <a:buNone/>
            </a:pPr>
            <a:r>
              <a:rPr lang="en-US" b="1" dirty="0">
                <a:solidFill>
                  <a:srgbClr val="275791"/>
                </a:solidFill>
              </a:rPr>
              <a:t>FY24-25</a:t>
            </a:r>
          </a:p>
          <a:p>
            <a:r>
              <a:rPr lang="en-US" b="1" dirty="0">
                <a:solidFill>
                  <a:srgbClr val="104862"/>
                </a:solidFill>
              </a:rPr>
              <a:t>HR Initiative: </a:t>
            </a:r>
            <a:r>
              <a:rPr lang="en-US" dirty="0"/>
              <a:t>Prepare the Employer of Choice Initiative | To be Deployed in 2025</a:t>
            </a:r>
          </a:p>
          <a:p>
            <a:r>
              <a:rPr lang="en-US" b="1" dirty="0">
                <a:solidFill>
                  <a:srgbClr val="104862"/>
                </a:solidFill>
              </a:rPr>
              <a:t>Innovation Fund Technology Project: </a:t>
            </a:r>
            <a:r>
              <a:rPr lang="en-US" dirty="0"/>
              <a:t>Develop a Strategy and Performance Dashboard | to be completed Summer 2025</a:t>
            </a:r>
          </a:p>
          <a:p>
            <a:pPr marL="0" indent="0">
              <a:buNone/>
            </a:pPr>
            <a:r>
              <a:rPr lang="en-US" b="1" dirty="0">
                <a:solidFill>
                  <a:srgbClr val="275791"/>
                </a:solidFill>
              </a:rPr>
              <a:t>FY25-26</a:t>
            </a:r>
          </a:p>
          <a:p>
            <a:r>
              <a:rPr lang="en-US" b="1" dirty="0">
                <a:solidFill>
                  <a:srgbClr val="104862"/>
                </a:solidFill>
              </a:rPr>
              <a:t>Strategic Planning: </a:t>
            </a:r>
            <a:r>
              <a:rPr lang="en-US" dirty="0"/>
              <a:t>Conduct a City-Wide Strategic Planning Process</a:t>
            </a:r>
          </a:p>
          <a:p>
            <a:r>
              <a:rPr lang="en-US" b="1" dirty="0">
                <a:solidFill>
                  <a:srgbClr val="104862"/>
                </a:solidFill>
              </a:rPr>
              <a:t>Innovation Fund Technology Project: </a:t>
            </a:r>
            <a:r>
              <a:rPr lang="en-US" dirty="0"/>
              <a:t>Develop Transparency Reporting for the Public</a:t>
            </a:r>
          </a:p>
        </p:txBody>
      </p:sp>
    </p:spTree>
    <p:extLst>
      <p:ext uri="{BB962C8B-B14F-4D97-AF65-F5344CB8AC3E}">
        <p14:creationId xmlns:p14="http://schemas.microsoft.com/office/powerpoint/2010/main" val="19956950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E76CA-B598-9E5A-D2C5-5A81F92562F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B28EE65-869C-AF6E-8F96-A55D241B8FA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43980"/>
            <a:ext cx="10905066" cy="3770037"/>
          </a:xfrm>
          <a:prstGeom prst="rect">
            <a:avLst/>
          </a:prstGeom>
        </p:spPr>
      </p:pic>
    </p:spTree>
    <p:extLst>
      <p:ext uri="{BB962C8B-B14F-4D97-AF65-F5344CB8AC3E}">
        <p14:creationId xmlns:p14="http://schemas.microsoft.com/office/powerpoint/2010/main" val="27177785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6518D-F0BE-26F6-D1C2-B2CD929B63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74CC4A-E562-9FFE-FDCA-0C3600771E62}"/>
              </a:ext>
            </a:extLst>
          </p:cNvPr>
          <p:cNvSpPr>
            <a:spLocks noGrp="1"/>
          </p:cNvSpPr>
          <p:nvPr>
            <p:ph type="title"/>
          </p:nvPr>
        </p:nvSpPr>
        <p:spPr>
          <a:xfrm>
            <a:off x="593651" y="386391"/>
            <a:ext cx="10304721" cy="999996"/>
          </a:xfrm>
        </p:spPr>
        <p:txBody>
          <a:bodyPr>
            <a:noAutofit/>
          </a:bodyPr>
          <a:lstStyle/>
          <a:p>
            <a:r>
              <a:rPr lang="en-US" sz="3600" b="1" dirty="0">
                <a:solidFill>
                  <a:srgbClr val="104862"/>
                </a:solidFill>
              </a:rPr>
              <a:t>Code Compliance and Neighborhood Services</a:t>
            </a:r>
          </a:p>
        </p:txBody>
      </p:sp>
      <p:graphicFrame>
        <p:nvGraphicFramePr>
          <p:cNvPr id="2" name="Content Placeholder 1">
            <a:extLst>
              <a:ext uri="{FF2B5EF4-FFF2-40B4-BE49-F238E27FC236}">
                <a16:creationId xmlns:a16="http://schemas.microsoft.com/office/drawing/2014/main" id="{3C308AD2-1AB8-8874-327E-BA2FBD7B09EE}"/>
              </a:ext>
            </a:extLst>
          </p:cNvPr>
          <p:cNvGraphicFramePr>
            <a:graphicFrameLocks noGrp="1"/>
          </p:cNvGraphicFramePr>
          <p:nvPr>
            <p:ph idx="1"/>
          </p:nvPr>
        </p:nvGraphicFramePr>
        <p:xfrm>
          <a:off x="838200" y="1590675"/>
          <a:ext cx="10515600" cy="28041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latin typeface="Arial" panose="020B0604020202020204" pitchFamily="34" charset="0"/>
                          <a:cs typeface="Arial" panose="020B0604020202020204" pitchFamily="34" charset="0"/>
                        </a:rPr>
                        <a:t>Vision</a:t>
                      </a:r>
                    </a:p>
                  </a:txBody>
                  <a:tcPr anchor="ctr"/>
                </a:tc>
                <a:tc>
                  <a:txBody>
                    <a:bodyPr/>
                    <a:lstStyle/>
                    <a:p>
                      <a:pPr algn="ctr"/>
                      <a:r>
                        <a:rPr lang="en-US" sz="2800" b="1" dirty="0">
                          <a:latin typeface="Arial" panose="020B0604020202020204" pitchFamily="34" charset="0"/>
                          <a:cs typeface="Arial" panose="020B0604020202020204" pitchFamily="34" charset="0"/>
                        </a:rPr>
                        <a:t>Mission</a:t>
                      </a:r>
                      <a:endParaRPr lang="en-US" sz="2800" b="1" dirty="0">
                        <a:solidFill>
                          <a:srgbClr val="B78739"/>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00895093"/>
                  </a:ext>
                </a:extLst>
              </a:tr>
              <a:tr h="344114">
                <a:tc>
                  <a:txBody>
                    <a:bodyPr/>
                    <a:lstStyle/>
                    <a:p>
                      <a:r>
                        <a:rPr lang="en-US" sz="2400" dirty="0"/>
                        <a:t>A thriving Bartow where every neighborhood is safe, well-maintained, and fosters a strong sense of community, achieved through collaborative partnerships and proactive code compliance.</a:t>
                      </a:r>
                      <a:endParaRPr lang="en-US" sz="2200" b="1" dirty="0">
                        <a:latin typeface="Arial" panose="020B0604020202020204" pitchFamily="34" charset="0"/>
                        <a:cs typeface="Arial" panose="020B0604020202020204" pitchFamily="34" charset="0"/>
                      </a:endParaRPr>
                    </a:p>
                  </a:txBody>
                  <a:tcPr anchor="ctr"/>
                </a:tc>
                <a:tc>
                  <a:txBody>
                    <a:bodyPr/>
                    <a:lstStyle/>
                    <a:p>
                      <a:r>
                        <a:rPr lang="en-US" sz="2400" dirty="0"/>
                        <a:t>To create a safe, vibrant, and healthy neighborhoods through resident empowerment, education, collaboration, and community partnerships. </a:t>
                      </a:r>
                      <a:endParaRPr lang="en-US" sz="2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03865722"/>
                  </a:ext>
                </a:extLst>
              </a:tr>
            </a:tbl>
          </a:graphicData>
        </a:graphic>
      </p:graphicFrame>
    </p:spTree>
    <p:extLst>
      <p:ext uri="{BB962C8B-B14F-4D97-AF65-F5344CB8AC3E}">
        <p14:creationId xmlns:p14="http://schemas.microsoft.com/office/powerpoint/2010/main" val="1392626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2172C-EC86-E975-EA1A-49007126216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1209052-06BA-A270-3F94-E3C9DFC0DCA6}"/>
              </a:ext>
            </a:extLst>
          </p:cNvPr>
          <p:cNvSpPr>
            <a:spLocks noGrp="1"/>
          </p:cNvSpPr>
          <p:nvPr>
            <p:ph type="title"/>
          </p:nvPr>
        </p:nvSpPr>
        <p:spPr>
          <a:xfrm>
            <a:off x="625544" y="365126"/>
            <a:ext cx="10187763" cy="999996"/>
          </a:xfrm>
        </p:spPr>
        <p:txBody>
          <a:bodyPr>
            <a:noAutofit/>
          </a:bodyPr>
          <a:lstStyle/>
          <a:p>
            <a:r>
              <a:rPr lang="en-US" sz="3600" b="1" dirty="0">
                <a:solidFill>
                  <a:srgbClr val="275791"/>
                </a:solidFill>
              </a:rPr>
              <a:t>City of Bartow | </a:t>
            </a:r>
            <a:r>
              <a:rPr lang="en-US" sz="3600" b="1" dirty="0">
                <a:solidFill>
                  <a:srgbClr val="B78739"/>
                </a:solidFill>
              </a:rPr>
              <a:t>Major Accomplishments</a:t>
            </a:r>
            <a:endParaRPr lang="en-US" sz="3600" dirty="0"/>
          </a:p>
        </p:txBody>
      </p:sp>
      <p:sp>
        <p:nvSpPr>
          <p:cNvPr id="6" name="Content Placeholder 5">
            <a:extLst>
              <a:ext uri="{FF2B5EF4-FFF2-40B4-BE49-F238E27FC236}">
                <a16:creationId xmlns:a16="http://schemas.microsoft.com/office/drawing/2014/main" id="{079C79E8-9DF1-E8F1-7C53-AD0C09CF6E2D}"/>
              </a:ext>
            </a:extLst>
          </p:cNvPr>
          <p:cNvSpPr>
            <a:spLocks noGrp="1"/>
          </p:cNvSpPr>
          <p:nvPr>
            <p:ph idx="1"/>
          </p:nvPr>
        </p:nvSpPr>
        <p:spPr>
          <a:xfrm>
            <a:off x="838200" y="1590261"/>
            <a:ext cx="10515600" cy="4672316"/>
          </a:xfrm>
        </p:spPr>
        <p:txBody>
          <a:bodyPr>
            <a:normAutofit lnSpcReduction="10000"/>
          </a:bodyPr>
          <a:lstStyle/>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Preparation of the Employer of Choice Initiative and the three pillars</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Launch of Bright Ideas Program</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Establishing a Wellness Program</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Health Care Stipend</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Revamp the Budget</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Maximizing outside funding opportunities using state and federal appropriations as well as state and federal grants</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Develop the City of Bartow Strategy and Performance Dashboard</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Red Light Camera Program Active</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Eliminated 4 drug houses</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Conducted 2 Capital City Clean-Up programs in Zone F and Zone E</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6 Lift Station Improvements</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Installed Standby Generator at Wastewater Treatment Plan and 15 Lift Stations</a:t>
            </a:r>
            <a:endParaRPr lang="en-US" dirty="0"/>
          </a:p>
        </p:txBody>
      </p:sp>
    </p:spTree>
    <p:extLst>
      <p:ext uri="{BB962C8B-B14F-4D97-AF65-F5344CB8AC3E}">
        <p14:creationId xmlns:p14="http://schemas.microsoft.com/office/powerpoint/2010/main" val="5894698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42D8F-9DD4-836B-ADD5-71F20586DA8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F8BA1-BDA5-BDDE-643E-AD22B89C9378}"/>
              </a:ext>
            </a:extLst>
          </p:cNvPr>
          <p:cNvSpPr>
            <a:spLocks noGrp="1"/>
          </p:cNvSpPr>
          <p:nvPr>
            <p:ph type="title"/>
          </p:nvPr>
        </p:nvSpPr>
        <p:spPr>
          <a:xfrm>
            <a:off x="593651" y="386391"/>
            <a:ext cx="10304721" cy="999996"/>
          </a:xfrm>
        </p:spPr>
        <p:txBody>
          <a:bodyPr>
            <a:noAutofit/>
          </a:bodyPr>
          <a:lstStyle/>
          <a:p>
            <a:r>
              <a:rPr lang="en-US" sz="3600" b="1" dirty="0">
                <a:solidFill>
                  <a:srgbClr val="104862"/>
                </a:solidFill>
              </a:rPr>
              <a:t>Code Compliance and Neighborhood Services</a:t>
            </a:r>
          </a:p>
        </p:txBody>
      </p:sp>
      <p:graphicFrame>
        <p:nvGraphicFramePr>
          <p:cNvPr id="2" name="Content Placeholder 1">
            <a:extLst>
              <a:ext uri="{FF2B5EF4-FFF2-40B4-BE49-F238E27FC236}">
                <a16:creationId xmlns:a16="http://schemas.microsoft.com/office/drawing/2014/main" id="{52AFFFAB-FFC9-556E-2F8D-3EDF67316697}"/>
              </a:ext>
            </a:extLst>
          </p:cNvPr>
          <p:cNvGraphicFramePr>
            <a:graphicFrameLocks noGrp="1"/>
          </p:cNvGraphicFramePr>
          <p:nvPr>
            <p:ph idx="1"/>
          </p:nvPr>
        </p:nvGraphicFramePr>
        <p:xfrm>
          <a:off x="838200" y="1590675"/>
          <a:ext cx="10515600" cy="286512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algn="l"/>
                      <a:r>
                        <a:rPr lang="en-US" sz="2200" b="1" dirty="0">
                          <a:solidFill>
                            <a:srgbClr val="B78739"/>
                          </a:solidFill>
                          <a:latin typeface="Arial" panose="020B0604020202020204" pitchFamily="34" charset="0"/>
                          <a:cs typeface="Arial" panose="020B0604020202020204" pitchFamily="34" charset="0"/>
                        </a:rPr>
                        <a:t>Department Goals</a:t>
                      </a:r>
                    </a:p>
                  </a:txBody>
                  <a:tcPr anchor="ctr">
                    <a:solidFill>
                      <a:schemeClr val="accent1">
                        <a:lumMod val="75000"/>
                      </a:schemeClr>
                    </a:solidFill>
                  </a:tcPr>
                </a:tc>
                <a:extLst>
                  <a:ext uri="{0D108BD9-81ED-4DB2-BD59-A6C34878D82A}">
                    <a16:rowId xmlns:a16="http://schemas.microsoft.com/office/drawing/2014/main" val="3141615551"/>
                  </a:ext>
                </a:extLst>
              </a:tr>
              <a:tr h="388824">
                <a:tc>
                  <a:txBody>
                    <a:bodyPr/>
                    <a:lstStyle/>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Increase Voluntary Compliance</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Enhance Public Awareness</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Improve Neighborhood Aesthetics</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Ensure Safe Living Environments</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Strengthen Community Partnerships</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Streamline Enforcement Process</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Utilize Data-Driven Approaches</a:t>
                      </a:r>
                    </a:p>
                  </a:txBody>
                  <a:tcPr anchor="ctr">
                    <a:solidFill>
                      <a:srgbClr val="E7EAED"/>
                    </a:solidFill>
                  </a:tcPr>
                </a:tc>
                <a:extLst>
                  <a:ext uri="{0D108BD9-81ED-4DB2-BD59-A6C34878D82A}">
                    <a16:rowId xmlns:a16="http://schemas.microsoft.com/office/drawing/2014/main" val="2292771504"/>
                  </a:ext>
                </a:extLst>
              </a:tr>
            </a:tbl>
          </a:graphicData>
        </a:graphic>
      </p:graphicFrame>
    </p:spTree>
    <p:extLst>
      <p:ext uri="{BB962C8B-B14F-4D97-AF65-F5344CB8AC3E}">
        <p14:creationId xmlns:p14="http://schemas.microsoft.com/office/powerpoint/2010/main" val="2388495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F0290-9099-FD2A-CFE9-65B73B479DD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6050A4-3A88-0320-284D-D3FA06C3E820}"/>
              </a:ext>
            </a:extLst>
          </p:cNvPr>
          <p:cNvSpPr>
            <a:spLocks noGrp="1"/>
          </p:cNvSpPr>
          <p:nvPr>
            <p:ph type="title"/>
          </p:nvPr>
        </p:nvSpPr>
        <p:spPr>
          <a:xfrm>
            <a:off x="593651" y="386391"/>
            <a:ext cx="10304721" cy="999996"/>
          </a:xfrm>
        </p:spPr>
        <p:txBody>
          <a:bodyPr>
            <a:noAutofit/>
          </a:bodyPr>
          <a:lstStyle/>
          <a:p>
            <a:r>
              <a:rPr lang="en-US" sz="3600" b="1" dirty="0">
                <a:solidFill>
                  <a:srgbClr val="104862"/>
                </a:solidFill>
              </a:rPr>
              <a:t>Code Compliance and Neighborhood Services</a:t>
            </a:r>
          </a:p>
        </p:txBody>
      </p:sp>
      <p:graphicFrame>
        <p:nvGraphicFramePr>
          <p:cNvPr id="2" name="Content Placeholder 1">
            <a:extLst>
              <a:ext uri="{FF2B5EF4-FFF2-40B4-BE49-F238E27FC236}">
                <a16:creationId xmlns:a16="http://schemas.microsoft.com/office/drawing/2014/main" id="{02C926FA-B6ED-C58A-449D-DE92D9056AFF}"/>
              </a:ext>
            </a:extLst>
          </p:cNvPr>
          <p:cNvGraphicFramePr>
            <a:graphicFrameLocks noGrp="1"/>
          </p:cNvGraphicFramePr>
          <p:nvPr>
            <p:ph idx="1"/>
          </p:nvPr>
        </p:nvGraphicFramePr>
        <p:xfrm>
          <a:off x="882502" y="1590675"/>
          <a:ext cx="10471298" cy="3870960"/>
        </p:xfrm>
        <a:graphic>
          <a:graphicData uri="http://schemas.openxmlformats.org/drawingml/2006/table">
            <a:tbl>
              <a:tblPr firstRow="1" bandRow="1">
                <a:tableStyleId>{5C22544A-7EE6-4342-B048-85BDC9FD1C3A}</a:tableStyleId>
              </a:tblPr>
              <a:tblGrid>
                <a:gridCol w="10471298">
                  <a:extLst>
                    <a:ext uri="{9D8B030D-6E8A-4147-A177-3AD203B41FA5}">
                      <a16:colId xmlns:a16="http://schemas.microsoft.com/office/drawing/2014/main" val="4093609078"/>
                    </a:ext>
                  </a:extLst>
                </a:gridCol>
              </a:tblGrid>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latin typeface="Arial" panose="020B0604020202020204" pitchFamily="34" charset="0"/>
                          <a:cs typeface="Arial" panose="020B0604020202020204" pitchFamily="34" charset="0"/>
                        </a:rPr>
                        <a:t>Summary of Services</a:t>
                      </a:r>
                      <a:endParaRPr lang="en-US" sz="2200" b="0" dirty="0">
                        <a:solidFill>
                          <a:srgbClr val="B78739"/>
                        </a:solidFill>
                        <a:latin typeface="Arial" panose="020B0604020202020204" pitchFamily="34" charset="0"/>
                        <a:cs typeface="Arial" panose="020B0604020202020204" pitchFamily="34" charset="0"/>
                      </a:endParaRPr>
                    </a:p>
                  </a:txBody>
                  <a:tcPr anchor="ctr">
                    <a:solidFill>
                      <a:srgbClr val="104862"/>
                    </a:solidFill>
                  </a:tcPr>
                </a:tc>
                <a:extLst>
                  <a:ext uri="{0D108BD9-81ED-4DB2-BD59-A6C34878D82A}">
                    <a16:rowId xmlns:a16="http://schemas.microsoft.com/office/drawing/2014/main" val="2916680133"/>
                  </a:ext>
                </a:extLst>
              </a:tr>
              <a:tr h="388824">
                <a:tc>
                  <a:txBody>
                    <a:bodyPr/>
                    <a:lstStyle/>
                    <a:p>
                      <a:r>
                        <a:rPr lang="en-US" sz="2200" b="1" i="1" dirty="0">
                          <a:solidFill>
                            <a:srgbClr val="104862"/>
                          </a:solidFill>
                        </a:rPr>
                        <a:t>Code Compliance: </a:t>
                      </a:r>
                      <a:endParaRPr lang="en-US" sz="2200" b="1" dirty="0">
                        <a:solidFill>
                          <a:srgbClr val="104862"/>
                        </a:solidFill>
                      </a:endParaRPr>
                    </a:p>
                    <a:p>
                      <a:r>
                        <a:rPr lang="en-US" sz="2200" b="1" dirty="0"/>
                        <a:t>Investigating Complaints: </a:t>
                      </a:r>
                      <a:r>
                        <a:rPr lang="en-US" sz="2200" dirty="0"/>
                        <a:t>Receiving and investigating reports of potential violations of city ordinances related to zoning, property maintenance, building codes, signage, noise, and other local regulations. </a:t>
                      </a:r>
                    </a:p>
                    <a:p>
                      <a:r>
                        <a:rPr lang="en-US" sz="2200" b="1" dirty="0"/>
                        <a:t>Violation Notices:</a:t>
                      </a:r>
                      <a:r>
                        <a:rPr lang="en-US" sz="2200" dirty="0"/>
                        <a:t> Issuing notices of violation to property owners or responsible parties outlining the specific code infractions and required corrective actions. </a:t>
                      </a:r>
                    </a:p>
                    <a:p>
                      <a:r>
                        <a:rPr lang="en-US" sz="2200" b="1" dirty="0"/>
                        <a:t>Follow-up and Compliance Monitoring:</a:t>
                      </a:r>
                      <a:r>
                        <a:rPr lang="en-US" sz="2200" dirty="0"/>
                        <a:t> Tracking the progress of violation remediation and ensuring compliance within established timeframes.</a:t>
                      </a:r>
                    </a:p>
                    <a:p>
                      <a:r>
                        <a:rPr lang="en-US" sz="2200" b="1" dirty="0"/>
                        <a:t>Legal Action (when necessary): </a:t>
                      </a:r>
                      <a:r>
                        <a:rPr lang="en-US" sz="2200" dirty="0"/>
                        <a:t>Pursuing legal remedies, such as citations or magistrate orders, in cases of continued non-compliance. </a:t>
                      </a:r>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18216158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7E54B-CC9D-4A7D-36A9-1452AEA78C8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6352926-80DF-9D9F-B339-B8EF6CF8787C}"/>
              </a:ext>
            </a:extLst>
          </p:cNvPr>
          <p:cNvSpPr>
            <a:spLocks noGrp="1"/>
          </p:cNvSpPr>
          <p:nvPr>
            <p:ph type="title"/>
          </p:nvPr>
        </p:nvSpPr>
        <p:spPr>
          <a:xfrm>
            <a:off x="593651" y="386391"/>
            <a:ext cx="10304721" cy="999996"/>
          </a:xfrm>
        </p:spPr>
        <p:txBody>
          <a:bodyPr>
            <a:noAutofit/>
          </a:bodyPr>
          <a:lstStyle/>
          <a:p>
            <a:r>
              <a:rPr lang="en-US" sz="3600" b="1" dirty="0">
                <a:solidFill>
                  <a:srgbClr val="104862"/>
                </a:solidFill>
              </a:rPr>
              <a:t>Code Compliance and Neighborhood Services</a:t>
            </a:r>
          </a:p>
        </p:txBody>
      </p:sp>
      <p:graphicFrame>
        <p:nvGraphicFramePr>
          <p:cNvPr id="2" name="Content Placeholder 1">
            <a:extLst>
              <a:ext uri="{FF2B5EF4-FFF2-40B4-BE49-F238E27FC236}">
                <a16:creationId xmlns:a16="http://schemas.microsoft.com/office/drawing/2014/main" id="{B7495AE4-3F3D-0A18-0DFD-3009F8A080C0}"/>
              </a:ext>
            </a:extLst>
          </p:cNvPr>
          <p:cNvGraphicFramePr>
            <a:graphicFrameLocks noGrp="1"/>
          </p:cNvGraphicFramePr>
          <p:nvPr>
            <p:ph idx="1"/>
          </p:nvPr>
        </p:nvGraphicFramePr>
        <p:xfrm>
          <a:off x="838200" y="1590674"/>
          <a:ext cx="10515600" cy="4352925"/>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4547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latin typeface="Arial" panose="020B0604020202020204" pitchFamily="34" charset="0"/>
                          <a:cs typeface="Arial" panose="020B0604020202020204" pitchFamily="34" charset="0"/>
                        </a:rPr>
                        <a:t>Summary of Services</a:t>
                      </a:r>
                      <a:endParaRPr lang="en-US" sz="2200" b="0" dirty="0">
                        <a:solidFill>
                          <a:srgbClr val="B78739"/>
                        </a:solidFill>
                        <a:latin typeface="Arial" panose="020B0604020202020204" pitchFamily="34" charset="0"/>
                        <a:cs typeface="Arial" panose="020B0604020202020204" pitchFamily="34" charset="0"/>
                      </a:endParaRPr>
                    </a:p>
                  </a:txBody>
                  <a:tcPr anchor="ctr">
                    <a:solidFill>
                      <a:srgbClr val="104862"/>
                    </a:solidFill>
                  </a:tcPr>
                </a:tc>
                <a:extLst>
                  <a:ext uri="{0D108BD9-81ED-4DB2-BD59-A6C34878D82A}">
                    <a16:rowId xmlns:a16="http://schemas.microsoft.com/office/drawing/2014/main" val="2916680133"/>
                  </a:ext>
                </a:extLst>
              </a:tr>
              <a:tr h="3898142">
                <a:tc>
                  <a:txBody>
                    <a:bodyPr/>
                    <a:lstStyle/>
                    <a:p>
                      <a:r>
                        <a:rPr lang="en-US" sz="1800" b="1" i="1" dirty="0">
                          <a:solidFill>
                            <a:srgbClr val="104862"/>
                          </a:solidFill>
                        </a:rPr>
                        <a:t>Neighborhood Services: </a:t>
                      </a:r>
                      <a:endParaRPr lang="en-US" sz="1800" b="1" dirty="0">
                        <a:solidFill>
                          <a:srgbClr val="104862"/>
                        </a:solidFill>
                      </a:endParaRPr>
                    </a:p>
                    <a:p>
                      <a:r>
                        <a:rPr lang="en-US" sz="1800" b="1" dirty="0"/>
                        <a:t>Community Outreach and Education: </a:t>
                      </a:r>
                      <a:r>
                        <a:rPr lang="en-US" sz="1800" dirty="0"/>
                        <a:t>Providing the information to residents and business about city codes, neighborhood resources, and community improvement initiatives through workshops, meetings, and informational materials.</a:t>
                      </a:r>
                    </a:p>
                    <a:p>
                      <a:r>
                        <a:rPr lang="en-US" sz="1800" b="1" dirty="0"/>
                        <a:t>Neighborhood Laison: </a:t>
                      </a:r>
                      <a:r>
                        <a:rPr lang="en-US" sz="1800" dirty="0"/>
                        <a:t>Serving as a point of contact and resource for neighborhood associations, community groups, and residents to address local concerns and facilitate communication with the city. </a:t>
                      </a:r>
                    </a:p>
                    <a:p>
                      <a:r>
                        <a:rPr lang="en-US" sz="1800" b="1" dirty="0"/>
                        <a:t>Blight Reduction Programs:</a:t>
                      </a:r>
                      <a:r>
                        <a:rPr lang="en-US" sz="1800" dirty="0"/>
                        <a:t> Implementing initiatives to address and prevent blight, such as coordinating clean-ups, promoting property maintenance, and connecting residents with resources for home improvement. </a:t>
                      </a:r>
                    </a:p>
                    <a:p>
                      <a:r>
                        <a:rPr lang="en-US" sz="1800" b="1" dirty="0"/>
                        <a:t>Abandoned Property Management: </a:t>
                      </a:r>
                      <a:r>
                        <a:rPr lang="en-US" sz="1800" dirty="0"/>
                        <a:t>Identifying and addressing issues related to vacant and abandoned properties to mitigate negative impacts on neighborhood safety and aesthetics. </a:t>
                      </a:r>
                    </a:p>
                    <a:p>
                      <a:r>
                        <a:rPr lang="en-US" sz="1800" b="1" dirty="0"/>
                        <a:t>Facilitating Community Initiatives:</a:t>
                      </a:r>
                      <a:r>
                        <a:rPr lang="en-US" sz="1800" dirty="0"/>
                        <a:t> Supporting resident-led efforts to enhance their neighborhoods, such as community gardens, neighborhood watch programs, and beautification projects. </a:t>
                      </a:r>
                      <a:endParaRPr lang="en-US" sz="1800" b="0" dirty="0">
                        <a:latin typeface="Arial" panose="020B0604020202020204" pitchFamily="34" charset="0"/>
                        <a:cs typeface="Arial" panose="020B0604020202020204" pitchFamily="34" charset="0"/>
                      </a:endParaRPr>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3436498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7DE63-A3E8-7576-F750-5AEFD8839F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05F340-648E-DE40-D869-A5A8256F3C08}"/>
              </a:ext>
            </a:extLst>
          </p:cNvPr>
          <p:cNvSpPr>
            <a:spLocks noGrp="1"/>
          </p:cNvSpPr>
          <p:nvPr>
            <p:ph type="title"/>
          </p:nvPr>
        </p:nvSpPr>
        <p:spPr/>
        <p:txBody>
          <a:bodyPr/>
          <a:lstStyle/>
          <a:p>
            <a:r>
              <a:rPr lang="en-US" b="1" dirty="0">
                <a:solidFill>
                  <a:srgbClr val="104862"/>
                </a:solidFill>
              </a:rPr>
              <a:t>Key Performance Measures</a:t>
            </a:r>
          </a:p>
        </p:txBody>
      </p:sp>
      <p:graphicFrame>
        <p:nvGraphicFramePr>
          <p:cNvPr id="3" name="Table 2">
            <a:extLst>
              <a:ext uri="{FF2B5EF4-FFF2-40B4-BE49-F238E27FC236}">
                <a16:creationId xmlns:a16="http://schemas.microsoft.com/office/drawing/2014/main" id="{A94FD165-601E-16AE-1ACE-1CCCBB487B3C}"/>
              </a:ext>
            </a:extLst>
          </p:cNvPr>
          <p:cNvGraphicFramePr>
            <a:graphicFrameLocks noGrp="1"/>
          </p:cNvGraphicFramePr>
          <p:nvPr/>
        </p:nvGraphicFramePr>
        <p:xfrm>
          <a:off x="838200" y="1590675"/>
          <a:ext cx="5429885" cy="602542"/>
        </p:xfrm>
        <a:graphic>
          <a:graphicData uri="http://schemas.openxmlformats.org/drawingml/2006/table">
            <a:tbl>
              <a:tblPr firstRow="1" bandRow="1">
                <a:tableStyleId>{2D5ABB26-0587-4C30-8999-92F81FD0307C}</a:tableStyleId>
              </a:tblPr>
              <a:tblGrid>
                <a:gridCol w="1602740">
                  <a:extLst>
                    <a:ext uri="{9D8B030D-6E8A-4147-A177-3AD203B41FA5}">
                      <a16:colId xmlns:a16="http://schemas.microsoft.com/office/drawing/2014/main" val="2541013558"/>
                    </a:ext>
                  </a:extLst>
                </a:gridCol>
                <a:gridCol w="1292860">
                  <a:extLst>
                    <a:ext uri="{9D8B030D-6E8A-4147-A177-3AD203B41FA5}">
                      <a16:colId xmlns:a16="http://schemas.microsoft.com/office/drawing/2014/main" val="1714729362"/>
                    </a:ext>
                  </a:extLst>
                </a:gridCol>
                <a:gridCol w="1292860">
                  <a:extLst>
                    <a:ext uri="{9D8B030D-6E8A-4147-A177-3AD203B41FA5}">
                      <a16:colId xmlns:a16="http://schemas.microsoft.com/office/drawing/2014/main" val="2274076950"/>
                    </a:ext>
                  </a:extLst>
                </a:gridCol>
                <a:gridCol w="1241425">
                  <a:extLst>
                    <a:ext uri="{9D8B030D-6E8A-4147-A177-3AD203B41FA5}">
                      <a16:colId xmlns:a16="http://schemas.microsoft.com/office/drawing/2014/main" val="2910651256"/>
                    </a:ext>
                  </a:extLst>
                </a:gridCol>
              </a:tblGrid>
              <a:tr h="378168">
                <a:tc>
                  <a:txBody>
                    <a:bodyPr/>
                    <a:lstStyle/>
                    <a:p>
                      <a:pPr marL="461963" indent="0">
                        <a:lnSpc>
                          <a:spcPct val="100000"/>
                        </a:lnSpc>
                        <a:spcBef>
                          <a:spcPts val="680"/>
                        </a:spcBef>
                      </a:pPr>
                      <a:r>
                        <a:rPr lang="en-US" sz="1200" b="1" dirty="0">
                          <a:solidFill>
                            <a:schemeClr val="bg1"/>
                          </a:solidFill>
                          <a:latin typeface="Calibri"/>
                          <a:cs typeface="Calibri"/>
                        </a:rPr>
                        <a:t>Inspections</a:t>
                      </a:r>
                      <a:endParaRPr sz="1200" b="1" dirty="0">
                        <a:solidFill>
                          <a:schemeClr val="bg1"/>
                        </a:solidFill>
                        <a:latin typeface="Calibri"/>
                        <a:cs typeface="Calibri"/>
                      </a:endParaRPr>
                    </a:p>
                  </a:txBody>
                  <a:tcPr marL="0" marR="0" marT="86360" marB="0">
                    <a:lnL w="12700" cap="flat" cmpd="sng" algn="ctr">
                      <a:solidFill>
                        <a:schemeClr val="tx1"/>
                      </a:solidFill>
                      <a:prstDash val="solid"/>
                      <a:round/>
                      <a:headEnd type="none" w="med" len="med"/>
                      <a:tailEnd type="none" w="med" len="med"/>
                    </a:lnL>
                    <a:lnR w="12700">
                      <a:solidFill>
                        <a:srgbClr val="FFFFFF"/>
                      </a:solidFill>
                      <a:prstDash val="solid"/>
                    </a:lnR>
                    <a:lnT w="12700" cap="flat" cmpd="sng" algn="ctr">
                      <a:solidFill>
                        <a:schemeClr val="tx1"/>
                      </a:solidFill>
                      <a:prstDash val="solid"/>
                      <a:round/>
                      <a:headEnd type="none" w="med" len="med"/>
                      <a:tailEnd type="none" w="med" len="med"/>
                    </a:lnT>
                    <a:lnB w="38100">
                      <a:solidFill>
                        <a:srgbClr val="FFFFFF"/>
                      </a:solidFill>
                      <a:prstDash val="solid"/>
                    </a:lnB>
                    <a:solidFill>
                      <a:schemeClr val="accent1">
                        <a:lumMod val="75000"/>
                      </a:schemeClr>
                    </a:solidFill>
                  </a:tcPr>
                </a:tc>
                <a:tc>
                  <a:txBody>
                    <a:bodyPr/>
                    <a:lstStyle/>
                    <a:p>
                      <a:pPr marL="328295">
                        <a:lnSpc>
                          <a:spcPct val="100000"/>
                        </a:lnSpc>
                        <a:spcBef>
                          <a:spcPts val="50"/>
                        </a:spcBef>
                      </a:pPr>
                      <a:r>
                        <a:rPr sz="1050" b="1" spc="-10" dirty="0">
                          <a:solidFill>
                            <a:srgbClr val="FFFFFF"/>
                          </a:solidFill>
                          <a:latin typeface="Arial"/>
                          <a:cs typeface="Arial"/>
                        </a:rPr>
                        <a:t>202</a:t>
                      </a:r>
                      <a:r>
                        <a:rPr lang="en-US" sz="1050" b="1" spc="-10" dirty="0">
                          <a:solidFill>
                            <a:srgbClr val="FFFFFF"/>
                          </a:solidFill>
                          <a:latin typeface="Arial"/>
                          <a:cs typeface="Arial"/>
                        </a:rPr>
                        <a:t>3</a:t>
                      </a:r>
                      <a:r>
                        <a:rPr sz="1050" b="1" spc="-10" dirty="0">
                          <a:solidFill>
                            <a:srgbClr val="FFFFFF"/>
                          </a:solidFill>
                          <a:latin typeface="Arial"/>
                          <a:cs typeface="Arial"/>
                        </a:rPr>
                        <a:t>/202</a:t>
                      </a:r>
                      <a:r>
                        <a:rPr lang="en-US" sz="1050" b="1" spc="-10" dirty="0">
                          <a:solidFill>
                            <a:srgbClr val="FFFFFF"/>
                          </a:solidFill>
                          <a:latin typeface="Arial"/>
                          <a:cs typeface="Arial"/>
                        </a:rPr>
                        <a:t>4</a:t>
                      </a:r>
                    </a:p>
                    <a:p>
                      <a:pPr marL="328295">
                        <a:lnSpc>
                          <a:spcPct val="100000"/>
                        </a:lnSpc>
                        <a:spcBef>
                          <a:spcPts val="50"/>
                        </a:spcBef>
                      </a:pPr>
                      <a:r>
                        <a:rPr lang="en-US" sz="1050" b="1" spc="-10" dirty="0">
                          <a:solidFill>
                            <a:srgbClr val="FFFFFF"/>
                          </a:solidFill>
                          <a:latin typeface="Arial"/>
                          <a:cs typeface="Arial"/>
                        </a:rPr>
                        <a:t>   </a:t>
                      </a:r>
                      <a:r>
                        <a:rPr sz="1050" b="1" spc="-10" dirty="0">
                          <a:solidFill>
                            <a:srgbClr val="FFFFFF"/>
                          </a:solidFill>
                          <a:latin typeface="Arial"/>
                          <a:cs typeface="Arial"/>
                        </a:rPr>
                        <a:t>Total</a:t>
                      </a:r>
                      <a:r>
                        <a:rPr lang="en-US" sz="1050" b="1" spc="-10" dirty="0">
                          <a:solidFill>
                            <a:srgbClr val="FFFFFF"/>
                          </a:solidFill>
                          <a:latin typeface="Arial"/>
                          <a:cs typeface="Arial"/>
                        </a:rPr>
                        <a:t>s</a:t>
                      </a:r>
                      <a:endParaRPr sz="1050" dirty="0">
                        <a:latin typeface="Arial"/>
                        <a:cs typeface="Arial"/>
                      </a:endParaRPr>
                    </a:p>
                  </a:txBody>
                  <a:tcPr marL="0" marR="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lumMod val="75000"/>
                      </a:schemeClr>
                    </a:solidFill>
                  </a:tcPr>
                </a:tc>
                <a:tc>
                  <a:txBody>
                    <a:bodyPr/>
                    <a:lstStyle/>
                    <a:p>
                      <a:pPr marL="328295">
                        <a:lnSpc>
                          <a:spcPct val="100000"/>
                        </a:lnSpc>
                        <a:spcBef>
                          <a:spcPts val="50"/>
                        </a:spcBef>
                      </a:pPr>
                      <a:r>
                        <a:rPr sz="1050" b="1" spc="-10" dirty="0">
                          <a:solidFill>
                            <a:srgbClr val="FFFFFF"/>
                          </a:solidFill>
                          <a:latin typeface="Arial"/>
                          <a:cs typeface="Arial"/>
                        </a:rPr>
                        <a:t>202</a:t>
                      </a:r>
                      <a:r>
                        <a:rPr lang="en-US" sz="1050" b="1" spc="-10" dirty="0">
                          <a:solidFill>
                            <a:srgbClr val="FFFFFF"/>
                          </a:solidFill>
                          <a:latin typeface="Arial"/>
                          <a:cs typeface="Arial"/>
                        </a:rPr>
                        <a:t>4</a:t>
                      </a:r>
                      <a:r>
                        <a:rPr sz="1050" b="1" spc="-10" dirty="0">
                          <a:solidFill>
                            <a:srgbClr val="FFFFFF"/>
                          </a:solidFill>
                          <a:latin typeface="Arial"/>
                          <a:cs typeface="Arial"/>
                        </a:rPr>
                        <a:t>/202</a:t>
                      </a:r>
                      <a:r>
                        <a:rPr lang="en-US" sz="1050" b="1" spc="-10" dirty="0">
                          <a:solidFill>
                            <a:srgbClr val="FFFFFF"/>
                          </a:solidFill>
                          <a:latin typeface="Arial"/>
                          <a:cs typeface="Arial"/>
                        </a:rPr>
                        <a:t>5</a:t>
                      </a:r>
                      <a:endParaRPr sz="1050" dirty="0">
                        <a:latin typeface="Arial"/>
                        <a:cs typeface="Arial"/>
                      </a:endParaRPr>
                    </a:p>
                    <a:p>
                      <a:pPr marL="293370">
                        <a:lnSpc>
                          <a:spcPts val="1215"/>
                        </a:lnSpc>
                        <a:spcBef>
                          <a:spcPts val="180"/>
                        </a:spcBef>
                      </a:pPr>
                      <a:r>
                        <a:rPr sz="1050" b="1" dirty="0">
                          <a:solidFill>
                            <a:srgbClr val="FFFFFF"/>
                          </a:solidFill>
                          <a:latin typeface="Arial"/>
                          <a:cs typeface="Arial"/>
                        </a:rPr>
                        <a:t>FYTD</a:t>
                      </a:r>
                      <a:r>
                        <a:rPr sz="1050" b="1" spc="-35" dirty="0">
                          <a:solidFill>
                            <a:srgbClr val="FFFFFF"/>
                          </a:solidFill>
                          <a:latin typeface="Arial"/>
                          <a:cs typeface="Arial"/>
                        </a:rPr>
                        <a:t> </a:t>
                      </a:r>
                      <a:r>
                        <a:rPr sz="1050" b="1" spc="-10" dirty="0">
                          <a:solidFill>
                            <a:srgbClr val="FFFFFF"/>
                          </a:solidFill>
                          <a:latin typeface="Arial"/>
                          <a:cs typeface="Arial"/>
                        </a:rPr>
                        <a:t>Total</a:t>
                      </a:r>
                      <a:endParaRPr sz="1050" dirty="0">
                        <a:latin typeface="Arial"/>
                        <a:cs typeface="Arial"/>
                      </a:endParaRPr>
                    </a:p>
                  </a:txBody>
                  <a:tcPr marL="0" marR="0" marT="635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chemeClr val="tx1"/>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lumMod val="75000"/>
                      </a:schemeClr>
                    </a:solidFill>
                  </a:tcPr>
                </a:tc>
                <a:tc>
                  <a:txBody>
                    <a:bodyPr/>
                    <a:lstStyle/>
                    <a:p>
                      <a:pPr algn="ctr">
                        <a:lnSpc>
                          <a:spcPct val="100000"/>
                        </a:lnSpc>
                        <a:spcBef>
                          <a:spcPts val="50"/>
                        </a:spcBef>
                      </a:pPr>
                      <a:r>
                        <a:rPr sz="1050" b="1" spc="-10" dirty="0">
                          <a:solidFill>
                            <a:srgbClr val="FFFFFF"/>
                          </a:solidFill>
                          <a:latin typeface="Arial"/>
                          <a:cs typeface="Arial"/>
                        </a:rPr>
                        <a:t>2024/2025</a:t>
                      </a:r>
                      <a:endParaRPr sz="1050" dirty="0">
                        <a:latin typeface="Arial"/>
                        <a:cs typeface="Arial"/>
                      </a:endParaRPr>
                    </a:p>
                    <a:p>
                      <a:pPr marL="3175" algn="ctr">
                        <a:lnSpc>
                          <a:spcPts val="1215"/>
                        </a:lnSpc>
                        <a:spcBef>
                          <a:spcPts val="180"/>
                        </a:spcBef>
                      </a:pPr>
                      <a:r>
                        <a:rPr sz="1050" b="1" dirty="0">
                          <a:solidFill>
                            <a:srgbClr val="FFFFFF"/>
                          </a:solidFill>
                          <a:latin typeface="Arial"/>
                          <a:cs typeface="Arial"/>
                        </a:rPr>
                        <a:t>Estimated</a:t>
                      </a:r>
                      <a:r>
                        <a:rPr sz="1050" b="1" spc="-25" dirty="0">
                          <a:solidFill>
                            <a:srgbClr val="FFFFFF"/>
                          </a:solidFill>
                          <a:latin typeface="Arial"/>
                          <a:cs typeface="Arial"/>
                        </a:rPr>
                        <a:t> </a:t>
                      </a:r>
                      <a:r>
                        <a:rPr sz="1050" b="1" spc="-20" dirty="0">
                          <a:solidFill>
                            <a:srgbClr val="FFFFFF"/>
                          </a:solidFill>
                          <a:latin typeface="Arial"/>
                          <a:cs typeface="Arial"/>
                        </a:rPr>
                        <a:t>Total</a:t>
                      </a:r>
                      <a:endParaRPr sz="1050" dirty="0">
                        <a:latin typeface="Arial"/>
                        <a:cs typeface="Arial"/>
                      </a:endParaRPr>
                    </a:p>
                  </a:txBody>
                  <a:tcPr marL="0" marR="0" marT="635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356415595"/>
                  </a:ext>
                </a:extLst>
              </a:tr>
              <a:tr h="224374">
                <a:tc>
                  <a:txBody>
                    <a:bodyPr/>
                    <a:lstStyle/>
                    <a:p>
                      <a:pPr marL="68580" algn="l">
                        <a:lnSpc>
                          <a:spcPts val="1220"/>
                        </a:lnSpc>
                        <a:spcBef>
                          <a:spcPts val="80"/>
                        </a:spcBef>
                      </a:pPr>
                      <a:r>
                        <a:rPr sz="1100" b="1" dirty="0">
                          <a:solidFill>
                            <a:srgbClr val="FFFFFF"/>
                          </a:solidFill>
                          <a:latin typeface="Calibri"/>
                          <a:cs typeface="Calibri"/>
                        </a:rPr>
                        <a:t>Total</a:t>
                      </a:r>
                      <a:r>
                        <a:rPr sz="1100" b="1" spc="-25" dirty="0">
                          <a:solidFill>
                            <a:srgbClr val="FFFFFF"/>
                          </a:solidFill>
                          <a:latin typeface="Calibri"/>
                          <a:cs typeface="Calibri"/>
                        </a:rPr>
                        <a:t> </a:t>
                      </a:r>
                      <a:r>
                        <a:rPr sz="1100" b="1" spc="-10" dirty="0">
                          <a:solidFill>
                            <a:srgbClr val="FFFFFF"/>
                          </a:solidFill>
                          <a:latin typeface="Calibri"/>
                          <a:cs typeface="Calibri"/>
                        </a:rPr>
                        <a:t>Inspections</a:t>
                      </a:r>
                      <a:endParaRPr sz="1100" dirty="0">
                        <a:latin typeface="Calibri"/>
                        <a:cs typeface="Calibri"/>
                      </a:endParaRPr>
                    </a:p>
                  </a:txBody>
                  <a:tcPr marL="0" marR="0" marT="10160" marB="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9000"/>
                    </a:solidFill>
                  </a:tcPr>
                </a:tc>
                <a:tc>
                  <a:txBody>
                    <a:bodyPr/>
                    <a:lstStyle/>
                    <a:p>
                      <a:pPr algn="ctr">
                        <a:lnSpc>
                          <a:spcPts val="1165"/>
                        </a:lnSpc>
                        <a:spcBef>
                          <a:spcPts val="130"/>
                        </a:spcBef>
                      </a:pPr>
                      <a:r>
                        <a:rPr lang="en-US" sz="1050" b="1" spc="-25" dirty="0">
                          <a:latin typeface="Arial"/>
                          <a:cs typeface="Arial"/>
                        </a:rPr>
                        <a:t>4510</a:t>
                      </a:r>
                      <a:endParaRPr sz="1050"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a:lnSpc>
                          <a:spcPts val="1165"/>
                        </a:lnSpc>
                        <a:spcBef>
                          <a:spcPts val="130"/>
                        </a:spcBef>
                      </a:pPr>
                      <a:r>
                        <a:rPr lang="en-US" sz="1050" b="1" spc="-25" dirty="0">
                          <a:latin typeface="Arial"/>
                          <a:cs typeface="Arial"/>
                        </a:rPr>
                        <a:t>532</a:t>
                      </a:r>
                      <a:endParaRPr sz="1050"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a:lnSpc>
                          <a:spcPts val="1165"/>
                        </a:lnSpc>
                        <a:spcBef>
                          <a:spcPts val="130"/>
                        </a:spcBef>
                      </a:pPr>
                      <a:r>
                        <a:rPr lang="en-US" sz="1050" b="1" spc="-20" dirty="0">
                          <a:latin typeface="Arial"/>
                          <a:cs typeface="Arial"/>
                        </a:rPr>
                        <a:t>850</a:t>
                      </a:r>
                      <a:endParaRPr sz="1050"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1637292348"/>
                  </a:ext>
                </a:extLst>
              </a:tr>
            </a:tbl>
          </a:graphicData>
        </a:graphic>
      </p:graphicFrame>
      <p:graphicFrame>
        <p:nvGraphicFramePr>
          <p:cNvPr id="4" name="Table 3">
            <a:extLst>
              <a:ext uri="{FF2B5EF4-FFF2-40B4-BE49-F238E27FC236}">
                <a16:creationId xmlns:a16="http://schemas.microsoft.com/office/drawing/2014/main" id="{6918A5D7-9077-0F50-4CA8-7296955D2D18}"/>
              </a:ext>
            </a:extLst>
          </p:cNvPr>
          <p:cNvGraphicFramePr>
            <a:graphicFrameLocks noGrp="1"/>
          </p:cNvGraphicFramePr>
          <p:nvPr/>
        </p:nvGraphicFramePr>
        <p:xfrm>
          <a:off x="838200" y="2570977"/>
          <a:ext cx="5429885" cy="575877"/>
        </p:xfrm>
        <a:graphic>
          <a:graphicData uri="http://schemas.openxmlformats.org/drawingml/2006/table">
            <a:tbl>
              <a:tblPr firstRow="1" bandRow="1">
                <a:tableStyleId>{2D5ABB26-0587-4C30-8999-92F81FD0307C}</a:tableStyleId>
              </a:tblPr>
              <a:tblGrid>
                <a:gridCol w="1602740">
                  <a:extLst>
                    <a:ext uri="{9D8B030D-6E8A-4147-A177-3AD203B41FA5}">
                      <a16:colId xmlns:a16="http://schemas.microsoft.com/office/drawing/2014/main" val="3666860530"/>
                    </a:ext>
                  </a:extLst>
                </a:gridCol>
                <a:gridCol w="1292860">
                  <a:extLst>
                    <a:ext uri="{9D8B030D-6E8A-4147-A177-3AD203B41FA5}">
                      <a16:colId xmlns:a16="http://schemas.microsoft.com/office/drawing/2014/main" val="3135677727"/>
                    </a:ext>
                  </a:extLst>
                </a:gridCol>
                <a:gridCol w="1292860">
                  <a:extLst>
                    <a:ext uri="{9D8B030D-6E8A-4147-A177-3AD203B41FA5}">
                      <a16:colId xmlns:a16="http://schemas.microsoft.com/office/drawing/2014/main" val="721665463"/>
                    </a:ext>
                  </a:extLst>
                </a:gridCol>
                <a:gridCol w="1241425">
                  <a:extLst>
                    <a:ext uri="{9D8B030D-6E8A-4147-A177-3AD203B41FA5}">
                      <a16:colId xmlns:a16="http://schemas.microsoft.com/office/drawing/2014/main" val="1953767666"/>
                    </a:ext>
                  </a:extLst>
                </a:gridCol>
              </a:tblGrid>
              <a:tr h="355600">
                <a:tc>
                  <a:txBody>
                    <a:bodyPr/>
                    <a:lstStyle/>
                    <a:p>
                      <a:pPr marL="230188" indent="0">
                        <a:lnSpc>
                          <a:spcPct val="100000"/>
                        </a:lnSpc>
                        <a:spcBef>
                          <a:spcPts val="680"/>
                        </a:spcBef>
                      </a:pPr>
                      <a:r>
                        <a:rPr lang="en-US" sz="1200" b="1" dirty="0">
                          <a:solidFill>
                            <a:srgbClr val="FFFFFF"/>
                          </a:solidFill>
                          <a:latin typeface="Calibri"/>
                          <a:cs typeface="Calibri"/>
                        </a:rPr>
                        <a:t>Written Warnings</a:t>
                      </a:r>
                      <a:endParaRPr sz="1200" dirty="0">
                        <a:latin typeface="Calibri"/>
                        <a:cs typeface="Calibri"/>
                      </a:endParaRPr>
                    </a:p>
                  </a:txBody>
                  <a:tcPr marL="0" marR="0" marT="86360" marB="0">
                    <a:lnL w="12700" cap="flat" cmpd="sng" algn="ctr">
                      <a:solidFill>
                        <a:schemeClr val="tx1"/>
                      </a:solidFill>
                      <a:prstDash val="solid"/>
                      <a:round/>
                      <a:headEnd type="none" w="med" len="med"/>
                      <a:tailEnd type="none" w="med" len="med"/>
                    </a:lnL>
                    <a:lnR w="12700">
                      <a:solidFill>
                        <a:srgbClr val="FFFFFF"/>
                      </a:solidFill>
                      <a:prstDash val="solid"/>
                    </a:lnR>
                    <a:lnT w="12700" cap="flat" cmpd="sng" algn="ctr">
                      <a:solidFill>
                        <a:schemeClr val="tx1"/>
                      </a:solidFill>
                      <a:prstDash val="solid"/>
                      <a:round/>
                      <a:headEnd type="none" w="med" len="med"/>
                      <a:tailEnd type="none" w="med" len="med"/>
                    </a:lnT>
                    <a:lnB w="38100">
                      <a:solidFill>
                        <a:srgbClr val="FFFFFF"/>
                      </a:solidFill>
                      <a:prstDash val="solid"/>
                    </a:lnB>
                    <a:solidFill>
                      <a:schemeClr val="accent1">
                        <a:lumMod val="75000"/>
                      </a:schemeClr>
                    </a:solidFill>
                  </a:tcPr>
                </a:tc>
                <a:tc>
                  <a:txBody>
                    <a:bodyPr/>
                    <a:lstStyle/>
                    <a:p>
                      <a:pPr marL="328295">
                        <a:lnSpc>
                          <a:spcPct val="100000"/>
                        </a:lnSpc>
                        <a:spcBef>
                          <a:spcPts val="50"/>
                        </a:spcBef>
                      </a:pPr>
                      <a:r>
                        <a:rPr lang="en-US" sz="1050" b="1" spc="-10" dirty="0">
                          <a:solidFill>
                            <a:srgbClr val="FFFFFF"/>
                          </a:solidFill>
                          <a:latin typeface="Arial"/>
                          <a:cs typeface="Arial"/>
                        </a:rPr>
                        <a:t>2023/2024</a:t>
                      </a:r>
                    </a:p>
                    <a:p>
                      <a:pPr marL="328295">
                        <a:lnSpc>
                          <a:spcPct val="100000"/>
                        </a:lnSpc>
                        <a:spcBef>
                          <a:spcPts val="50"/>
                        </a:spcBef>
                      </a:pPr>
                      <a:r>
                        <a:rPr lang="en-US" sz="1050" b="1" spc="-10" dirty="0">
                          <a:solidFill>
                            <a:srgbClr val="FFFFFF"/>
                          </a:solidFill>
                          <a:latin typeface="Arial"/>
                          <a:cs typeface="Arial"/>
                        </a:rPr>
                        <a:t>   Totals</a:t>
                      </a:r>
                      <a:endParaRPr lang="en-US" sz="1050" dirty="0">
                        <a:latin typeface="Arial"/>
                        <a:cs typeface="Arial"/>
                      </a:endParaRPr>
                    </a:p>
                  </a:txBody>
                  <a:tcPr marL="0" marR="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lumMod val="75000"/>
                      </a:schemeClr>
                    </a:solidFill>
                  </a:tcPr>
                </a:tc>
                <a:tc>
                  <a:txBody>
                    <a:bodyPr/>
                    <a:lstStyle/>
                    <a:p>
                      <a:pPr marL="328295">
                        <a:lnSpc>
                          <a:spcPct val="100000"/>
                        </a:lnSpc>
                        <a:spcBef>
                          <a:spcPts val="50"/>
                        </a:spcBef>
                      </a:pPr>
                      <a:r>
                        <a:rPr sz="1050" b="1" spc="-10" dirty="0">
                          <a:solidFill>
                            <a:srgbClr val="FFFFFF"/>
                          </a:solidFill>
                          <a:latin typeface="Arial"/>
                          <a:cs typeface="Arial"/>
                        </a:rPr>
                        <a:t>202</a:t>
                      </a:r>
                      <a:r>
                        <a:rPr lang="en-US" sz="1050" b="1" spc="-10" dirty="0">
                          <a:solidFill>
                            <a:srgbClr val="FFFFFF"/>
                          </a:solidFill>
                          <a:latin typeface="Arial"/>
                          <a:cs typeface="Arial"/>
                        </a:rPr>
                        <a:t>4</a:t>
                      </a:r>
                      <a:r>
                        <a:rPr sz="1050" b="1" spc="-10" dirty="0">
                          <a:solidFill>
                            <a:srgbClr val="FFFFFF"/>
                          </a:solidFill>
                          <a:latin typeface="Arial"/>
                          <a:cs typeface="Arial"/>
                        </a:rPr>
                        <a:t>/202</a:t>
                      </a:r>
                      <a:r>
                        <a:rPr lang="en-US" sz="1050" b="1" spc="-10" dirty="0">
                          <a:solidFill>
                            <a:srgbClr val="FFFFFF"/>
                          </a:solidFill>
                          <a:latin typeface="Arial"/>
                          <a:cs typeface="Arial"/>
                        </a:rPr>
                        <a:t>5</a:t>
                      </a:r>
                      <a:endParaRPr sz="1050" dirty="0">
                        <a:latin typeface="Arial"/>
                        <a:cs typeface="Arial"/>
                      </a:endParaRPr>
                    </a:p>
                    <a:p>
                      <a:pPr marL="293370">
                        <a:lnSpc>
                          <a:spcPts val="1215"/>
                        </a:lnSpc>
                        <a:spcBef>
                          <a:spcPts val="180"/>
                        </a:spcBef>
                      </a:pPr>
                      <a:r>
                        <a:rPr sz="1050" b="1" dirty="0">
                          <a:solidFill>
                            <a:srgbClr val="FFFFFF"/>
                          </a:solidFill>
                          <a:latin typeface="Arial"/>
                          <a:cs typeface="Arial"/>
                        </a:rPr>
                        <a:t>FYTD</a:t>
                      </a:r>
                      <a:r>
                        <a:rPr sz="1050" b="1" spc="-35" dirty="0">
                          <a:solidFill>
                            <a:srgbClr val="FFFFFF"/>
                          </a:solidFill>
                          <a:latin typeface="Arial"/>
                          <a:cs typeface="Arial"/>
                        </a:rPr>
                        <a:t> </a:t>
                      </a:r>
                      <a:r>
                        <a:rPr sz="1050" b="1" spc="-10" dirty="0">
                          <a:solidFill>
                            <a:srgbClr val="FFFFFF"/>
                          </a:solidFill>
                          <a:latin typeface="Arial"/>
                          <a:cs typeface="Arial"/>
                        </a:rPr>
                        <a:t>Total</a:t>
                      </a:r>
                      <a:endParaRPr sz="1050" dirty="0">
                        <a:latin typeface="Arial"/>
                        <a:cs typeface="Arial"/>
                      </a:endParaRPr>
                    </a:p>
                  </a:txBody>
                  <a:tcPr marL="0" marR="0" marT="635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chemeClr val="tx1"/>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lumMod val="75000"/>
                      </a:schemeClr>
                    </a:solidFill>
                  </a:tcPr>
                </a:tc>
                <a:tc>
                  <a:txBody>
                    <a:bodyPr/>
                    <a:lstStyle/>
                    <a:p>
                      <a:pPr algn="ctr">
                        <a:lnSpc>
                          <a:spcPct val="100000"/>
                        </a:lnSpc>
                        <a:spcBef>
                          <a:spcPts val="50"/>
                        </a:spcBef>
                      </a:pPr>
                      <a:r>
                        <a:rPr sz="1050" b="1" spc="-10" dirty="0">
                          <a:solidFill>
                            <a:srgbClr val="FFFFFF"/>
                          </a:solidFill>
                          <a:latin typeface="Arial"/>
                          <a:cs typeface="Arial"/>
                        </a:rPr>
                        <a:t>2024/2025</a:t>
                      </a:r>
                      <a:endParaRPr sz="1050" dirty="0">
                        <a:latin typeface="Arial"/>
                        <a:cs typeface="Arial"/>
                      </a:endParaRPr>
                    </a:p>
                    <a:p>
                      <a:pPr marL="3175" algn="ctr">
                        <a:lnSpc>
                          <a:spcPts val="1215"/>
                        </a:lnSpc>
                        <a:spcBef>
                          <a:spcPts val="180"/>
                        </a:spcBef>
                      </a:pPr>
                      <a:r>
                        <a:rPr sz="1050" b="1" dirty="0">
                          <a:solidFill>
                            <a:srgbClr val="FFFFFF"/>
                          </a:solidFill>
                          <a:latin typeface="Arial"/>
                          <a:cs typeface="Arial"/>
                        </a:rPr>
                        <a:t>Estimated</a:t>
                      </a:r>
                      <a:r>
                        <a:rPr sz="1050" b="1" spc="-25" dirty="0">
                          <a:solidFill>
                            <a:srgbClr val="FFFFFF"/>
                          </a:solidFill>
                          <a:latin typeface="Arial"/>
                          <a:cs typeface="Arial"/>
                        </a:rPr>
                        <a:t> </a:t>
                      </a:r>
                      <a:r>
                        <a:rPr sz="1050" b="1" spc="-20" dirty="0">
                          <a:solidFill>
                            <a:srgbClr val="FFFFFF"/>
                          </a:solidFill>
                          <a:latin typeface="Arial"/>
                          <a:cs typeface="Arial"/>
                        </a:rPr>
                        <a:t>Total</a:t>
                      </a:r>
                      <a:endParaRPr sz="1050" dirty="0">
                        <a:latin typeface="Arial"/>
                        <a:cs typeface="Arial"/>
                      </a:endParaRPr>
                    </a:p>
                  </a:txBody>
                  <a:tcPr marL="0" marR="0" marT="635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791621897"/>
                  </a:ext>
                </a:extLst>
              </a:tr>
              <a:tr h="220277">
                <a:tc>
                  <a:txBody>
                    <a:bodyPr/>
                    <a:lstStyle/>
                    <a:p>
                      <a:pPr marL="68580" algn="l">
                        <a:lnSpc>
                          <a:spcPts val="1220"/>
                        </a:lnSpc>
                        <a:spcBef>
                          <a:spcPts val="80"/>
                        </a:spcBef>
                      </a:pPr>
                      <a:r>
                        <a:rPr sz="1100" b="1" dirty="0">
                          <a:solidFill>
                            <a:srgbClr val="FFFFFF"/>
                          </a:solidFill>
                          <a:latin typeface="Calibri"/>
                          <a:cs typeface="Calibri"/>
                        </a:rPr>
                        <a:t>Total</a:t>
                      </a:r>
                      <a:r>
                        <a:rPr sz="1100" b="1" spc="-25" dirty="0">
                          <a:solidFill>
                            <a:srgbClr val="FFFFFF"/>
                          </a:solidFill>
                          <a:latin typeface="Calibri"/>
                          <a:cs typeface="Calibri"/>
                        </a:rPr>
                        <a:t> </a:t>
                      </a:r>
                      <a:r>
                        <a:rPr lang="en-US" sz="1100" b="1" spc="-10" dirty="0">
                          <a:solidFill>
                            <a:srgbClr val="FFFFFF"/>
                          </a:solidFill>
                          <a:latin typeface="Calibri"/>
                          <a:cs typeface="Calibri"/>
                        </a:rPr>
                        <a:t>Warnings</a:t>
                      </a:r>
                      <a:endParaRPr sz="1100" dirty="0">
                        <a:latin typeface="Calibri"/>
                        <a:cs typeface="Calibri"/>
                      </a:endParaRPr>
                    </a:p>
                  </a:txBody>
                  <a:tcPr marL="0" marR="0" marT="10160" marB="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9000"/>
                    </a:solidFill>
                  </a:tcPr>
                </a:tc>
                <a:tc>
                  <a:txBody>
                    <a:bodyPr/>
                    <a:lstStyle/>
                    <a:p>
                      <a:pPr algn="ctr">
                        <a:lnSpc>
                          <a:spcPts val="1165"/>
                        </a:lnSpc>
                        <a:spcBef>
                          <a:spcPts val="130"/>
                        </a:spcBef>
                      </a:pPr>
                      <a:r>
                        <a:rPr lang="en-US" sz="1050" b="1" spc="-25" dirty="0">
                          <a:latin typeface="Arial"/>
                          <a:cs typeface="Arial"/>
                        </a:rPr>
                        <a:t>594</a:t>
                      </a:r>
                      <a:endParaRPr sz="1050"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a:lnSpc>
                          <a:spcPts val="1165"/>
                        </a:lnSpc>
                        <a:spcBef>
                          <a:spcPts val="130"/>
                        </a:spcBef>
                      </a:pPr>
                      <a:r>
                        <a:rPr lang="en-US" sz="1050" b="1" spc="-25" dirty="0">
                          <a:latin typeface="Arial"/>
                          <a:cs typeface="Arial"/>
                        </a:rPr>
                        <a:t>61</a:t>
                      </a:r>
                      <a:endParaRPr sz="1050"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a:lnSpc>
                          <a:spcPts val="1165"/>
                        </a:lnSpc>
                        <a:spcBef>
                          <a:spcPts val="130"/>
                        </a:spcBef>
                      </a:pPr>
                      <a:r>
                        <a:rPr lang="en-US" sz="1050" b="1" spc="-20" dirty="0">
                          <a:latin typeface="Arial"/>
                          <a:cs typeface="Arial"/>
                        </a:rPr>
                        <a:t>325</a:t>
                      </a:r>
                      <a:endParaRPr sz="1050"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1765939377"/>
                  </a:ext>
                </a:extLst>
              </a:tr>
            </a:tbl>
          </a:graphicData>
        </a:graphic>
      </p:graphicFrame>
      <p:graphicFrame>
        <p:nvGraphicFramePr>
          <p:cNvPr id="6" name="Table 5">
            <a:extLst>
              <a:ext uri="{FF2B5EF4-FFF2-40B4-BE49-F238E27FC236}">
                <a16:creationId xmlns:a16="http://schemas.microsoft.com/office/drawing/2014/main" id="{ECC31CA7-AFD6-4A23-B02B-EDE4D4115AD3}"/>
              </a:ext>
            </a:extLst>
          </p:cNvPr>
          <p:cNvGraphicFramePr>
            <a:graphicFrameLocks noGrp="1"/>
          </p:cNvGraphicFramePr>
          <p:nvPr/>
        </p:nvGraphicFramePr>
        <p:xfrm>
          <a:off x="838200" y="3452426"/>
          <a:ext cx="5429885" cy="1677262"/>
        </p:xfrm>
        <a:graphic>
          <a:graphicData uri="http://schemas.openxmlformats.org/drawingml/2006/table">
            <a:tbl>
              <a:tblPr firstRow="1" bandRow="1">
                <a:tableStyleId>{2D5ABB26-0587-4C30-8999-92F81FD0307C}</a:tableStyleId>
              </a:tblPr>
              <a:tblGrid>
                <a:gridCol w="1602740">
                  <a:extLst>
                    <a:ext uri="{9D8B030D-6E8A-4147-A177-3AD203B41FA5}">
                      <a16:colId xmlns:a16="http://schemas.microsoft.com/office/drawing/2014/main" val="94495876"/>
                    </a:ext>
                  </a:extLst>
                </a:gridCol>
                <a:gridCol w="1292860">
                  <a:extLst>
                    <a:ext uri="{9D8B030D-6E8A-4147-A177-3AD203B41FA5}">
                      <a16:colId xmlns:a16="http://schemas.microsoft.com/office/drawing/2014/main" val="1987282212"/>
                    </a:ext>
                  </a:extLst>
                </a:gridCol>
                <a:gridCol w="1292860">
                  <a:extLst>
                    <a:ext uri="{9D8B030D-6E8A-4147-A177-3AD203B41FA5}">
                      <a16:colId xmlns:a16="http://schemas.microsoft.com/office/drawing/2014/main" val="4022685424"/>
                    </a:ext>
                  </a:extLst>
                </a:gridCol>
                <a:gridCol w="1241425">
                  <a:extLst>
                    <a:ext uri="{9D8B030D-6E8A-4147-A177-3AD203B41FA5}">
                      <a16:colId xmlns:a16="http://schemas.microsoft.com/office/drawing/2014/main" val="2793289699"/>
                    </a:ext>
                  </a:extLst>
                </a:gridCol>
              </a:tblGrid>
              <a:tr h="355600">
                <a:tc>
                  <a:txBody>
                    <a:bodyPr/>
                    <a:lstStyle/>
                    <a:p>
                      <a:pPr marL="173038" indent="0" defTabSz="914400">
                        <a:lnSpc>
                          <a:spcPct val="100000"/>
                        </a:lnSpc>
                        <a:spcBef>
                          <a:spcPts val="680"/>
                        </a:spcBef>
                      </a:pPr>
                      <a:r>
                        <a:rPr lang="en-US" sz="1200" b="1" dirty="0">
                          <a:solidFill>
                            <a:srgbClr val="FFFFFF"/>
                          </a:solidFill>
                          <a:latin typeface="Calibri"/>
                          <a:cs typeface="Calibri"/>
                        </a:rPr>
                        <a:t>Notices of Violation</a:t>
                      </a:r>
                      <a:endParaRPr sz="1200" dirty="0">
                        <a:latin typeface="Calibri"/>
                        <a:cs typeface="Calibri"/>
                      </a:endParaRPr>
                    </a:p>
                  </a:txBody>
                  <a:tcPr marL="0" marR="0" marT="86360" marB="0">
                    <a:lnL w="12700" cap="flat" cmpd="sng" algn="ctr">
                      <a:solidFill>
                        <a:schemeClr val="tx1"/>
                      </a:solidFill>
                      <a:prstDash val="solid"/>
                      <a:round/>
                      <a:headEnd type="none" w="med" len="med"/>
                      <a:tailEnd type="none" w="med" len="med"/>
                    </a:lnL>
                    <a:lnR w="12700">
                      <a:solidFill>
                        <a:srgbClr val="FFFFFF"/>
                      </a:solidFill>
                      <a:prstDash val="solid"/>
                    </a:lnR>
                    <a:lnT w="12700" cap="flat" cmpd="sng" algn="ctr">
                      <a:solidFill>
                        <a:schemeClr val="tx1"/>
                      </a:solidFill>
                      <a:prstDash val="solid"/>
                      <a:round/>
                      <a:headEnd type="none" w="med" len="med"/>
                      <a:tailEnd type="none" w="med" len="med"/>
                    </a:lnT>
                    <a:lnB w="38100">
                      <a:solidFill>
                        <a:srgbClr val="FFFFFF"/>
                      </a:solidFill>
                      <a:prstDash val="solid"/>
                    </a:lnB>
                    <a:solidFill>
                      <a:schemeClr val="accent1">
                        <a:lumMod val="75000"/>
                      </a:schemeClr>
                    </a:solidFill>
                  </a:tcPr>
                </a:tc>
                <a:tc>
                  <a:txBody>
                    <a:bodyPr/>
                    <a:lstStyle/>
                    <a:p>
                      <a:pPr marL="328295">
                        <a:lnSpc>
                          <a:spcPct val="100000"/>
                        </a:lnSpc>
                        <a:spcBef>
                          <a:spcPts val="50"/>
                        </a:spcBef>
                      </a:pPr>
                      <a:r>
                        <a:rPr lang="en-US" sz="1050" b="1" spc="-10" dirty="0">
                          <a:solidFill>
                            <a:srgbClr val="FFFFFF"/>
                          </a:solidFill>
                          <a:latin typeface="Arial"/>
                          <a:cs typeface="Arial"/>
                        </a:rPr>
                        <a:t>2023/2024</a:t>
                      </a:r>
                    </a:p>
                    <a:p>
                      <a:pPr marL="328295">
                        <a:lnSpc>
                          <a:spcPct val="100000"/>
                        </a:lnSpc>
                        <a:spcBef>
                          <a:spcPts val="50"/>
                        </a:spcBef>
                      </a:pPr>
                      <a:r>
                        <a:rPr lang="en-US" sz="1050" b="1" spc="-10" dirty="0">
                          <a:solidFill>
                            <a:srgbClr val="FFFFFF"/>
                          </a:solidFill>
                          <a:latin typeface="Arial"/>
                          <a:cs typeface="Arial"/>
                        </a:rPr>
                        <a:t>   Totals</a:t>
                      </a:r>
                      <a:endParaRPr lang="en-US" sz="1050" dirty="0">
                        <a:latin typeface="Arial"/>
                        <a:cs typeface="Arial"/>
                      </a:endParaRPr>
                    </a:p>
                  </a:txBody>
                  <a:tcPr marL="0" marR="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lumMod val="75000"/>
                      </a:schemeClr>
                    </a:solidFill>
                  </a:tcPr>
                </a:tc>
                <a:tc>
                  <a:txBody>
                    <a:bodyPr/>
                    <a:lstStyle/>
                    <a:p>
                      <a:pPr marL="328295">
                        <a:lnSpc>
                          <a:spcPct val="100000"/>
                        </a:lnSpc>
                        <a:spcBef>
                          <a:spcPts val="50"/>
                        </a:spcBef>
                      </a:pPr>
                      <a:r>
                        <a:rPr sz="1050" b="1" spc="-10" dirty="0">
                          <a:solidFill>
                            <a:srgbClr val="FFFFFF"/>
                          </a:solidFill>
                          <a:latin typeface="Arial"/>
                          <a:cs typeface="Arial"/>
                        </a:rPr>
                        <a:t>202</a:t>
                      </a:r>
                      <a:r>
                        <a:rPr lang="en-US" sz="1050" b="1" spc="-10" dirty="0">
                          <a:solidFill>
                            <a:srgbClr val="FFFFFF"/>
                          </a:solidFill>
                          <a:latin typeface="Arial"/>
                          <a:cs typeface="Arial"/>
                        </a:rPr>
                        <a:t>4</a:t>
                      </a:r>
                      <a:r>
                        <a:rPr sz="1050" b="1" spc="-10" dirty="0">
                          <a:solidFill>
                            <a:srgbClr val="FFFFFF"/>
                          </a:solidFill>
                          <a:latin typeface="Arial"/>
                          <a:cs typeface="Arial"/>
                        </a:rPr>
                        <a:t>/202</a:t>
                      </a:r>
                      <a:r>
                        <a:rPr lang="en-US" sz="1050" b="1" spc="-10" dirty="0">
                          <a:solidFill>
                            <a:srgbClr val="FFFFFF"/>
                          </a:solidFill>
                          <a:latin typeface="Arial"/>
                          <a:cs typeface="Arial"/>
                        </a:rPr>
                        <a:t>5</a:t>
                      </a:r>
                      <a:endParaRPr sz="1050" dirty="0">
                        <a:latin typeface="Arial"/>
                        <a:cs typeface="Arial"/>
                      </a:endParaRPr>
                    </a:p>
                    <a:p>
                      <a:pPr marL="293370">
                        <a:lnSpc>
                          <a:spcPts val="1215"/>
                        </a:lnSpc>
                        <a:spcBef>
                          <a:spcPts val="180"/>
                        </a:spcBef>
                      </a:pPr>
                      <a:r>
                        <a:rPr sz="1050" b="1" dirty="0">
                          <a:solidFill>
                            <a:srgbClr val="FFFFFF"/>
                          </a:solidFill>
                          <a:latin typeface="Arial"/>
                          <a:cs typeface="Arial"/>
                        </a:rPr>
                        <a:t>FYTD</a:t>
                      </a:r>
                      <a:r>
                        <a:rPr sz="1050" b="1" spc="-35" dirty="0">
                          <a:solidFill>
                            <a:srgbClr val="FFFFFF"/>
                          </a:solidFill>
                          <a:latin typeface="Arial"/>
                          <a:cs typeface="Arial"/>
                        </a:rPr>
                        <a:t> </a:t>
                      </a:r>
                      <a:r>
                        <a:rPr sz="1050" b="1" spc="-10" dirty="0">
                          <a:solidFill>
                            <a:srgbClr val="FFFFFF"/>
                          </a:solidFill>
                          <a:latin typeface="Arial"/>
                          <a:cs typeface="Arial"/>
                        </a:rPr>
                        <a:t>Total</a:t>
                      </a:r>
                      <a:endParaRPr sz="1050" dirty="0">
                        <a:latin typeface="Arial"/>
                        <a:cs typeface="Arial"/>
                      </a:endParaRPr>
                    </a:p>
                  </a:txBody>
                  <a:tcPr marL="0" marR="0" marT="635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chemeClr val="tx1"/>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lumMod val="75000"/>
                      </a:schemeClr>
                    </a:solidFill>
                  </a:tcPr>
                </a:tc>
                <a:tc>
                  <a:txBody>
                    <a:bodyPr/>
                    <a:lstStyle/>
                    <a:p>
                      <a:pPr algn="ctr">
                        <a:lnSpc>
                          <a:spcPct val="100000"/>
                        </a:lnSpc>
                        <a:spcBef>
                          <a:spcPts val="50"/>
                        </a:spcBef>
                      </a:pPr>
                      <a:r>
                        <a:rPr sz="1050" b="1" spc="-10" dirty="0">
                          <a:solidFill>
                            <a:srgbClr val="FFFFFF"/>
                          </a:solidFill>
                          <a:latin typeface="Arial"/>
                          <a:cs typeface="Arial"/>
                        </a:rPr>
                        <a:t>2024/2025</a:t>
                      </a:r>
                      <a:endParaRPr sz="1050" dirty="0">
                        <a:latin typeface="Arial"/>
                        <a:cs typeface="Arial"/>
                      </a:endParaRPr>
                    </a:p>
                    <a:p>
                      <a:pPr marL="3175" algn="ctr">
                        <a:lnSpc>
                          <a:spcPts val="1215"/>
                        </a:lnSpc>
                        <a:spcBef>
                          <a:spcPts val="180"/>
                        </a:spcBef>
                      </a:pPr>
                      <a:r>
                        <a:rPr sz="1050" b="1" dirty="0">
                          <a:solidFill>
                            <a:srgbClr val="FFFFFF"/>
                          </a:solidFill>
                          <a:latin typeface="Arial"/>
                          <a:cs typeface="Arial"/>
                        </a:rPr>
                        <a:t>Estimated</a:t>
                      </a:r>
                      <a:r>
                        <a:rPr sz="1050" b="1" spc="-25" dirty="0">
                          <a:solidFill>
                            <a:srgbClr val="FFFFFF"/>
                          </a:solidFill>
                          <a:latin typeface="Arial"/>
                          <a:cs typeface="Arial"/>
                        </a:rPr>
                        <a:t> </a:t>
                      </a:r>
                      <a:r>
                        <a:rPr sz="1050" b="1" spc="-20" dirty="0">
                          <a:solidFill>
                            <a:srgbClr val="FFFFFF"/>
                          </a:solidFill>
                          <a:latin typeface="Arial"/>
                          <a:cs typeface="Arial"/>
                        </a:rPr>
                        <a:t>Total</a:t>
                      </a:r>
                      <a:endParaRPr sz="1050" dirty="0">
                        <a:latin typeface="Arial"/>
                        <a:cs typeface="Arial"/>
                      </a:endParaRPr>
                    </a:p>
                  </a:txBody>
                  <a:tcPr marL="0" marR="0" marT="635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464442349"/>
                  </a:ext>
                </a:extLst>
              </a:tr>
              <a:tr h="220277">
                <a:tc>
                  <a:txBody>
                    <a:bodyPr/>
                    <a:lstStyle/>
                    <a:p>
                      <a:pPr marL="68263" indent="0" algn="l">
                        <a:lnSpc>
                          <a:spcPts val="1220"/>
                        </a:lnSpc>
                        <a:spcBef>
                          <a:spcPts val="80"/>
                        </a:spcBef>
                      </a:pPr>
                      <a:r>
                        <a:rPr lang="en-US" sz="1100" b="1" dirty="0">
                          <a:solidFill>
                            <a:schemeClr val="bg1"/>
                          </a:solidFill>
                          <a:latin typeface="Calibri"/>
                          <a:cs typeface="Calibri"/>
                        </a:rPr>
                        <a:t>Trash / Debris</a:t>
                      </a:r>
                      <a:endParaRPr sz="1100" b="1" dirty="0">
                        <a:solidFill>
                          <a:schemeClr val="bg1"/>
                        </a:solidFill>
                        <a:latin typeface="Calibri"/>
                        <a:cs typeface="Calibri"/>
                      </a:endParaRPr>
                    </a:p>
                  </a:txBody>
                  <a:tcPr marL="0" marR="0" marT="10160" marB="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E9000"/>
                    </a:solidFill>
                  </a:tcPr>
                </a:tc>
                <a:tc>
                  <a:txBody>
                    <a:bodyPr/>
                    <a:lstStyle/>
                    <a:p>
                      <a:pPr algn="ctr">
                        <a:lnSpc>
                          <a:spcPts val="1165"/>
                        </a:lnSpc>
                        <a:spcBef>
                          <a:spcPts val="130"/>
                        </a:spcBef>
                      </a:pPr>
                      <a:r>
                        <a:rPr lang="en-US" sz="1050" b="1" dirty="0">
                          <a:latin typeface="Arial"/>
                          <a:cs typeface="Arial"/>
                        </a:rPr>
                        <a:t>21</a:t>
                      </a:r>
                      <a:endParaRPr sz="1050" b="1"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9EBF5"/>
                    </a:solidFill>
                  </a:tcPr>
                </a:tc>
                <a:tc>
                  <a:txBody>
                    <a:bodyPr/>
                    <a:lstStyle/>
                    <a:p>
                      <a:pPr algn="ctr">
                        <a:lnSpc>
                          <a:spcPts val="1165"/>
                        </a:lnSpc>
                        <a:spcBef>
                          <a:spcPts val="130"/>
                        </a:spcBef>
                      </a:pPr>
                      <a:r>
                        <a:rPr lang="en-US" sz="1050" b="1" dirty="0">
                          <a:latin typeface="Arial"/>
                          <a:cs typeface="Arial"/>
                        </a:rPr>
                        <a:t>5</a:t>
                      </a:r>
                      <a:endParaRPr sz="1050" b="1"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9EBF5"/>
                    </a:solidFill>
                  </a:tcPr>
                </a:tc>
                <a:tc>
                  <a:txBody>
                    <a:bodyPr/>
                    <a:lstStyle/>
                    <a:p>
                      <a:pPr algn="ctr">
                        <a:lnSpc>
                          <a:spcPts val="1165"/>
                        </a:lnSpc>
                        <a:spcBef>
                          <a:spcPts val="130"/>
                        </a:spcBef>
                      </a:pPr>
                      <a:r>
                        <a:rPr lang="en-US" sz="1050" b="1" dirty="0">
                          <a:latin typeface="Arial"/>
                          <a:cs typeface="Arial"/>
                        </a:rPr>
                        <a:t>25</a:t>
                      </a:r>
                      <a:endParaRPr sz="1050" b="1"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995727519"/>
                  </a:ext>
                </a:extLst>
              </a:tr>
              <a:tr h="220277">
                <a:tc>
                  <a:txBody>
                    <a:bodyPr/>
                    <a:lstStyle/>
                    <a:p>
                      <a:pPr marL="68263" indent="0" algn="l">
                        <a:lnSpc>
                          <a:spcPts val="1220"/>
                        </a:lnSpc>
                        <a:spcBef>
                          <a:spcPts val="80"/>
                        </a:spcBef>
                      </a:pPr>
                      <a:r>
                        <a:rPr lang="en-US" sz="1100" b="1" dirty="0">
                          <a:solidFill>
                            <a:schemeClr val="bg1"/>
                          </a:solidFill>
                          <a:latin typeface="Calibri"/>
                          <a:cs typeface="Calibri"/>
                        </a:rPr>
                        <a:t>Weeds / Overgrowth</a:t>
                      </a:r>
                      <a:endParaRPr sz="1100" b="1" dirty="0">
                        <a:solidFill>
                          <a:schemeClr val="bg1"/>
                        </a:solidFill>
                        <a:latin typeface="Calibri"/>
                        <a:cs typeface="Calibri"/>
                      </a:endParaRPr>
                    </a:p>
                  </a:txBody>
                  <a:tcPr marL="0" marR="0" marT="10160" marB="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E9000"/>
                    </a:solidFill>
                  </a:tcPr>
                </a:tc>
                <a:tc>
                  <a:txBody>
                    <a:bodyPr/>
                    <a:lstStyle/>
                    <a:p>
                      <a:pPr algn="ctr">
                        <a:lnSpc>
                          <a:spcPts val="1165"/>
                        </a:lnSpc>
                        <a:spcBef>
                          <a:spcPts val="130"/>
                        </a:spcBef>
                      </a:pPr>
                      <a:r>
                        <a:rPr lang="en-US" sz="1050" b="1" dirty="0">
                          <a:latin typeface="Arial"/>
                          <a:cs typeface="Arial"/>
                        </a:rPr>
                        <a:t>92</a:t>
                      </a:r>
                      <a:endParaRPr sz="1050" b="1"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9EBF5"/>
                    </a:solidFill>
                  </a:tcPr>
                </a:tc>
                <a:tc>
                  <a:txBody>
                    <a:bodyPr/>
                    <a:lstStyle/>
                    <a:p>
                      <a:pPr algn="ctr">
                        <a:lnSpc>
                          <a:spcPts val="1165"/>
                        </a:lnSpc>
                        <a:spcBef>
                          <a:spcPts val="130"/>
                        </a:spcBef>
                      </a:pPr>
                      <a:r>
                        <a:rPr lang="en-US" sz="1050" b="1" dirty="0">
                          <a:latin typeface="Arial"/>
                          <a:cs typeface="Arial"/>
                        </a:rPr>
                        <a:t>52</a:t>
                      </a:r>
                      <a:endParaRPr sz="1050" b="1"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9EBF5"/>
                    </a:solidFill>
                  </a:tcPr>
                </a:tc>
                <a:tc>
                  <a:txBody>
                    <a:bodyPr/>
                    <a:lstStyle/>
                    <a:p>
                      <a:pPr algn="ctr">
                        <a:lnSpc>
                          <a:spcPts val="1165"/>
                        </a:lnSpc>
                        <a:spcBef>
                          <a:spcPts val="130"/>
                        </a:spcBef>
                      </a:pPr>
                      <a:r>
                        <a:rPr lang="en-US" sz="1050" b="1" dirty="0">
                          <a:latin typeface="Arial"/>
                          <a:cs typeface="Arial"/>
                        </a:rPr>
                        <a:t>95</a:t>
                      </a:r>
                      <a:endParaRPr sz="1050" b="1"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970077188"/>
                  </a:ext>
                </a:extLst>
              </a:tr>
              <a:tr h="220277">
                <a:tc>
                  <a:txBody>
                    <a:bodyPr/>
                    <a:lstStyle/>
                    <a:p>
                      <a:pPr marL="68263" indent="0" algn="l">
                        <a:lnSpc>
                          <a:spcPts val="1220"/>
                        </a:lnSpc>
                        <a:spcBef>
                          <a:spcPts val="80"/>
                        </a:spcBef>
                      </a:pPr>
                      <a:r>
                        <a:rPr lang="en-US" sz="1100" b="1" dirty="0">
                          <a:solidFill>
                            <a:schemeClr val="bg1"/>
                          </a:solidFill>
                          <a:latin typeface="Calibri"/>
                          <a:cs typeface="Calibri"/>
                        </a:rPr>
                        <a:t>Property Maintenance</a:t>
                      </a:r>
                      <a:endParaRPr sz="1100" b="1" dirty="0">
                        <a:solidFill>
                          <a:schemeClr val="bg1"/>
                        </a:solidFill>
                        <a:latin typeface="Calibri"/>
                        <a:cs typeface="Calibri"/>
                      </a:endParaRPr>
                    </a:p>
                  </a:txBody>
                  <a:tcPr marL="0" marR="0" marT="10160" marB="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E9000"/>
                    </a:solidFill>
                  </a:tcPr>
                </a:tc>
                <a:tc>
                  <a:txBody>
                    <a:bodyPr/>
                    <a:lstStyle/>
                    <a:p>
                      <a:pPr algn="ctr">
                        <a:lnSpc>
                          <a:spcPts val="1165"/>
                        </a:lnSpc>
                        <a:spcBef>
                          <a:spcPts val="130"/>
                        </a:spcBef>
                      </a:pPr>
                      <a:r>
                        <a:rPr lang="en-US" sz="1050" b="1" dirty="0">
                          <a:latin typeface="Arial"/>
                          <a:cs typeface="Arial"/>
                        </a:rPr>
                        <a:t>188</a:t>
                      </a:r>
                      <a:endParaRPr sz="1050" b="1"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9EBF5"/>
                    </a:solidFill>
                  </a:tcPr>
                </a:tc>
                <a:tc>
                  <a:txBody>
                    <a:bodyPr/>
                    <a:lstStyle/>
                    <a:p>
                      <a:pPr algn="ctr">
                        <a:lnSpc>
                          <a:spcPts val="1165"/>
                        </a:lnSpc>
                        <a:spcBef>
                          <a:spcPts val="130"/>
                        </a:spcBef>
                      </a:pPr>
                      <a:r>
                        <a:rPr lang="en-US" sz="1050" b="1" dirty="0">
                          <a:latin typeface="Arial"/>
                          <a:cs typeface="Arial"/>
                        </a:rPr>
                        <a:t>16</a:t>
                      </a:r>
                      <a:endParaRPr sz="1050" b="1"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9EBF5"/>
                    </a:solidFill>
                  </a:tcPr>
                </a:tc>
                <a:tc>
                  <a:txBody>
                    <a:bodyPr/>
                    <a:lstStyle/>
                    <a:p>
                      <a:pPr algn="ctr">
                        <a:lnSpc>
                          <a:spcPts val="1165"/>
                        </a:lnSpc>
                        <a:spcBef>
                          <a:spcPts val="130"/>
                        </a:spcBef>
                      </a:pPr>
                      <a:r>
                        <a:rPr lang="en-US" sz="1050" b="1" dirty="0">
                          <a:latin typeface="Arial"/>
                          <a:cs typeface="Arial"/>
                        </a:rPr>
                        <a:t>45</a:t>
                      </a:r>
                      <a:endParaRPr sz="1050" b="1"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584679538"/>
                  </a:ext>
                </a:extLst>
              </a:tr>
              <a:tr h="220277">
                <a:tc>
                  <a:txBody>
                    <a:bodyPr/>
                    <a:lstStyle/>
                    <a:p>
                      <a:pPr marL="68263" indent="0" algn="l">
                        <a:lnSpc>
                          <a:spcPts val="1220"/>
                        </a:lnSpc>
                        <a:spcBef>
                          <a:spcPts val="80"/>
                        </a:spcBef>
                      </a:pPr>
                      <a:r>
                        <a:rPr lang="en-US" sz="1100" b="1" dirty="0">
                          <a:solidFill>
                            <a:schemeClr val="bg1"/>
                          </a:solidFill>
                          <a:latin typeface="Calibri"/>
                          <a:cs typeface="Calibri"/>
                        </a:rPr>
                        <a:t>Inoperable Vehicles</a:t>
                      </a:r>
                      <a:endParaRPr sz="1100" b="1" dirty="0">
                        <a:solidFill>
                          <a:schemeClr val="bg1"/>
                        </a:solidFill>
                        <a:latin typeface="Calibri"/>
                        <a:cs typeface="Calibri"/>
                      </a:endParaRPr>
                    </a:p>
                  </a:txBody>
                  <a:tcPr marL="0" marR="0" marT="10160" marB="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E9000"/>
                    </a:solidFill>
                  </a:tcPr>
                </a:tc>
                <a:tc>
                  <a:txBody>
                    <a:bodyPr/>
                    <a:lstStyle/>
                    <a:p>
                      <a:pPr algn="ctr">
                        <a:lnSpc>
                          <a:spcPts val="1165"/>
                        </a:lnSpc>
                        <a:spcBef>
                          <a:spcPts val="130"/>
                        </a:spcBef>
                      </a:pPr>
                      <a:r>
                        <a:rPr lang="en-US" sz="1050" b="1" dirty="0">
                          <a:latin typeface="Arial"/>
                          <a:cs typeface="Arial"/>
                        </a:rPr>
                        <a:t>14</a:t>
                      </a:r>
                      <a:endParaRPr sz="1050" b="1"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9EBF5"/>
                    </a:solidFill>
                  </a:tcPr>
                </a:tc>
                <a:tc>
                  <a:txBody>
                    <a:bodyPr/>
                    <a:lstStyle/>
                    <a:p>
                      <a:pPr algn="ctr">
                        <a:lnSpc>
                          <a:spcPts val="1165"/>
                        </a:lnSpc>
                        <a:spcBef>
                          <a:spcPts val="130"/>
                        </a:spcBef>
                      </a:pPr>
                      <a:r>
                        <a:rPr lang="en-US" sz="1050" b="1" dirty="0">
                          <a:latin typeface="Arial"/>
                          <a:cs typeface="Arial"/>
                        </a:rPr>
                        <a:t>8</a:t>
                      </a:r>
                      <a:endParaRPr sz="1050" b="1"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9EBF5"/>
                    </a:solidFill>
                  </a:tcPr>
                </a:tc>
                <a:tc>
                  <a:txBody>
                    <a:bodyPr/>
                    <a:lstStyle/>
                    <a:p>
                      <a:pPr algn="ctr">
                        <a:lnSpc>
                          <a:spcPts val="1165"/>
                        </a:lnSpc>
                        <a:spcBef>
                          <a:spcPts val="130"/>
                        </a:spcBef>
                      </a:pPr>
                      <a:r>
                        <a:rPr lang="en-US" sz="1050" b="1" dirty="0">
                          <a:latin typeface="Arial"/>
                          <a:cs typeface="Arial"/>
                        </a:rPr>
                        <a:t>20</a:t>
                      </a:r>
                      <a:endParaRPr sz="1050" b="1"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13435977"/>
                  </a:ext>
                </a:extLst>
              </a:tr>
              <a:tr h="220277">
                <a:tc>
                  <a:txBody>
                    <a:bodyPr/>
                    <a:lstStyle/>
                    <a:p>
                      <a:pPr marL="68263" indent="0" algn="l">
                        <a:lnSpc>
                          <a:spcPts val="1220"/>
                        </a:lnSpc>
                        <a:spcBef>
                          <a:spcPts val="80"/>
                        </a:spcBef>
                      </a:pPr>
                      <a:r>
                        <a:rPr lang="en-US" sz="1100" b="1" dirty="0">
                          <a:solidFill>
                            <a:schemeClr val="bg1"/>
                          </a:solidFill>
                          <a:latin typeface="Calibri"/>
                          <a:cs typeface="Calibri"/>
                        </a:rPr>
                        <a:t>All other</a:t>
                      </a:r>
                      <a:endParaRPr sz="1100" b="1" dirty="0">
                        <a:solidFill>
                          <a:schemeClr val="bg1"/>
                        </a:solidFill>
                        <a:latin typeface="Calibri"/>
                        <a:cs typeface="Calibri"/>
                      </a:endParaRPr>
                    </a:p>
                  </a:txBody>
                  <a:tcPr marL="0" marR="0" marT="10160" marB="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E9000"/>
                    </a:solidFill>
                  </a:tcPr>
                </a:tc>
                <a:tc>
                  <a:txBody>
                    <a:bodyPr/>
                    <a:lstStyle/>
                    <a:p>
                      <a:pPr algn="ctr">
                        <a:lnSpc>
                          <a:spcPts val="1165"/>
                        </a:lnSpc>
                        <a:spcBef>
                          <a:spcPts val="130"/>
                        </a:spcBef>
                      </a:pPr>
                      <a:r>
                        <a:rPr lang="en-US" sz="1050" b="1" dirty="0">
                          <a:latin typeface="Arial"/>
                          <a:cs typeface="Arial"/>
                        </a:rPr>
                        <a:t>19</a:t>
                      </a:r>
                      <a:endParaRPr sz="1050" b="1"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9EBF5"/>
                    </a:solidFill>
                  </a:tcPr>
                </a:tc>
                <a:tc>
                  <a:txBody>
                    <a:bodyPr/>
                    <a:lstStyle/>
                    <a:p>
                      <a:pPr algn="ctr">
                        <a:lnSpc>
                          <a:spcPts val="1165"/>
                        </a:lnSpc>
                        <a:spcBef>
                          <a:spcPts val="130"/>
                        </a:spcBef>
                      </a:pPr>
                      <a:r>
                        <a:rPr lang="en-US" sz="1050" b="1" dirty="0">
                          <a:latin typeface="Arial"/>
                          <a:cs typeface="Arial"/>
                        </a:rPr>
                        <a:t>22</a:t>
                      </a:r>
                      <a:endParaRPr sz="1050" b="1"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9EBF5"/>
                    </a:solidFill>
                  </a:tcPr>
                </a:tc>
                <a:tc>
                  <a:txBody>
                    <a:bodyPr/>
                    <a:lstStyle/>
                    <a:p>
                      <a:pPr algn="ctr">
                        <a:lnSpc>
                          <a:spcPts val="1165"/>
                        </a:lnSpc>
                        <a:spcBef>
                          <a:spcPts val="130"/>
                        </a:spcBef>
                      </a:pPr>
                      <a:r>
                        <a:rPr lang="en-US" sz="1050" b="1" dirty="0">
                          <a:latin typeface="Arial"/>
                          <a:cs typeface="Arial"/>
                        </a:rPr>
                        <a:t>70</a:t>
                      </a:r>
                      <a:endParaRPr sz="1050" b="1"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545944215"/>
                  </a:ext>
                </a:extLst>
              </a:tr>
              <a:tr h="220277">
                <a:tc>
                  <a:txBody>
                    <a:bodyPr/>
                    <a:lstStyle/>
                    <a:p>
                      <a:pPr marL="68263" indent="0" algn="l">
                        <a:lnSpc>
                          <a:spcPts val="1220"/>
                        </a:lnSpc>
                        <a:spcBef>
                          <a:spcPts val="80"/>
                        </a:spcBef>
                      </a:pPr>
                      <a:r>
                        <a:rPr sz="1100" b="1" dirty="0">
                          <a:solidFill>
                            <a:srgbClr val="FFFFFF"/>
                          </a:solidFill>
                          <a:latin typeface="Calibri"/>
                          <a:cs typeface="Calibri"/>
                        </a:rPr>
                        <a:t>Total</a:t>
                      </a:r>
                      <a:r>
                        <a:rPr sz="1100" b="1" spc="-25" dirty="0">
                          <a:solidFill>
                            <a:srgbClr val="FFFFFF"/>
                          </a:solidFill>
                          <a:latin typeface="Calibri"/>
                          <a:cs typeface="Calibri"/>
                        </a:rPr>
                        <a:t> </a:t>
                      </a:r>
                      <a:r>
                        <a:rPr lang="en-US" sz="1100" b="1" spc="-10" dirty="0">
                          <a:solidFill>
                            <a:srgbClr val="FFFFFF"/>
                          </a:solidFill>
                          <a:latin typeface="Calibri"/>
                          <a:cs typeface="Calibri"/>
                        </a:rPr>
                        <a:t> Notices</a:t>
                      </a:r>
                      <a:endParaRPr sz="1100" dirty="0">
                        <a:latin typeface="Calibri"/>
                        <a:cs typeface="Calibri"/>
                      </a:endParaRPr>
                    </a:p>
                  </a:txBody>
                  <a:tcPr marL="0" marR="0" marT="10160" marB="0" anchor="ct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9000"/>
                    </a:solidFill>
                  </a:tcPr>
                </a:tc>
                <a:tc>
                  <a:txBody>
                    <a:bodyPr/>
                    <a:lstStyle/>
                    <a:p>
                      <a:pPr algn="ctr">
                        <a:lnSpc>
                          <a:spcPts val="1165"/>
                        </a:lnSpc>
                        <a:spcBef>
                          <a:spcPts val="130"/>
                        </a:spcBef>
                      </a:pPr>
                      <a:r>
                        <a:rPr lang="en-US" sz="1050" b="1" dirty="0">
                          <a:latin typeface="Arial"/>
                          <a:cs typeface="Arial"/>
                        </a:rPr>
                        <a:t>334</a:t>
                      </a:r>
                      <a:endParaRPr sz="1050" b="1"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a:lnSpc>
                          <a:spcPts val="1165"/>
                        </a:lnSpc>
                        <a:spcBef>
                          <a:spcPts val="130"/>
                        </a:spcBef>
                      </a:pPr>
                      <a:r>
                        <a:rPr lang="en-US" sz="1050" b="1" spc="-25" dirty="0">
                          <a:latin typeface="Arial"/>
                          <a:cs typeface="Arial"/>
                        </a:rPr>
                        <a:t>103</a:t>
                      </a:r>
                      <a:endParaRPr sz="1050"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a:lnSpc>
                          <a:spcPts val="1165"/>
                        </a:lnSpc>
                        <a:spcBef>
                          <a:spcPts val="130"/>
                        </a:spcBef>
                      </a:pPr>
                      <a:r>
                        <a:rPr lang="en-US" sz="1050" b="1" dirty="0">
                          <a:latin typeface="Arial"/>
                          <a:cs typeface="Arial"/>
                        </a:rPr>
                        <a:t>255</a:t>
                      </a:r>
                      <a:endParaRPr sz="1050" b="1" dirty="0">
                        <a:latin typeface="Arial"/>
                        <a:cs typeface="Arial"/>
                      </a:endParaRPr>
                    </a:p>
                  </a:txBody>
                  <a:tcPr marL="0" marR="0" marT="16510"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2744582776"/>
                  </a:ext>
                </a:extLst>
              </a:tr>
            </a:tbl>
          </a:graphicData>
        </a:graphic>
      </p:graphicFrame>
      <p:graphicFrame>
        <p:nvGraphicFramePr>
          <p:cNvPr id="8" name="Table 7">
            <a:extLst>
              <a:ext uri="{FF2B5EF4-FFF2-40B4-BE49-F238E27FC236}">
                <a16:creationId xmlns:a16="http://schemas.microsoft.com/office/drawing/2014/main" id="{E1F5957B-BF66-EC93-4947-2D24F6B3692E}"/>
              </a:ext>
            </a:extLst>
          </p:cNvPr>
          <p:cNvGraphicFramePr>
            <a:graphicFrameLocks noGrp="1"/>
          </p:cNvGraphicFramePr>
          <p:nvPr/>
        </p:nvGraphicFramePr>
        <p:xfrm>
          <a:off x="6333632" y="1590675"/>
          <a:ext cx="5429885" cy="2437627"/>
        </p:xfrm>
        <a:graphic>
          <a:graphicData uri="http://schemas.openxmlformats.org/drawingml/2006/table">
            <a:tbl>
              <a:tblPr firstRow="1" bandRow="1">
                <a:tableStyleId>{2D5ABB26-0587-4C30-8999-92F81FD0307C}</a:tableStyleId>
              </a:tblPr>
              <a:tblGrid>
                <a:gridCol w="1602740">
                  <a:extLst>
                    <a:ext uri="{9D8B030D-6E8A-4147-A177-3AD203B41FA5}">
                      <a16:colId xmlns:a16="http://schemas.microsoft.com/office/drawing/2014/main" val="246098078"/>
                    </a:ext>
                  </a:extLst>
                </a:gridCol>
                <a:gridCol w="1292860">
                  <a:extLst>
                    <a:ext uri="{9D8B030D-6E8A-4147-A177-3AD203B41FA5}">
                      <a16:colId xmlns:a16="http://schemas.microsoft.com/office/drawing/2014/main" val="1077956462"/>
                    </a:ext>
                  </a:extLst>
                </a:gridCol>
                <a:gridCol w="1292860">
                  <a:extLst>
                    <a:ext uri="{9D8B030D-6E8A-4147-A177-3AD203B41FA5}">
                      <a16:colId xmlns:a16="http://schemas.microsoft.com/office/drawing/2014/main" val="3373098524"/>
                    </a:ext>
                  </a:extLst>
                </a:gridCol>
                <a:gridCol w="1241425">
                  <a:extLst>
                    <a:ext uri="{9D8B030D-6E8A-4147-A177-3AD203B41FA5}">
                      <a16:colId xmlns:a16="http://schemas.microsoft.com/office/drawing/2014/main" val="889245333"/>
                    </a:ext>
                  </a:extLst>
                </a:gridCol>
              </a:tblGrid>
              <a:tr h="369938">
                <a:tc>
                  <a:txBody>
                    <a:bodyPr/>
                    <a:lstStyle/>
                    <a:p>
                      <a:pPr marL="301625">
                        <a:lnSpc>
                          <a:spcPct val="100000"/>
                        </a:lnSpc>
                        <a:spcBef>
                          <a:spcPts val="680"/>
                        </a:spcBef>
                      </a:pPr>
                      <a:r>
                        <a:rPr lang="en-US" sz="1200" b="1" dirty="0">
                          <a:solidFill>
                            <a:srgbClr val="FFFFFF"/>
                          </a:solidFill>
                          <a:latin typeface="Calibri"/>
                          <a:cs typeface="Calibri"/>
                        </a:rPr>
                        <a:t>Other Activity</a:t>
                      </a:r>
                      <a:endParaRPr sz="1200" dirty="0">
                        <a:latin typeface="Calibri"/>
                        <a:cs typeface="Calibri"/>
                      </a:endParaRPr>
                    </a:p>
                  </a:txBody>
                  <a:tcPr marL="0" marR="0" marT="86360" marB="0">
                    <a:lnL w="12700" cap="flat" cmpd="sng" algn="ctr">
                      <a:solidFill>
                        <a:schemeClr val="tx1"/>
                      </a:solidFill>
                      <a:prstDash val="solid"/>
                      <a:round/>
                      <a:headEnd type="none" w="med" len="med"/>
                      <a:tailEnd type="none" w="med" len="med"/>
                    </a:lnL>
                    <a:lnR w="12700">
                      <a:solidFill>
                        <a:srgbClr val="FFFFFF"/>
                      </a:solidFill>
                      <a:prstDash val="solid"/>
                    </a:lnR>
                    <a:lnT w="12700" cap="flat" cmpd="sng" algn="ctr">
                      <a:solidFill>
                        <a:schemeClr val="tx1"/>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lumMod val="75000"/>
                      </a:schemeClr>
                    </a:solidFill>
                  </a:tcPr>
                </a:tc>
                <a:tc>
                  <a:txBody>
                    <a:bodyPr/>
                    <a:lstStyle/>
                    <a:p>
                      <a:pPr marL="328295">
                        <a:lnSpc>
                          <a:spcPct val="100000"/>
                        </a:lnSpc>
                        <a:spcBef>
                          <a:spcPts val="50"/>
                        </a:spcBef>
                      </a:pPr>
                      <a:r>
                        <a:rPr lang="en-US" sz="1050" b="1" spc="-10" dirty="0">
                          <a:solidFill>
                            <a:srgbClr val="FFFFFF"/>
                          </a:solidFill>
                          <a:latin typeface="Arial"/>
                          <a:cs typeface="Arial"/>
                        </a:rPr>
                        <a:t>2023/2024</a:t>
                      </a:r>
                    </a:p>
                    <a:p>
                      <a:pPr marL="328295">
                        <a:lnSpc>
                          <a:spcPct val="100000"/>
                        </a:lnSpc>
                        <a:spcBef>
                          <a:spcPts val="50"/>
                        </a:spcBef>
                      </a:pPr>
                      <a:r>
                        <a:rPr lang="en-US" sz="1050" b="1" spc="-10" dirty="0">
                          <a:solidFill>
                            <a:srgbClr val="FFFFFF"/>
                          </a:solidFill>
                          <a:latin typeface="Arial"/>
                          <a:cs typeface="Arial"/>
                        </a:rPr>
                        <a:t>   Totals</a:t>
                      </a:r>
                      <a:endParaRPr lang="en-US" sz="1050" dirty="0">
                        <a:latin typeface="Arial"/>
                        <a:cs typeface="Arial"/>
                      </a:endParaRPr>
                    </a:p>
                  </a:txBody>
                  <a:tcPr marL="0" marR="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lumMod val="75000"/>
                      </a:schemeClr>
                    </a:solidFill>
                  </a:tcPr>
                </a:tc>
                <a:tc>
                  <a:txBody>
                    <a:bodyPr/>
                    <a:lstStyle/>
                    <a:p>
                      <a:pPr marL="328295">
                        <a:lnSpc>
                          <a:spcPct val="100000"/>
                        </a:lnSpc>
                        <a:spcBef>
                          <a:spcPts val="50"/>
                        </a:spcBef>
                      </a:pPr>
                      <a:r>
                        <a:rPr sz="1050" b="1" spc="-10" dirty="0">
                          <a:solidFill>
                            <a:srgbClr val="FFFFFF"/>
                          </a:solidFill>
                          <a:latin typeface="Arial"/>
                          <a:cs typeface="Arial"/>
                        </a:rPr>
                        <a:t>202</a:t>
                      </a:r>
                      <a:r>
                        <a:rPr lang="en-US" sz="1050" b="1" spc="-10" dirty="0">
                          <a:solidFill>
                            <a:srgbClr val="FFFFFF"/>
                          </a:solidFill>
                          <a:latin typeface="Arial"/>
                          <a:cs typeface="Arial"/>
                        </a:rPr>
                        <a:t>4</a:t>
                      </a:r>
                      <a:r>
                        <a:rPr sz="1050" b="1" spc="-10" dirty="0">
                          <a:solidFill>
                            <a:srgbClr val="FFFFFF"/>
                          </a:solidFill>
                          <a:latin typeface="Arial"/>
                          <a:cs typeface="Arial"/>
                        </a:rPr>
                        <a:t>/202</a:t>
                      </a:r>
                      <a:r>
                        <a:rPr lang="en-US" sz="1050" b="1" spc="-10" dirty="0">
                          <a:solidFill>
                            <a:srgbClr val="FFFFFF"/>
                          </a:solidFill>
                          <a:latin typeface="Arial"/>
                          <a:cs typeface="Arial"/>
                        </a:rPr>
                        <a:t>5</a:t>
                      </a:r>
                      <a:endParaRPr sz="1050" dirty="0">
                        <a:latin typeface="Arial"/>
                        <a:cs typeface="Arial"/>
                      </a:endParaRPr>
                    </a:p>
                    <a:p>
                      <a:pPr marL="293370">
                        <a:lnSpc>
                          <a:spcPts val="1215"/>
                        </a:lnSpc>
                        <a:spcBef>
                          <a:spcPts val="180"/>
                        </a:spcBef>
                      </a:pPr>
                      <a:r>
                        <a:rPr sz="1050" b="1" dirty="0">
                          <a:solidFill>
                            <a:srgbClr val="FFFFFF"/>
                          </a:solidFill>
                          <a:latin typeface="Arial"/>
                          <a:cs typeface="Arial"/>
                        </a:rPr>
                        <a:t>FYTD</a:t>
                      </a:r>
                      <a:r>
                        <a:rPr sz="1050" b="1" spc="-35" dirty="0">
                          <a:solidFill>
                            <a:srgbClr val="FFFFFF"/>
                          </a:solidFill>
                          <a:latin typeface="Arial"/>
                          <a:cs typeface="Arial"/>
                        </a:rPr>
                        <a:t> </a:t>
                      </a:r>
                      <a:r>
                        <a:rPr sz="1050" b="1" spc="-10" dirty="0">
                          <a:solidFill>
                            <a:srgbClr val="FFFFFF"/>
                          </a:solidFill>
                          <a:latin typeface="Arial"/>
                          <a:cs typeface="Arial"/>
                        </a:rPr>
                        <a:t>Total</a:t>
                      </a:r>
                      <a:endParaRPr sz="1050" dirty="0">
                        <a:latin typeface="Arial"/>
                        <a:cs typeface="Arial"/>
                      </a:endParaRPr>
                    </a:p>
                  </a:txBody>
                  <a:tcPr marL="0" marR="0" marT="635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chemeClr val="tx1"/>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lumMod val="75000"/>
                      </a:schemeClr>
                    </a:solidFill>
                  </a:tcPr>
                </a:tc>
                <a:tc>
                  <a:txBody>
                    <a:bodyPr/>
                    <a:lstStyle/>
                    <a:p>
                      <a:pPr algn="ctr">
                        <a:lnSpc>
                          <a:spcPct val="100000"/>
                        </a:lnSpc>
                        <a:spcBef>
                          <a:spcPts val="50"/>
                        </a:spcBef>
                      </a:pPr>
                      <a:r>
                        <a:rPr sz="1050" b="1" spc="-10" dirty="0">
                          <a:solidFill>
                            <a:srgbClr val="FFFFFF"/>
                          </a:solidFill>
                          <a:latin typeface="Arial"/>
                          <a:cs typeface="Arial"/>
                        </a:rPr>
                        <a:t>2024/2025</a:t>
                      </a:r>
                      <a:endParaRPr sz="1050" dirty="0">
                        <a:latin typeface="Arial"/>
                        <a:cs typeface="Arial"/>
                      </a:endParaRPr>
                    </a:p>
                    <a:p>
                      <a:pPr marL="3175" algn="ctr">
                        <a:lnSpc>
                          <a:spcPts val="1215"/>
                        </a:lnSpc>
                        <a:spcBef>
                          <a:spcPts val="180"/>
                        </a:spcBef>
                      </a:pPr>
                      <a:r>
                        <a:rPr sz="1050" b="1" dirty="0">
                          <a:solidFill>
                            <a:srgbClr val="FFFFFF"/>
                          </a:solidFill>
                          <a:latin typeface="Arial"/>
                          <a:cs typeface="Arial"/>
                        </a:rPr>
                        <a:t>Estimated</a:t>
                      </a:r>
                      <a:r>
                        <a:rPr sz="1050" b="1" spc="-25" dirty="0">
                          <a:solidFill>
                            <a:srgbClr val="FFFFFF"/>
                          </a:solidFill>
                          <a:latin typeface="Arial"/>
                          <a:cs typeface="Arial"/>
                        </a:rPr>
                        <a:t> </a:t>
                      </a:r>
                      <a:r>
                        <a:rPr sz="1050" b="1" spc="-20" dirty="0">
                          <a:solidFill>
                            <a:srgbClr val="FFFFFF"/>
                          </a:solidFill>
                          <a:latin typeface="Arial"/>
                          <a:cs typeface="Arial"/>
                        </a:rPr>
                        <a:t>Total</a:t>
                      </a:r>
                      <a:endParaRPr sz="1050" dirty="0">
                        <a:latin typeface="Arial"/>
                        <a:cs typeface="Arial"/>
                      </a:endParaRPr>
                    </a:p>
                  </a:txBody>
                  <a:tcPr marL="0" marR="0" marT="635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79273383"/>
                  </a:ext>
                </a:extLst>
              </a:tr>
              <a:tr h="188272">
                <a:tc>
                  <a:txBody>
                    <a:bodyPr/>
                    <a:lstStyle/>
                    <a:p>
                      <a:pPr marL="69215">
                        <a:lnSpc>
                          <a:spcPts val="1290"/>
                        </a:lnSpc>
                        <a:spcBef>
                          <a:spcPts val="40"/>
                        </a:spcBef>
                      </a:pPr>
                      <a:r>
                        <a:rPr lang="en-US" sz="1100" b="1" dirty="0">
                          <a:solidFill>
                            <a:srgbClr val="FFFFFF"/>
                          </a:solidFill>
                          <a:latin typeface="Calibri"/>
                          <a:cs typeface="Calibri"/>
                        </a:rPr>
                        <a:t>Lots</a:t>
                      </a:r>
                      <a:r>
                        <a:rPr lang="en-US" sz="1100" b="1" spc="-25" dirty="0">
                          <a:solidFill>
                            <a:srgbClr val="FFFFFF"/>
                          </a:solidFill>
                          <a:latin typeface="Calibri"/>
                          <a:cs typeface="Calibri"/>
                        </a:rPr>
                        <a:t> </a:t>
                      </a:r>
                      <a:r>
                        <a:rPr lang="en-US" sz="1100" b="1" dirty="0">
                          <a:solidFill>
                            <a:srgbClr val="FFFFFF"/>
                          </a:solidFill>
                          <a:latin typeface="Calibri"/>
                          <a:cs typeface="Calibri"/>
                        </a:rPr>
                        <a:t>Mowed</a:t>
                      </a:r>
                      <a:r>
                        <a:rPr lang="en-US" sz="1100" b="1" spc="-15" dirty="0">
                          <a:solidFill>
                            <a:srgbClr val="FFFFFF"/>
                          </a:solidFill>
                          <a:latin typeface="Calibri"/>
                          <a:cs typeface="Calibri"/>
                        </a:rPr>
                        <a:t> </a:t>
                      </a:r>
                      <a:r>
                        <a:rPr lang="en-US" sz="1100" b="1" dirty="0">
                          <a:solidFill>
                            <a:srgbClr val="FFFFFF"/>
                          </a:solidFill>
                          <a:latin typeface="Calibri"/>
                          <a:cs typeface="Calibri"/>
                        </a:rPr>
                        <a:t>/</a:t>
                      </a:r>
                      <a:r>
                        <a:rPr lang="en-US" sz="1100" b="1" spc="-15" dirty="0">
                          <a:solidFill>
                            <a:srgbClr val="FFFFFF"/>
                          </a:solidFill>
                          <a:latin typeface="Calibri"/>
                          <a:cs typeface="Calibri"/>
                        </a:rPr>
                        <a:t> </a:t>
                      </a:r>
                      <a:r>
                        <a:rPr lang="en-US" sz="1100" b="1" spc="-10" dirty="0">
                          <a:solidFill>
                            <a:srgbClr val="FFFFFF"/>
                          </a:solidFill>
                          <a:latin typeface="Calibri"/>
                          <a:cs typeface="Calibri"/>
                        </a:rPr>
                        <a:t>Abated</a:t>
                      </a:r>
                      <a:endParaRPr lang="en-US" sz="1100" dirty="0">
                        <a:latin typeface="Calibri"/>
                        <a:cs typeface="Calibri"/>
                      </a:endParaRPr>
                    </a:p>
                  </a:txBody>
                  <a:tcPr marL="0" marR="0" marT="508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a:solidFill>
                        <a:srgbClr val="FFFFFF"/>
                      </a:solidFill>
                      <a:prstDash val="solid"/>
                    </a:lnB>
                    <a:solidFill>
                      <a:srgbClr val="BE9000"/>
                    </a:solidFill>
                  </a:tcPr>
                </a:tc>
                <a:tc>
                  <a:txBody>
                    <a:bodyPr/>
                    <a:lstStyle/>
                    <a:p>
                      <a:pPr algn="ctr">
                        <a:lnSpc>
                          <a:spcPts val="1225"/>
                        </a:lnSpc>
                        <a:spcBef>
                          <a:spcPts val="100"/>
                        </a:spcBef>
                      </a:pPr>
                      <a:r>
                        <a:rPr lang="en-US" sz="1050" b="1" spc="-25" dirty="0">
                          <a:latin typeface="Arial"/>
                          <a:cs typeface="Arial"/>
                        </a:rPr>
                        <a:t>28</a:t>
                      </a:r>
                      <a:endParaRPr sz="1050" dirty="0">
                        <a:latin typeface="Arial"/>
                        <a:cs typeface="Arial"/>
                      </a:endParaRPr>
                    </a:p>
                  </a:txBody>
                  <a:tcPr marL="0" marR="0" marT="1270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tc>
                  <a:txBody>
                    <a:bodyPr/>
                    <a:lstStyle/>
                    <a:p>
                      <a:pPr algn="ctr">
                        <a:lnSpc>
                          <a:spcPts val="1225"/>
                        </a:lnSpc>
                        <a:spcBef>
                          <a:spcPts val="100"/>
                        </a:spcBef>
                      </a:pPr>
                      <a:r>
                        <a:rPr lang="en-US" sz="1050" b="1" spc="-25" dirty="0">
                          <a:latin typeface="Arial"/>
                          <a:cs typeface="Arial"/>
                        </a:rPr>
                        <a:t>52</a:t>
                      </a:r>
                      <a:endParaRPr sz="1050" dirty="0">
                        <a:latin typeface="Arial"/>
                        <a:cs typeface="Arial"/>
                      </a:endParaRPr>
                    </a:p>
                  </a:txBody>
                  <a:tcPr marL="0" marR="0" marT="1270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tc>
                  <a:txBody>
                    <a:bodyPr/>
                    <a:lstStyle/>
                    <a:p>
                      <a:pPr marL="635" algn="ctr">
                        <a:lnSpc>
                          <a:spcPts val="1225"/>
                        </a:lnSpc>
                        <a:spcBef>
                          <a:spcPts val="100"/>
                        </a:spcBef>
                      </a:pPr>
                      <a:r>
                        <a:rPr lang="en-US" sz="1050" b="1" spc="-25" dirty="0">
                          <a:latin typeface="Arial"/>
                          <a:cs typeface="Arial"/>
                        </a:rPr>
                        <a:t>90</a:t>
                      </a:r>
                      <a:endParaRPr sz="1050" dirty="0">
                        <a:latin typeface="Arial"/>
                        <a:cs typeface="Arial"/>
                      </a:endParaRPr>
                    </a:p>
                  </a:txBody>
                  <a:tcPr marL="0" marR="0" marT="1270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extLst>
                  <a:ext uri="{0D108BD9-81ED-4DB2-BD59-A6C34878D82A}">
                    <a16:rowId xmlns:a16="http://schemas.microsoft.com/office/drawing/2014/main" val="556918479"/>
                  </a:ext>
                </a:extLst>
              </a:tr>
              <a:tr h="188272">
                <a:tc>
                  <a:txBody>
                    <a:bodyPr/>
                    <a:lstStyle/>
                    <a:p>
                      <a:pPr marL="69215">
                        <a:lnSpc>
                          <a:spcPts val="1290"/>
                        </a:lnSpc>
                        <a:spcBef>
                          <a:spcPts val="40"/>
                        </a:spcBef>
                      </a:pPr>
                      <a:r>
                        <a:rPr lang="en-US" sz="1100" b="1" dirty="0">
                          <a:solidFill>
                            <a:srgbClr val="FFFFFF"/>
                          </a:solidFill>
                          <a:latin typeface="Calibri"/>
                          <a:cs typeface="Calibri"/>
                        </a:rPr>
                        <a:t>Snipe</a:t>
                      </a:r>
                      <a:r>
                        <a:rPr lang="en-US" sz="1100" b="1" spc="-35" dirty="0">
                          <a:solidFill>
                            <a:srgbClr val="FFFFFF"/>
                          </a:solidFill>
                          <a:latin typeface="Calibri"/>
                          <a:cs typeface="Calibri"/>
                        </a:rPr>
                        <a:t> </a:t>
                      </a:r>
                      <a:r>
                        <a:rPr lang="en-US" sz="1100" b="1" dirty="0">
                          <a:solidFill>
                            <a:srgbClr val="FFFFFF"/>
                          </a:solidFill>
                          <a:latin typeface="Calibri"/>
                          <a:cs typeface="Calibri"/>
                        </a:rPr>
                        <a:t>Signs</a:t>
                      </a:r>
                      <a:r>
                        <a:rPr lang="en-US" sz="1100" b="1" spc="-25" dirty="0">
                          <a:solidFill>
                            <a:srgbClr val="FFFFFF"/>
                          </a:solidFill>
                          <a:latin typeface="Calibri"/>
                          <a:cs typeface="Calibri"/>
                        </a:rPr>
                        <a:t> </a:t>
                      </a:r>
                      <a:r>
                        <a:rPr lang="en-US" sz="1100" b="1" spc="-10" dirty="0">
                          <a:solidFill>
                            <a:srgbClr val="FFFFFF"/>
                          </a:solidFill>
                          <a:latin typeface="Calibri"/>
                          <a:cs typeface="Calibri"/>
                        </a:rPr>
                        <a:t>Collected</a:t>
                      </a:r>
                      <a:endParaRPr lang="en-US" sz="1100" dirty="0">
                        <a:latin typeface="Calibri"/>
                        <a:cs typeface="Calibri"/>
                      </a:endParaRPr>
                    </a:p>
                  </a:txBody>
                  <a:tcPr marL="0" marR="0" marT="5080" marB="0">
                    <a:lnL w="12700" cap="flat" cmpd="sng" algn="ctr">
                      <a:solidFill>
                        <a:schemeClr val="tx1"/>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BE9000"/>
                    </a:solidFill>
                  </a:tcPr>
                </a:tc>
                <a:tc>
                  <a:txBody>
                    <a:bodyPr/>
                    <a:lstStyle/>
                    <a:p>
                      <a:pPr algn="ctr">
                        <a:lnSpc>
                          <a:spcPts val="1225"/>
                        </a:lnSpc>
                        <a:spcBef>
                          <a:spcPts val="100"/>
                        </a:spcBef>
                      </a:pPr>
                      <a:r>
                        <a:rPr lang="en-US" sz="1050" b="1" spc="-25" dirty="0">
                          <a:latin typeface="Arial"/>
                          <a:cs typeface="Arial"/>
                        </a:rPr>
                        <a:t>2288</a:t>
                      </a:r>
                      <a:endParaRPr sz="1050" dirty="0">
                        <a:latin typeface="Arial"/>
                        <a:cs typeface="Arial"/>
                      </a:endParaRPr>
                    </a:p>
                  </a:txBody>
                  <a:tcPr marL="0" marR="0" marT="1270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a:lnSpc>
                          <a:spcPts val="1225"/>
                        </a:lnSpc>
                        <a:spcBef>
                          <a:spcPts val="100"/>
                        </a:spcBef>
                      </a:pPr>
                      <a:r>
                        <a:rPr lang="en-US" sz="1050" b="1" spc="-25" dirty="0">
                          <a:latin typeface="Arial"/>
                          <a:cs typeface="Arial"/>
                        </a:rPr>
                        <a:t>515</a:t>
                      </a:r>
                      <a:endParaRPr sz="1050" dirty="0">
                        <a:latin typeface="Arial"/>
                        <a:cs typeface="Arial"/>
                      </a:endParaRPr>
                    </a:p>
                  </a:txBody>
                  <a:tcPr marL="0" marR="0" marT="1270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a:lnSpc>
                          <a:spcPts val="1225"/>
                        </a:lnSpc>
                        <a:spcBef>
                          <a:spcPts val="100"/>
                        </a:spcBef>
                      </a:pPr>
                      <a:r>
                        <a:rPr lang="en-US" sz="1050" b="1" spc="-20" dirty="0">
                          <a:latin typeface="Arial"/>
                          <a:cs typeface="Arial"/>
                        </a:rPr>
                        <a:t>600</a:t>
                      </a:r>
                      <a:endParaRPr sz="1050" dirty="0">
                        <a:latin typeface="Arial"/>
                        <a:cs typeface="Arial"/>
                      </a:endParaRPr>
                    </a:p>
                  </a:txBody>
                  <a:tcPr marL="0" marR="0" marT="1270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279681516"/>
                  </a:ext>
                </a:extLst>
              </a:tr>
              <a:tr h="184969">
                <a:tc>
                  <a:txBody>
                    <a:bodyPr/>
                    <a:lstStyle/>
                    <a:p>
                      <a:pPr marL="69215">
                        <a:lnSpc>
                          <a:spcPct val="100000"/>
                        </a:lnSpc>
                        <a:spcBef>
                          <a:spcPts val="65"/>
                        </a:spcBef>
                      </a:pPr>
                      <a:r>
                        <a:rPr lang="en-US" sz="1000" b="1" dirty="0">
                          <a:solidFill>
                            <a:srgbClr val="FFFFFF"/>
                          </a:solidFill>
                          <a:latin typeface="Calibri"/>
                          <a:cs typeface="Calibri"/>
                        </a:rPr>
                        <a:t>Unsafe</a:t>
                      </a:r>
                      <a:r>
                        <a:rPr lang="en-US" sz="1000" b="1" spc="-35" dirty="0">
                          <a:solidFill>
                            <a:srgbClr val="FFFFFF"/>
                          </a:solidFill>
                          <a:latin typeface="Calibri"/>
                          <a:cs typeface="Calibri"/>
                        </a:rPr>
                        <a:t> </a:t>
                      </a:r>
                      <a:r>
                        <a:rPr lang="en-US" sz="1000" b="1" dirty="0">
                          <a:solidFill>
                            <a:srgbClr val="FFFFFF"/>
                          </a:solidFill>
                          <a:latin typeface="Calibri"/>
                          <a:cs typeface="Calibri"/>
                        </a:rPr>
                        <a:t>Structures</a:t>
                      </a:r>
                      <a:r>
                        <a:rPr lang="en-US" sz="1000" b="1" spc="-50" dirty="0">
                          <a:solidFill>
                            <a:srgbClr val="FFFFFF"/>
                          </a:solidFill>
                          <a:latin typeface="Calibri"/>
                          <a:cs typeface="Calibri"/>
                        </a:rPr>
                        <a:t> </a:t>
                      </a:r>
                      <a:r>
                        <a:rPr lang="en-US" sz="1000" b="1" spc="-10" dirty="0">
                          <a:solidFill>
                            <a:srgbClr val="FFFFFF"/>
                          </a:solidFill>
                          <a:latin typeface="Calibri"/>
                          <a:cs typeface="Calibri"/>
                        </a:rPr>
                        <a:t>Declared</a:t>
                      </a:r>
                      <a:endParaRPr lang="en-US" sz="1000" dirty="0">
                        <a:latin typeface="Calibri"/>
                        <a:cs typeface="Calibri"/>
                      </a:endParaRPr>
                    </a:p>
                  </a:txBody>
                  <a:tcPr marL="0" marR="0" marT="8255" marB="0">
                    <a:lnL w="12700" cap="flat" cmpd="sng" algn="ctr">
                      <a:solidFill>
                        <a:schemeClr val="tx1"/>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BE9000"/>
                    </a:solidFill>
                  </a:tcPr>
                </a:tc>
                <a:tc>
                  <a:txBody>
                    <a:bodyPr/>
                    <a:lstStyle/>
                    <a:p>
                      <a:pPr algn="ctr">
                        <a:lnSpc>
                          <a:spcPts val="1200"/>
                        </a:lnSpc>
                        <a:spcBef>
                          <a:spcPts val="100"/>
                        </a:spcBef>
                      </a:pPr>
                      <a:r>
                        <a:rPr lang="en-US" sz="1050" b="1" spc="-25" dirty="0">
                          <a:latin typeface="Arial"/>
                          <a:cs typeface="Arial"/>
                        </a:rPr>
                        <a:t>6</a:t>
                      </a:r>
                      <a:endParaRPr sz="1050" dirty="0">
                        <a:latin typeface="Arial"/>
                        <a:cs typeface="Arial"/>
                      </a:endParaRPr>
                    </a:p>
                  </a:txBody>
                  <a:tcPr marL="0" marR="0" marT="1270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tc>
                  <a:txBody>
                    <a:bodyPr/>
                    <a:lstStyle/>
                    <a:p>
                      <a:pPr algn="ctr">
                        <a:lnSpc>
                          <a:spcPts val="1200"/>
                        </a:lnSpc>
                        <a:spcBef>
                          <a:spcPts val="100"/>
                        </a:spcBef>
                      </a:pPr>
                      <a:r>
                        <a:rPr lang="en-US" sz="1050" b="1" spc="-25" dirty="0">
                          <a:latin typeface="Arial"/>
                          <a:cs typeface="Arial"/>
                        </a:rPr>
                        <a:t>4</a:t>
                      </a:r>
                      <a:endParaRPr sz="1050" dirty="0">
                        <a:latin typeface="Arial"/>
                        <a:cs typeface="Arial"/>
                      </a:endParaRPr>
                    </a:p>
                  </a:txBody>
                  <a:tcPr marL="0" marR="0" marT="1270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tc>
                  <a:txBody>
                    <a:bodyPr/>
                    <a:lstStyle/>
                    <a:p>
                      <a:pPr marL="635" algn="ctr">
                        <a:lnSpc>
                          <a:spcPts val="1200"/>
                        </a:lnSpc>
                        <a:spcBef>
                          <a:spcPts val="100"/>
                        </a:spcBef>
                      </a:pPr>
                      <a:r>
                        <a:rPr lang="en-US" sz="1050" b="1" spc="-25" dirty="0">
                          <a:latin typeface="Arial"/>
                          <a:cs typeface="Arial"/>
                        </a:rPr>
                        <a:t>8</a:t>
                      </a:r>
                      <a:endParaRPr sz="1050" dirty="0">
                        <a:latin typeface="Arial"/>
                        <a:cs typeface="Arial"/>
                      </a:endParaRPr>
                    </a:p>
                  </a:txBody>
                  <a:tcPr marL="0" marR="0" marT="1270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extLst>
                  <a:ext uri="{0D108BD9-81ED-4DB2-BD59-A6C34878D82A}">
                    <a16:rowId xmlns:a16="http://schemas.microsoft.com/office/drawing/2014/main" val="1272540015"/>
                  </a:ext>
                </a:extLst>
              </a:tr>
              <a:tr h="188272">
                <a:tc>
                  <a:txBody>
                    <a:bodyPr/>
                    <a:lstStyle/>
                    <a:p>
                      <a:pPr marL="69215">
                        <a:lnSpc>
                          <a:spcPts val="1320"/>
                        </a:lnSpc>
                        <a:spcBef>
                          <a:spcPts val="10"/>
                        </a:spcBef>
                      </a:pPr>
                      <a:r>
                        <a:rPr lang="en-US" sz="1100" b="1" dirty="0">
                          <a:solidFill>
                            <a:srgbClr val="FFFFFF"/>
                          </a:solidFill>
                          <a:latin typeface="Calibri"/>
                          <a:cs typeface="Calibri"/>
                        </a:rPr>
                        <a:t>Condemnations</a:t>
                      </a:r>
                      <a:r>
                        <a:rPr lang="en-US" sz="1100" b="1" spc="-65" dirty="0">
                          <a:solidFill>
                            <a:srgbClr val="FFFFFF"/>
                          </a:solidFill>
                          <a:latin typeface="Calibri"/>
                          <a:cs typeface="Calibri"/>
                        </a:rPr>
                        <a:t> </a:t>
                      </a:r>
                      <a:r>
                        <a:rPr lang="en-US" sz="1100" b="1" spc="-10" dirty="0">
                          <a:solidFill>
                            <a:srgbClr val="FFFFFF"/>
                          </a:solidFill>
                          <a:latin typeface="Calibri"/>
                          <a:cs typeface="Calibri"/>
                        </a:rPr>
                        <a:t>Declared</a:t>
                      </a:r>
                      <a:endParaRPr lang="en-US" sz="1100" dirty="0">
                        <a:latin typeface="Calibri"/>
                        <a:cs typeface="Calibri"/>
                      </a:endParaRPr>
                    </a:p>
                  </a:txBody>
                  <a:tcPr marL="0" marR="0" marT="1270" marB="0">
                    <a:lnL w="12700" cap="flat" cmpd="sng" algn="ctr">
                      <a:solidFill>
                        <a:schemeClr val="tx1"/>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BE9000"/>
                    </a:solidFill>
                  </a:tcPr>
                </a:tc>
                <a:tc>
                  <a:txBody>
                    <a:bodyPr/>
                    <a:lstStyle/>
                    <a:p>
                      <a:pPr algn="ctr">
                        <a:lnSpc>
                          <a:spcPts val="1195"/>
                        </a:lnSpc>
                        <a:spcBef>
                          <a:spcPts val="130"/>
                        </a:spcBef>
                      </a:pPr>
                      <a:r>
                        <a:rPr lang="en-US" sz="1050" b="1" spc="-25" dirty="0">
                          <a:latin typeface="Arial"/>
                          <a:cs typeface="Arial"/>
                        </a:rPr>
                        <a:t>4</a:t>
                      </a:r>
                      <a:endParaRPr sz="1050" dirty="0">
                        <a:latin typeface="Arial"/>
                        <a:cs typeface="Arial"/>
                      </a:endParaRPr>
                    </a:p>
                  </a:txBody>
                  <a:tcPr marL="0" marR="0" marT="165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a:lnSpc>
                          <a:spcPts val="1195"/>
                        </a:lnSpc>
                        <a:spcBef>
                          <a:spcPts val="130"/>
                        </a:spcBef>
                      </a:pPr>
                      <a:r>
                        <a:rPr lang="en-US" sz="1050" b="1" spc="-25" dirty="0">
                          <a:latin typeface="Arial"/>
                          <a:cs typeface="Arial"/>
                        </a:rPr>
                        <a:t>4</a:t>
                      </a:r>
                      <a:endParaRPr sz="1050" dirty="0">
                        <a:latin typeface="Arial"/>
                        <a:cs typeface="Arial"/>
                      </a:endParaRPr>
                    </a:p>
                  </a:txBody>
                  <a:tcPr marL="0" marR="0" marT="1651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635" algn="ctr">
                        <a:lnSpc>
                          <a:spcPts val="1195"/>
                        </a:lnSpc>
                        <a:spcBef>
                          <a:spcPts val="130"/>
                        </a:spcBef>
                      </a:pPr>
                      <a:r>
                        <a:rPr lang="en-US" sz="1050" b="1" spc="-25" dirty="0">
                          <a:latin typeface="Arial"/>
                          <a:cs typeface="Arial"/>
                        </a:rPr>
                        <a:t>6</a:t>
                      </a:r>
                      <a:endParaRPr sz="1050" dirty="0">
                        <a:latin typeface="Arial"/>
                        <a:cs typeface="Arial"/>
                      </a:endParaRPr>
                    </a:p>
                  </a:txBody>
                  <a:tcPr marL="0" marR="0" marT="1651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997591885"/>
                  </a:ext>
                </a:extLst>
              </a:tr>
              <a:tr h="188272">
                <a:tc>
                  <a:txBody>
                    <a:bodyPr/>
                    <a:lstStyle/>
                    <a:p>
                      <a:pPr marL="69215">
                        <a:lnSpc>
                          <a:spcPts val="1315"/>
                        </a:lnSpc>
                        <a:spcBef>
                          <a:spcPts val="10"/>
                        </a:spcBef>
                      </a:pPr>
                      <a:r>
                        <a:rPr lang="en-US" sz="1100" b="1" dirty="0">
                          <a:solidFill>
                            <a:srgbClr val="FFFFFF"/>
                          </a:solidFill>
                          <a:latin typeface="Calibri"/>
                          <a:cs typeface="Calibri"/>
                        </a:rPr>
                        <a:t>Buildings</a:t>
                      </a:r>
                      <a:r>
                        <a:rPr lang="en-US" sz="1100" b="1" spc="-55" dirty="0">
                          <a:solidFill>
                            <a:srgbClr val="FFFFFF"/>
                          </a:solidFill>
                          <a:latin typeface="Calibri"/>
                          <a:cs typeface="Calibri"/>
                        </a:rPr>
                        <a:t> </a:t>
                      </a:r>
                      <a:r>
                        <a:rPr lang="en-US" sz="1100" b="1" spc="-10" dirty="0">
                          <a:solidFill>
                            <a:srgbClr val="FFFFFF"/>
                          </a:solidFill>
                          <a:latin typeface="Calibri"/>
                          <a:cs typeface="Calibri"/>
                        </a:rPr>
                        <a:t>Demolished</a:t>
                      </a:r>
                      <a:endParaRPr lang="en-US" sz="1100" dirty="0">
                        <a:latin typeface="Calibri"/>
                        <a:cs typeface="Calibri"/>
                      </a:endParaRPr>
                    </a:p>
                  </a:txBody>
                  <a:tcPr marL="0" marR="0" marT="127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BE9000"/>
                    </a:solidFill>
                  </a:tcPr>
                </a:tc>
                <a:tc>
                  <a:txBody>
                    <a:bodyPr/>
                    <a:lstStyle/>
                    <a:p>
                      <a:pPr algn="ctr">
                        <a:lnSpc>
                          <a:spcPts val="1195"/>
                        </a:lnSpc>
                        <a:spcBef>
                          <a:spcPts val="135"/>
                        </a:spcBef>
                      </a:pPr>
                      <a:r>
                        <a:rPr lang="en-US" sz="1050" b="1" spc="-25" dirty="0">
                          <a:latin typeface="Arial"/>
                          <a:cs typeface="Arial"/>
                        </a:rPr>
                        <a:t>3</a:t>
                      </a:r>
                      <a:endParaRPr sz="1050" dirty="0">
                        <a:latin typeface="Arial"/>
                        <a:cs typeface="Arial"/>
                      </a:endParaRPr>
                    </a:p>
                  </a:txBody>
                  <a:tcPr marL="0" marR="0" marT="1714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tc>
                  <a:txBody>
                    <a:bodyPr/>
                    <a:lstStyle/>
                    <a:p>
                      <a:pPr algn="ctr">
                        <a:lnSpc>
                          <a:spcPts val="1195"/>
                        </a:lnSpc>
                        <a:spcBef>
                          <a:spcPts val="135"/>
                        </a:spcBef>
                      </a:pPr>
                      <a:r>
                        <a:rPr lang="en-US" sz="1050" b="1" spc="-25" dirty="0">
                          <a:latin typeface="Arial"/>
                          <a:cs typeface="Arial"/>
                        </a:rPr>
                        <a:t>4</a:t>
                      </a:r>
                      <a:endParaRPr sz="1050" dirty="0">
                        <a:latin typeface="Arial"/>
                        <a:cs typeface="Arial"/>
                      </a:endParaRPr>
                    </a:p>
                  </a:txBody>
                  <a:tcPr marL="0" marR="0" marT="1714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tc>
                  <a:txBody>
                    <a:bodyPr/>
                    <a:lstStyle/>
                    <a:p>
                      <a:pPr marL="635" algn="ctr">
                        <a:lnSpc>
                          <a:spcPts val="1195"/>
                        </a:lnSpc>
                        <a:spcBef>
                          <a:spcPts val="135"/>
                        </a:spcBef>
                      </a:pPr>
                      <a:r>
                        <a:rPr lang="en-US" sz="1050" b="1" spc="-25" dirty="0">
                          <a:latin typeface="Arial"/>
                          <a:cs typeface="Arial"/>
                        </a:rPr>
                        <a:t>5</a:t>
                      </a:r>
                      <a:endParaRPr sz="1050" dirty="0">
                        <a:latin typeface="Arial"/>
                        <a:cs typeface="Arial"/>
                      </a:endParaRPr>
                    </a:p>
                  </a:txBody>
                  <a:tcPr marL="0" marR="0" marT="17145"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extLst>
                  <a:ext uri="{0D108BD9-81ED-4DB2-BD59-A6C34878D82A}">
                    <a16:rowId xmlns:a16="http://schemas.microsoft.com/office/drawing/2014/main" val="4172799650"/>
                  </a:ext>
                </a:extLst>
              </a:tr>
              <a:tr h="188272">
                <a:tc>
                  <a:txBody>
                    <a:bodyPr/>
                    <a:lstStyle/>
                    <a:p>
                      <a:pPr marL="69215" marR="0" lvl="0" indent="0" algn="l" defTabSz="914400" rtl="0" eaLnBrk="1" fontAlgn="auto" latinLnBrk="0" hangingPunct="1">
                        <a:lnSpc>
                          <a:spcPts val="1315"/>
                        </a:lnSpc>
                        <a:spcBef>
                          <a:spcPts val="10"/>
                        </a:spcBef>
                        <a:spcAft>
                          <a:spcPts val="0"/>
                        </a:spcAft>
                        <a:buClrTx/>
                        <a:buSzTx/>
                        <a:buFontTx/>
                        <a:buNone/>
                        <a:tabLst/>
                        <a:defRPr/>
                      </a:pPr>
                      <a:r>
                        <a:rPr lang="en-US" sz="1100" b="1" dirty="0">
                          <a:solidFill>
                            <a:srgbClr val="FFFFFF"/>
                          </a:solidFill>
                          <a:latin typeface="Calibri"/>
                          <a:cs typeface="Calibri"/>
                        </a:rPr>
                        <a:t>Citations</a:t>
                      </a:r>
                      <a:endParaRPr lang="en-US" sz="1100" dirty="0">
                        <a:latin typeface="Calibri"/>
                        <a:cs typeface="Calibri"/>
                      </a:endParaRPr>
                    </a:p>
                  </a:txBody>
                  <a:tcPr marL="0" marR="0" marT="127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BE9000"/>
                    </a:solidFill>
                  </a:tcPr>
                </a:tc>
                <a:tc>
                  <a:txBody>
                    <a:bodyPr/>
                    <a:lstStyle/>
                    <a:p>
                      <a:pPr algn="ctr">
                        <a:lnSpc>
                          <a:spcPts val="1195"/>
                        </a:lnSpc>
                        <a:spcBef>
                          <a:spcPts val="135"/>
                        </a:spcBef>
                      </a:pPr>
                      <a:r>
                        <a:rPr lang="en-US" sz="1050" b="1" dirty="0">
                          <a:latin typeface="Arial"/>
                          <a:cs typeface="Arial"/>
                        </a:rPr>
                        <a:t>0</a:t>
                      </a:r>
                      <a:endParaRPr sz="1050" b="1" dirty="0">
                        <a:latin typeface="Arial"/>
                        <a:cs typeface="Arial"/>
                      </a:endParaRPr>
                    </a:p>
                  </a:txBody>
                  <a:tcPr marL="0" marR="0" marT="1714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tc>
                  <a:txBody>
                    <a:bodyPr/>
                    <a:lstStyle/>
                    <a:p>
                      <a:pPr algn="ctr">
                        <a:lnSpc>
                          <a:spcPts val="1195"/>
                        </a:lnSpc>
                        <a:spcBef>
                          <a:spcPts val="135"/>
                        </a:spcBef>
                      </a:pPr>
                      <a:r>
                        <a:rPr lang="en-US" sz="1050" b="1" dirty="0">
                          <a:latin typeface="Arial"/>
                          <a:cs typeface="Arial"/>
                        </a:rPr>
                        <a:t>3</a:t>
                      </a:r>
                      <a:endParaRPr sz="1050" b="1" dirty="0">
                        <a:latin typeface="Arial"/>
                        <a:cs typeface="Arial"/>
                      </a:endParaRPr>
                    </a:p>
                  </a:txBody>
                  <a:tcPr marL="0" marR="0" marT="1714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tc>
                  <a:txBody>
                    <a:bodyPr/>
                    <a:lstStyle/>
                    <a:p>
                      <a:pPr marL="635" algn="ctr">
                        <a:lnSpc>
                          <a:spcPts val="1225"/>
                        </a:lnSpc>
                        <a:spcBef>
                          <a:spcPts val="100"/>
                        </a:spcBef>
                      </a:pPr>
                      <a:r>
                        <a:rPr lang="en-US" sz="1050" b="1" spc="-25" dirty="0">
                          <a:latin typeface="Arial"/>
                          <a:cs typeface="Arial"/>
                        </a:rPr>
                        <a:t>7</a:t>
                      </a:r>
                      <a:endParaRPr sz="1050" dirty="0">
                        <a:latin typeface="Arial"/>
                        <a:cs typeface="Arial"/>
                      </a:endParaRPr>
                    </a:p>
                  </a:txBody>
                  <a:tcPr marL="0" marR="0" marT="1270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extLst>
                  <a:ext uri="{0D108BD9-81ED-4DB2-BD59-A6C34878D82A}">
                    <a16:rowId xmlns:a16="http://schemas.microsoft.com/office/drawing/2014/main" val="4255094413"/>
                  </a:ext>
                </a:extLst>
              </a:tr>
              <a:tr h="188272">
                <a:tc>
                  <a:txBody>
                    <a:bodyPr/>
                    <a:lstStyle/>
                    <a:p>
                      <a:pPr marL="69215">
                        <a:lnSpc>
                          <a:spcPct val="100000"/>
                        </a:lnSpc>
                        <a:spcBef>
                          <a:spcPts val="15"/>
                        </a:spcBef>
                      </a:pPr>
                      <a:r>
                        <a:rPr lang="en-US" sz="1050" b="1" spc="-10" dirty="0">
                          <a:solidFill>
                            <a:srgbClr val="FFFFFF"/>
                          </a:solidFill>
                          <a:latin typeface="Calibri"/>
                          <a:cs typeface="Calibri"/>
                        </a:rPr>
                        <a:t>In-</a:t>
                      </a:r>
                      <a:r>
                        <a:rPr lang="en-US" sz="1050" b="1" dirty="0">
                          <a:solidFill>
                            <a:srgbClr val="FFFFFF"/>
                          </a:solidFill>
                          <a:latin typeface="Calibri"/>
                          <a:cs typeface="Calibri"/>
                        </a:rPr>
                        <a:t>Person</a:t>
                      </a:r>
                      <a:r>
                        <a:rPr lang="en-US" sz="1050" b="1" spc="5" dirty="0">
                          <a:solidFill>
                            <a:srgbClr val="FFFFFF"/>
                          </a:solidFill>
                          <a:latin typeface="Calibri"/>
                          <a:cs typeface="Calibri"/>
                        </a:rPr>
                        <a:t> </a:t>
                      </a:r>
                      <a:r>
                        <a:rPr lang="en-US" sz="1050" b="1" dirty="0">
                          <a:solidFill>
                            <a:srgbClr val="FFFFFF"/>
                          </a:solidFill>
                          <a:latin typeface="Calibri"/>
                          <a:cs typeface="Calibri"/>
                        </a:rPr>
                        <a:t>Citizen</a:t>
                      </a:r>
                      <a:r>
                        <a:rPr lang="en-US" sz="1050" b="1" spc="-50" dirty="0">
                          <a:solidFill>
                            <a:srgbClr val="FFFFFF"/>
                          </a:solidFill>
                          <a:latin typeface="Calibri"/>
                          <a:cs typeface="Calibri"/>
                        </a:rPr>
                        <a:t> </a:t>
                      </a:r>
                      <a:r>
                        <a:rPr lang="en-US" sz="1050" b="1" spc="-10" dirty="0">
                          <a:solidFill>
                            <a:srgbClr val="FFFFFF"/>
                          </a:solidFill>
                          <a:latin typeface="Calibri"/>
                          <a:cs typeface="Calibri"/>
                        </a:rPr>
                        <a:t>Contacts</a:t>
                      </a:r>
                      <a:endParaRPr lang="en-US" sz="1050" dirty="0">
                        <a:latin typeface="Calibri"/>
                        <a:cs typeface="Calibri"/>
                      </a:endParaRPr>
                    </a:p>
                  </a:txBody>
                  <a:tcPr marL="0" marR="0" marT="1905"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BE9000"/>
                    </a:solidFill>
                  </a:tcPr>
                </a:tc>
                <a:tc>
                  <a:txBody>
                    <a:bodyPr/>
                    <a:lstStyle/>
                    <a:p>
                      <a:pPr algn="ctr">
                        <a:lnSpc>
                          <a:spcPts val="1225"/>
                        </a:lnSpc>
                        <a:spcBef>
                          <a:spcPts val="100"/>
                        </a:spcBef>
                      </a:pPr>
                      <a:r>
                        <a:rPr lang="en-US" sz="1050" b="1" spc="-25" dirty="0">
                          <a:latin typeface="Arial"/>
                          <a:cs typeface="Arial"/>
                        </a:rPr>
                        <a:t>2079</a:t>
                      </a:r>
                      <a:endParaRPr sz="1050" dirty="0">
                        <a:latin typeface="Arial"/>
                        <a:cs typeface="Arial"/>
                      </a:endParaRPr>
                    </a:p>
                  </a:txBody>
                  <a:tcPr marL="0" marR="0" marT="1270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tc>
                  <a:txBody>
                    <a:bodyPr/>
                    <a:lstStyle/>
                    <a:p>
                      <a:pPr algn="ctr">
                        <a:lnSpc>
                          <a:spcPts val="1225"/>
                        </a:lnSpc>
                        <a:spcBef>
                          <a:spcPts val="100"/>
                        </a:spcBef>
                      </a:pPr>
                      <a:r>
                        <a:rPr lang="en-US" sz="1050" b="1" spc="-25" dirty="0">
                          <a:latin typeface="Arial"/>
                          <a:cs typeface="Arial"/>
                        </a:rPr>
                        <a:t>1165</a:t>
                      </a:r>
                      <a:endParaRPr sz="1050" dirty="0">
                        <a:latin typeface="Arial"/>
                        <a:cs typeface="Arial"/>
                      </a:endParaRPr>
                    </a:p>
                  </a:txBody>
                  <a:tcPr marL="0" marR="0" marT="1270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tc>
                  <a:txBody>
                    <a:bodyPr/>
                    <a:lstStyle/>
                    <a:p>
                      <a:pPr algn="ctr">
                        <a:lnSpc>
                          <a:spcPts val="1225"/>
                        </a:lnSpc>
                        <a:spcBef>
                          <a:spcPts val="100"/>
                        </a:spcBef>
                      </a:pPr>
                      <a:r>
                        <a:rPr lang="en-US" sz="1050" b="1" spc="-20" dirty="0">
                          <a:latin typeface="Arial"/>
                          <a:cs typeface="Arial"/>
                        </a:rPr>
                        <a:t>2000</a:t>
                      </a:r>
                      <a:endParaRPr sz="1050" dirty="0">
                        <a:latin typeface="Arial"/>
                        <a:cs typeface="Arial"/>
                      </a:endParaRPr>
                    </a:p>
                  </a:txBody>
                  <a:tcPr marL="0" marR="0" marT="1270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extLst>
                  <a:ext uri="{0D108BD9-81ED-4DB2-BD59-A6C34878D82A}">
                    <a16:rowId xmlns:a16="http://schemas.microsoft.com/office/drawing/2014/main" val="734167301"/>
                  </a:ext>
                </a:extLst>
              </a:tr>
              <a:tr h="188272">
                <a:tc>
                  <a:txBody>
                    <a:bodyPr/>
                    <a:lstStyle/>
                    <a:p>
                      <a:pPr marL="69215">
                        <a:lnSpc>
                          <a:spcPts val="1265"/>
                        </a:lnSpc>
                      </a:pPr>
                      <a:r>
                        <a:rPr lang="en-US" sz="1100" b="1" dirty="0">
                          <a:solidFill>
                            <a:srgbClr val="FFFFFF"/>
                          </a:solidFill>
                          <a:latin typeface="Calibri"/>
                          <a:cs typeface="Calibri"/>
                        </a:rPr>
                        <a:t>Virtual</a:t>
                      </a:r>
                      <a:r>
                        <a:rPr lang="en-US" sz="1100" b="1" spc="-35" dirty="0">
                          <a:solidFill>
                            <a:srgbClr val="FFFFFF"/>
                          </a:solidFill>
                          <a:latin typeface="Calibri"/>
                          <a:cs typeface="Calibri"/>
                        </a:rPr>
                        <a:t> </a:t>
                      </a:r>
                      <a:r>
                        <a:rPr lang="en-US" sz="1100" b="1" dirty="0">
                          <a:solidFill>
                            <a:srgbClr val="FFFFFF"/>
                          </a:solidFill>
                          <a:latin typeface="Calibri"/>
                          <a:cs typeface="Calibri"/>
                        </a:rPr>
                        <a:t>Citizen</a:t>
                      </a:r>
                      <a:r>
                        <a:rPr lang="en-US" sz="1100" b="1" spc="-35" dirty="0">
                          <a:solidFill>
                            <a:srgbClr val="FFFFFF"/>
                          </a:solidFill>
                          <a:latin typeface="Calibri"/>
                          <a:cs typeface="Calibri"/>
                        </a:rPr>
                        <a:t> </a:t>
                      </a:r>
                      <a:r>
                        <a:rPr lang="en-US" sz="1100" b="1" spc="-10" dirty="0">
                          <a:solidFill>
                            <a:srgbClr val="FFFFFF"/>
                          </a:solidFill>
                          <a:latin typeface="Calibri"/>
                          <a:cs typeface="Calibri"/>
                        </a:rPr>
                        <a:t>Contacts</a:t>
                      </a:r>
                      <a:endParaRPr lang="en-US" sz="1100" dirty="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BE9000"/>
                    </a:solidFill>
                  </a:tcPr>
                </a:tc>
                <a:tc>
                  <a:txBody>
                    <a:bodyPr/>
                    <a:lstStyle/>
                    <a:p>
                      <a:pPr algn="ctr">
                        <a:lnSpc>
                          <a:spcPts val="1225"/>
                        </a:lnSpc>
                        <a:spcBef>
                          <a:spcPts val="100"/>
                        </a:spcBef>
                      </a:pPr>
                      <a:r>
                        <a:rPr lang="en-US" sz="1050" b="1" spc="-25" dirty="0">
                          <a:latin typeface="Arial"/>
                          <a:cs typeface="Arial"/>
                        </a:rPr>
                        <a:t>2326</a:t>
                      </a:r>
                      <a:endParaRPr sz="1050" dirty="0">
                        <a:latin typeface="Arial"/>
                        <a:cs typeface="Arial"/>
                      </a:endParaRPr>
                    </a:p>
                  </a:txBody>
                  <a:tcPr marL="0" marR="0" marT="1270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tc>
                  <a:txBody>
                    <a:bodyPr/>
                    <a:lstStyle/>
                    <a:p>
                      <a:pPr algn="ctr">
                        <a:lnSpc>
                          <a:spcPts val="1225"/>
                        </a:lnSpc>
                        <a:spcBef>
                          <a:spcPts val="100"/>
                        </a:spcBef>
                      </a:pPr>
                      <a:r>
                        <a:rPr lang="en-US" sz="1050" b="1" spc="-25" dirty="0">
                          <a:latin typeface="Arial"/>
                          <a:cs typeface="Arial"/>
                        </a:rPr>
                        <a:t>3956</a:t>
                      </a:r>
                      <a:endParaRPr sz="1050" dirty="0">
                        <a:latin typeface="Arial"/>
                        <a:cs typeface="Arial"/>
                      </a:endParaRPr>
                    </a:p>
                  </a:txBody>
                  <a:tcPr marL="0" marR="0" marT="1270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tc>
                  <a:txBody>
                    <a:bodyPr/>
                    <a:lstStyle/>
                    <a:p>
                      <a:pPr marL="635" algn="ctr">
                        <a:lnSpc>
                          <a:spcPts val="1200"/>
                        </a:lnSpc>
                        <a:spcBef>
                          <a:spcPts val="100"/>
                        </a:spcBef>
                      </a:pPr>
                      <a:r>
                        <a:rPr lang="en-US" sz="1050" b="1" spc="-25" dirty="0">
                          <a:latin typeface="Arial"/>
                          <a:cs typeface="Arial"/>
                        </a:rPr>
                        <a:t>5000</a:t>
                      </a:r>
                      <a:endParaRPr sz="1050" dirty="0">
                        <a:latin typeface="Arial"/>
                        <a:cs typeface="Arial"/>
                      </a:endParaRPr>
                    </a:p>
                  </a:txBody>
                  <a:tcPr marL="0" marR="0" marT="1270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extLst>
                  <a:ext uri="{0D108BD9-81ED-4DB2-BD59-A6C34878D82A}">
                    <a16:rowId xmlns:a16="http://schemas.microsoft.com/office/drawing/2014/main" val="1141167010"/>
                  </a:ext>
                </a:extLst>
              </a:tr>
              <a:tr h="188272">
                <a:tc>
                  <a:txBody>
                    <a:bodyPr/>
                    <a:lstStyle/>
                    <a:p>
                      <a:pPr marL="69215">
                        <a:lnSpc>
                          <a:spcPts val="1155"/>
                        </a:lnSpc>
                        <a:spcBef>
                          <a:spcPts val="75"/>
                        </a:spcBef>
                      </a:pPr>
                      <a:r>
                        <a:rPr lang="en-US" sz="1000" b="1" dirty="0">
                          <a:solidFill>
                            <a:srgbClr val="FFFFFF"/>
                          </a:solidFill>
                          <a:latin typeface="Calibri"/>
                          <a:cs typeface="Calibri"/>
                        </a:rPr>
                        <a:t>Assist</a:t>
                      </a:r>
                      <a:r>
                        <a:rPr lang="en-US" sz="1000" b="1" spc="-5" dirty="0">
                          <a:solidFill>
                            <a:srgbClr val="FFFFFF"/>
                          </a:solidFill>
                          <a:latin typeface="Calibri"/>
                          <a:cs typeface="Calibri"/>
                        </a:rPr>
                        <a:t> </a:t>
                      </a:r>
                      <a:r>
                        <a:rPr lang="en-US" sz="1000" b="1" dirty="0">
                          <a:solidFill>
                            <a:srgbClr val="FFFFFF"/>
                          </a:solidFill>
                          <a:latin typeface="Calibri"/>
                          <a:cs typeface="Calibri"/>
                        </a:rPr>
                        <a:t>Other</a:t>
                      </a:r>
                      <a:r>
                        <a:rPr lang="en-US" sz="1000" b="1" spc="-30" dirty="0">
                          <a:solidFill>
                            <a:srgbClr val="FFFFFF"/>
                          </a:solidFill>
                          <a:latin typeface="Calibri"/>
                          <a:cs typeface="Calibri"/>
                        </a:rPr>
                        <a:t> </a:t>
                      </a:r>
                      <a:r>
                        <a:rPr lang="en-US" sz="1000" b="1" dirty="0">
                          <a:solidFill>
                            <a:srgbClr val="FFFFFF"/>
                          </a:solidFill>
                          <a:latin typeface="Calibri"/>
                          <a:cs typeface="Calibri"/>
                        </a:rPr>
                        <a:t>Agency</a:t>
                      </a:r>
                      <a:r>
                        <a:rPr lang="en-US" sz="1000" b="1" spc="-40" dirty="0">
                          <a:solidFill>
                            <a:srgbClr val="FFFFFF"/>
                          </a:solidFill>
                          <a:latin typeface="Calibri"/>
                          <a:cs typeface="Calibri"/>
                        </a:rPr>
                        <a:t> </a:t>
                      </a:r>
                      <a:r>
                        <a:rPr lang="en-US" sz="1000" b="1" spc="-10" dirty="0">
                          <a:solidFill>
                            <a:srgbClr val="FFFFFF"/>
                          </a:solidFill>
                          <a:latin typeface="Calibri"/>
                          <a:cs typeface="Calibri"/>
                        </a:rPr>
                        <a:t>/Dept.</a:t>
                      </a:r>
                      <a:endParaRPr lang="en-US" sz="1000" dirty="0">
                        <a:latin typeface="Calibri"/>
                        <a:cs typeface="Calibri"/>
                      </a:endParaRPr>
                    </a:p>
                  </a:txBody>
                  <a:tcPr marL="0" marR="0" marT="9525"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BE9000"/>
                    </a:solidFill>
                  </a:tcPr>
                </a:tc>
                <a:tc>
                  <a:txBody>
                    <a:bodyPr/>
                    <a:lstStyle/>
                    <a:p>
                      <a:pPr algn="ctr">
                        <a:lnSpc>
                          <a:spcPts val="1200"/>
                        </a:lnSpc>
                        <a:spcBef>
                          <a:spcPts val="100"/>
                        </a:spcBef>
                      </a:pPr>
                      <a:r>
                        <a:rPr lang="en-US" sz="1050" b="1" spc="-25" dirty="0">
                          <a:latin typeface="Arial"/>
                          <a:cs typeface="Arial"/>
                        </a:rPr>
                        <a:t>21</a:t>
                      </a:r>
                      <a:endParaRPr sz="1050" dirty="0">
                        <a:latin typeface="Arial"/>
                        <a:cs typeface="Arial"/>
                      </a:endParaRPr>
                    </a:p>
                  </a:txBody>
                  <a:tcPr marL="0" marR="0" marT="1270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tc>
                  <a:txBody>
                    <a:bodyPr/>
                    <a:lstStyle/>
                    <a:p>
                      <a:pPr algn="ctr">
                        <a:lnSpc>
                          <a:spcPts val="1200"/>
                        </a:lnSpc>
                        <a:spcBef>
                          <a:spcPts val="100"/>
                        </a:spcBef>
                      </a:pPr>
                      <a:r>
                        <a:rPr lang="en-US" sz="1050" b="1" spc="-25" dirty="0">
                          <a:latin typeface="Arial"/>
                          <a:cs typeface="Arial"/>
                        </a:rPr>
                        <a:t>53</a:t>
                      </a:r>
                      <a:endParaRPr sz="1050" dirty="0">
                        <a:latin typeface="Arial"/>
                        <a:cs typeface="Arial"/>
                      </a:endParaRPr>
                    </a:p>
                  </a:txBody>
                  <a:tcPr marL="0" marR="0" marT="1270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tc>
                  <a:txBody>
                    <a:bodyPr/>
                    <a:lstStyle/>
                    <a:p>
                      <a:pPr marL="635" algn="ctr">
                        <a:lnSpc>
                          <a:spcPts val="1195"/>
                        </a:lnSpc>
                        <a:spcBef>
                          <a:spcPts val="130"/>
                        </a:spcBef>
                      </a:pPr>
                      <a:r>
                        <a:rPr lang="en-US" sz="1050" b="1" spc="-25" dirty="0">
                          <a:latin typeface="Arial"/>
                          <a:cs typeface="Arial"/>
                        </a:rPr>
                        <a:t>75</a:t>
                      </a:r>
                      <a:endParaRPr sz="1050" dirty="0">
                        <a:latin typeface="Arial"/>
                        <a:cs typeface="Arial"/>
                      </a:endParaRPr>
                    </a:p>
                  </a:txBody>
                  <a:tcPr marL="0" marR="0" marT="1651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extLst>
                  <a:ext uri="{0D108BD9-81ED-4DB2-BD59-A6C34878D82A}">
                    <a16:rowId xmlns:a16="http://schemas.microsoft.com/office/drawing/2014/main" val="1987859651"/>
                  </a:ext>
                </a:extLst>
              </a:tr>
              <a:tr h="188272">
                <a:tc>
                  <a:txBody>
                    <a:bodyPr/>
                    <a:lstStyle/>
                    <a:p>
                      <a:pPr marL="69215">
                        <a:lnSpc>
                          <a:spcPts val="1285"/>
                        </a:lnSpc>
                        <a:spcBef>
                          <a:spcPts val="85"/>
                        </a:spcBef>
                      </a:pPr>
                      <a:r>
                        <a:rPr lang="en-US" sz="1100" b="1" spc="-10" dirty="0">
                          <a:solidFill>
                            <a:srgbClr val="FFFFFF"/>
                          </a:solidFill>
                          <a:latin typeface="Calibri"/>
                          <a:cs typeface="Calibri"/>
                        </a:rPr>
                        <a:t>Other</a:t>
                      </a:r>
                      <a:endParaRPr lang="en-US" sz="1100" dirty="0">
                        <a:latin typeface="Calibri"/>
                        <a:cs typeface="Calibri"/>
                      </a:endParaRPr>
                    </a:p>
                  </a:txBody>
                  <a:tcPr marL="0" marR="0" marT="10795"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E9000"/>
                    </a:solidFill>
                  </a:tcPr>
                </a:tc>
                <a:tc>
                  <a:txBody>
                    <a:bodyPr/>
                    <a:lstStyle/>
                    <a:p>
                      <a:pPr algn="ctr">
                        <a:lnSpc>
                          <a:spcPts val="1195"/>
                        </a:lnSpc>
                        <a:spcBef>
                          <a:spcPts val="130"/>
                        </a:spcBef>
                      </a:pPr>
                      <a:r>
                        <a:rPr lang="en-US" sz="1050" b="1" spc="-25" dirty="0">
                          <a:latin typeface="Arial"/>
                          <a:cs typeface="Arial"/>
                        </a:rPr>
                        <a:t>154</a:t>
                      </a:r>
                      <a:endParaRPr sz="1050" dirty="0">
                        <a:latin typeface="Arial"/>
                        <a:cs typeface="Arial"/>
                      </a:endParaRPr>
                    </a:p>
                  </a:txBody>
                  <a:tcPr marL="0" marR="0" marT="165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tc>
                  <a:txBody>
                    <a:bodyPr/>
                    <a:lstStyle/>
                    <a:p>
                      <a:pPr algn="ctr">
                        <a:lnSpc>
                          <a:spcPts val="1195"/>
                        </a:lnSpc>
                        <a:spcBef>
                          <a:spcPts val="130"/>
                        </a:spcBef>
                      </a:pPr>
                      <a:r>
                        <a:rPr lang="en-US" sz="1050" b="1" spc="-25" dirty="0">
                          <a:latin typeface="Arial"/>
                          <a:cs typeface="Arial"/>
                        </a:rPr>
                        <a:t>185</a:t>
                      </a:r>
                      <a:endParaRPr sz="1050" dirty="0">
                        <a:latin typeface="Arial"/>
                        <a:cs typeface="Arial"/>
                      </a:endParaRPr>
                    </a:p>
                  </a:txBody>
                  <a:tcPr marL="0" marR="0" marT="165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tc>
                  <a:txBody>
                    <a:bodyPr/>
                    <a:lstStyle/>
                    <a:p>
                      <a:pPr marL="635" algn="ctr">
                        <a:lnSpc>
                          <a:spcPts val="1195"/>
                        </a:lnSpc>
                        <a:spcBef>
                          <a:spcPts val="135"/>
                        </a:spcBef>
                      </a:pPr>
                      <a:r>
                        <a:rPr lang="en-US" sz="1050" b="1" spc="-25" dirty="0">
                          <a:latin typeface="Arial"/>
                          <a:cs typeface="Arial"/>
                        </a:rPr>
                        <a:t>350</a:t>
                      </a:r>
                      <a:endParaRPr sz="1050" dirty="0">
                        <a:latin typeface="Arial"/>
                        <a:cs typeface="Arial"/>
                      </a:endParaRPr>
                    </a:p>
                  </a:txBody>
                  <a:tcPr marL="0" marR="0" marT="17145"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4EA"/>
                    </a:solidFill>
                  </a:tcPr>
                </a:tc>
                <a:extLst>
                  <a:ext uri="{0D108BD9-81ED-4DB2-BD59-A6C34878D82A}">
                    <a16:rowId xmlns:a16="http://schemas.microsoft.com/office/drawing/2014/main" val="2655612382"/>
                  </a:ext>
                </a:extLst>
              </a:tr>
              <a:tr h="188272">
                <a:tc>
                  <a:txBody>
                    <a:bodyPr/>
                    <a:lstStyle/>
                    <a:p>
                      <a:pPr marL="69215">
                        <a:lnSpc>
                          <a:spcPts val="1285"/>
                        </a:lnSpc>
                        <a:spcBef>
                          <a:spcPts val="85"/>
                        </a:spcBef>
                      </a:pPr>
                      <a:r>
                        <a:rPr lang="en-US" sz="1100" b="1" spc="-10" dirty="0">
                          <a:solidFill>
                            <a:srgbClr val="FFFFFF"/>
                          </a:solidFill>
                          <a:latin typeface="Calibri"/>
                          <a:cs typeface="Calibri"/>
                        </a:rPr>
                        <a:t>Lien Searches</a:t>
                      </a:r>
                      <a:endParaRPr lang="en-US" sz="1100" dirty="0">
                        <a:latin typeface="Calibri"/>
                        <a:cs typeface="Calibri"/>
                      </a:endParaRPr>
                    </a:p>
                  </a:txBody>
                  <a:tcPr marL="0" marR="0" marT="10795"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9000"/>
                    </a:solidFill>
                  </a:tcPr>
                </a:tc>
                <a:tc>
                  <a:txBody>
                    <a:bodyPr/>
                    <a:lstStyle/>
                    <a:p>
                      <a:pPr algn="ctr">
                        <a:lnSpc>
                          <a:spcPts val="1195"/>
                        </a:lnSpc>
                        <a:spcBef>
                          <a:spcPts val="130"/>
                        </a:spcBef>
                      </a:pPr>
                      <a:r>
                        <a:rPr lang="en-US" sz="1050" b="1" spc="-25" dirty="0">
                          <a:latin typeface="Arial"/>
                          <a:cs typeface="Arial"/>
                        </a:rPr>
                        <a:t>677</a:t>
                      </a:r>
                      <a:endParaRPr sz="1050" dirty="0">
                        <a:latin typeface="Arial"/>
                        <a:cs typeface="Arial"/>
                      </a:endParaRPr>
                    </a:p>
                  </a:txBody>
                  <a:tcPr marL="0" marR="0" marT="165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4EA"/>
                    </a:solidFill>
                  </a:tcPr>
                </a:tc>
                <a:tc>
                  <a:txBody>
                    <a:bodyPr/>
                    <a:lstStyle/>
                    <a:p>
                      <a:pPr algn="ctr">
                        <a:lnSpc>
                          <a:spcPts val="1195"/>
                        </a:lnSpc>
                        <a:spcBef>
                          <a:spcPts val="130"/>
                        </a:spcBef>
                      </a:pPr>
                      <a:r>
                        <a:rPr lang="en-US" sz="1050" b="1" spc="-25" dirty="0">
                          <a:latin typeface="Arial"/>
                          <a:cs typeface="Arial"/>
                        </a:rPr>
                        <a:t>445</a:t>
                      </a:r>
                      <a:endParaRPr sz="1050" dirty="0">
                        <a:latin typeface="Arial"/>
                        <a:cs typeface="Arial"/>
                      </a:endParaRPr>
                    </a:p>
                  </a:txBody>
                  <a:tcPr marL="0" marR="0" marT="1651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4EA"/>
                    </a:solidFill>
                  </a:tcPr>
                </a:tc>
                <a:tc>
                  <a:txBody>
                    <a:bodyPr/>
                    <a:lstStyle/>
                    <a:p>
                      <a:pPr marL="635" algn="ctr">
                        <a:lnSpc>
                          <a:spcPts val="1225"/>
                        </a:lnSpc>
                        <a:spcBef>
                          <a:spcPts val="100"/>
                        </a:spcBef>
                      </a:pPr>
                      <a:r>
                        <a:rPr lang="en-US" sz="1050" b="1" spc="-25" dirty="0">
                          <a:latin typeface="Arial"/>
                          <a:cs typeface="Arial"/>
                        </a:rPr>
                        <a:t>750</a:t>
                      </a:r>
                      <a:endParaRPr sz="1050" dirty="0">
                        <a:latin typeface="Arial"/>
                        <a:cs typeface="Arial"/>
                      </a:endParaRPr>
                    </a:p>
                  </a:txBody>
                  <a:tcPr marL="0" marR="0" marT="1270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4EA"/>
                    </a:solidFill>
                  </a:tcPr>
                </a:tc>
                <a:extLst>
                  <a:ext uri="{0D108BD9-81ED-4DB2-BD59-A6C34878D82A}">
                    <a16:rowId xmlns:a16="http://schemas.microsoft.com/office/drawing/2014/main" val="2888927438"/>
                  </a:ext>
                </a:extLst>
              </a:tr>
            </a:tbl>
          </a:graphicData>
        </a:graphic>
      </p:graphicFrame>
      <p:graphicFrame>
        <p:nvGraphicFramePr>
          <p:cNvPr id="9" name="object 12">
            <a:extLst>
              <a:ext uri="{FF2B5EF4-FFF2-40B4-BE49-F238E27FC236}">
                <a16:creationId xmlns:a16="http://schemas.microsoft.com/office/drawing/2014/main" id="{1CB4409E-27F1-0352-2F6D-4E0FB51448E9}"/>
              </a:ext>
            </a:extLst>
          </p:cNvPr>
          <p:cNvGraphicFramePr>
            <a:graphicFrameLocks noGrp="1"/>
          </p:cNvGraphicFramePr>
          <p:nvPr/>
        </p:nvGraphicFramePr>
        <p:xfrm>
          <a:off x="6333632" y="5370970"/>
          <a:ext cx="5429885" cy="986155"/>
        </p:xfrm>
        <a:graphic>
          <a:graphicData uri="http://schemas.openxmlformats.org/drawingml/2006/table">
            <a:tbl>
              <a:tblPr firstRow="1" bandRow="1">
                <a:tableStyleId>{2D5ABB26-0587-4C30-8999-92F81FD0307C}</a:tableStyleId>
              </a:tblPr>
              <a:tblGrid>
                <a:gridCol w="1745795">
                  <a:extLst>
                    <a:ext uri="{9D8B030D-6E8A-4147-A177-3AD203B41FA5}">
                      <a16:colId xmlns:a16="http://schemas.microsoft.com/office/drawing/2014/main" val="20000"/>
                    </a:ext>
                  </a:extLst>
                </a:gridCol>
                <a:gridCol w="1149805">
                  <a:extLst>
                    <a:ext uri="{9D8B030D-6E8A-4147-A177-3AD203B41FA5}">
                      <a16:colId xmlns:a16="http://schemas.microsoft.com/office/drawing/2014/main" val="20001"/>
                    </a:ext>
                  </a:extLst>
                </a:gridCol>
                <a:gridCol w="1292860">
                  <a:extLst>
                    <a:ext uri="{9D8B030D-6E8A-4147-A177-3AD203B41FA5}">
                      <a16:colId xmlns:a16="http://schemas.microsoft.com/office/drawing/2014/main" val="20002"/>
                    </a:ext>
                  </a:extLst>
                </a:gridCol>
                <a:gridCol w="1241425">
                  <a:extLst>
                    <a:ext uri="{9D8B030D-6E8A-4147-A177-3AD203B41FA5}">
                      <a16:colId xmlns:a16="http://schemas.microsoft.com/office/drawing/2014/main" val="20003"/>
                    </a:ext>
                  </a:extLst>
                </a:gridCol>
              </a:tblGrid>
              <a:tr h="355600">
                <a:tc>
                  <a:txBody>
                    <a:bodyPr/>
                    <a:lstStyle/>
                    <a:p>
                      <a:pPr marL="57150" indent="0" algn="ctr">
                        <a:lnSpc>
                          <a:spcPct val="100000"/>
                        </a:lnSpc>
                        <a:spcBef>
                          <a:spcPts val="680"/>
                        </a:spcBef>
                      </a:pPr>
                      <a:r>
                        <a:rPr lang="en-US" sz="1200" b="1" dirty="0">
                          <a:solidFill>
                            <a:schemeClr val="bg1"/>
                          </a:solidFill>
                          <a:latin typeface="Calibri"/>
                          <a:cs typeface="Calibri"/>
                        </a:rPr>
                        <a:t>Investigations</a:t>
                      </a:r>
                      <a:endParaRPr sz="1200" b="1" dirty="0">
                        <a:solidFill>
                          <a:schemeClr val="bg1"/>
                        </a:solidFill>
                        <a:latin typeface="Calibri"/>
                        <a:cs typeface="Calibri"/>
                      </a:endParaRPr>
                    </a:p>
                  </a:txBody>
                  <a:tcPr marL="0" marR="0" marT="863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chemeClr val="accent1">
                        <a:lumMod val="75000"/>
                      </a:schemeClr>
                    </a:solidFill>
                  </a:tcPr>
                </a:tc>
                <a:tc>
                  <a:txBody>
                    <a:bodyPr/>
                    <a:lstStyle/>
                    <a:p>
                      <a:pPr marL="328295">
                        <a:lnSpc>
                          <a:spcPct val="100000"/>
                        </a:lnSpc>
                        <a:spcBef>
                          <a:spcPts val="50"/>
                        </a:spcBef>
                      </a:pPr>
                      <a:r>
                        <a:rPr lang="en-US" sz="1050" b="1" spc="-10" dirty="0">
                          <a:solidFill>
                            <a:srgbClr val="FFFFFF"/>
                          </a:solidFill>
                          <a:latin typeface="Arial"/>
                          <a:cs typeface="Arial"/>
                        </a:rPr>
                        <a:t>2023/2024</a:t>
                      </a:r>
                    </a:p>
                    <a:p>
                      <a:pPr marL="328295">
                        <a:lnSpc>
                          <a:spcPct val="100000"/>
                        </a:lnSpc>
                        <a:spcBef>
                          <a:spcPts val="50"/>
                        </a:spcBef>
                      </a:pPr>
                      <a:r>
                        <a:rPr lang="en-US" sz="1050" b="1" spc="-10" dirty="0">
                          <a:solidFill>
                            <a:srgbClr val="FFFFFF"/>
                          </a:solidFill>
                          <a:latin typeface="Arial"/>
                          <a:cs typeface="Arial"/>
                        </a:rPr>
                        <a:t>   Totals</a:t>
                      </a:r>
                      <a:endParaRPr lang="en-US" sz="1050" dirty="0">
                        <a:latin typeface="Arial"/>
                        <a:cs typeface="Arial"/>
                      </a:endParaRPr>
                    </a:p>
                  </a:txBody>
                  <a:tcPr marL="0" marR="0" marT="635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38100">
                      <a:solidFill>
                        <a:srgbClr val="FFFFFF"/>
                      </a:solidFill>
                      <a:prstDash val="solid"/>
                    </a:lnB>
                    <a:solidFill>
                      <a:schemeClr val="accent1">
                        <a:lumMod val="75000"/>
                      </a:schemeClr>
                    </a:solidFill>
                  </a:tcPr>
                </a:tc>
                <a:tc>
                  <a:txBody>
                    <a:bodyPr/>
                    <a:lstStyle/>
                    <a:p>
                      <a:pPr marL="328295">
                        <a:lnSpc>
                          <a:spcPct val="100000"/>
                        </a:lnSpc>
                        <a:spcBef>
                          <a:spcPts val="50"/>
                        </a:spcBef>
                      </a:pPr>
                      <a:r>
                        <a:rPr sz="1050" b="1" spc="-10" dirty="0">
                          <a:solidFill>
                            <a:srgbClr val="FFFFFF"/>
                          </a:solidFill>
                          <a:latin typeface="Arial"/>
                          <a:cs typeface="Arial"/>
                        </a:rPr>
                        <a:t>202</a:t>
                      </a:r>
                      <a:r>
                        <a:rPr lang="en-US" sz="1050" b="1" spc="-10" dirty="0">
                          <a:solidFill>
                            <a:srgbClr val="FFFFFF"/>
                          </a:solidFill>
                          <a:latin typeface="Arial"/>
                          <a:cs typeface="Arial"/>
                        </a:rPr>
                        <a:t>4</a:t>
                      </a:r>
                      <a:r>
                        <a:rPr sz="1050" b="1" spc="-10" dirty="0">
                          <a:solidFill>
                            <a:srgbClr val="FFFFFF"/>
                          </a:solidFill>
                          <a:latin typeface="Arial"/>
                          <a:cs typeface="Arial"/>
                        </a:rPr>
                        <a:t>/202</a:t>
                      </a:r>
                      <a:r>
                        <a:rPr lang="en-US" sz="1050" b="1" spc="-10" dirty="0">
                          <a:solidFill>
                            <a:srgbClr val="FFFFFF"/>
                          </a:solidFill>
                          <a:latin typeface="Arial"/>
                          <a:cs typeface="Arial"/>
                        </a:rPr>
                        <a:t>5</a:t>
                      </a:r>
                      <a:endParaRPr sz="1050" dirty="0">
                        <a:latin typeface="Arial"/>
                        <a:cs typeface="Arial"/>
                      </a:endParaRPr>
                    </a:p>
                    <a:p>
                      <a:pPr marL="293370">
                        <a:lnSpc>
                          <a:spcPts val="1215"/>
                        </a:lnSpc>
                        <a:spcBef>
                          <a:spcPts val="180"/>
                        </a:spcBef>
                      </a:pPr>
                      <a:r>
                        <a:rPr sz="1050" b="1" dirty="0">
                          <a:solidFill>
                            <a:srgbClr val="FFFFFF"/>
                          </a:solidFill>
                          <a:latin typeface="Arial"/>
                          <a:cs typeface="Arial"/>
                        </a:rPr>
                        <a:t>FYTD</a:t>
                      </a:r>
                      <a:r>
                        <a:rPr sz="1050" b="1" spc="-35" dirty="0">
                          <a:solidFill>
                            <a:srgbClr val="FFFFFF"/>
                          </a:solidFill>
                          <a:latin typeface="Arial"/>
                          <a:cs typeface="Arial"/>
                        </a:rPr>
                        <a:t> </a:t>
                      </a:r>
                      <a:r>
                        <a:rPr sz="1050" b="1" spc="-10" dirty="0">
                          <a:solidFill>
                            <a:srgbClr val="FFFFFF"/>
                          </a:solidFill>
                          <a:latin typeface="Arial"/>
                          <a:cs typeface="Arial"/>
                        </a:rPr>
                        <a:t>Total</a:t>
                      </a:r>
                      <a:endParaRPr sz="1050" dirty="0">
                        <a:latin typeface="Arial"/>
                        <a:cs typeface="Arial"/>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chemeClr val="accent1">
                        <a:lumMod val="75000"/>
                      </a:schemeClr>
                    </a:solidFill>
                  </a:tcPr>
                </a:tc>
                <a:tc>
                  <a:txBody>
                    <a:bodyPr/>
                    <a:lstStyle/>
                    <a:p>
                      <a:pPr algn="ctr">
                        <a:lnSpc>
                          <a:spcPct val="100000"/>
                        </a:lnSpc>
                        <a:spcBef>
                          <a:spcPts val="50"/>
                        </a:spcBef>
                      </a:pPr>
                      <a:r>
                        <a:rPr sz="1050" b="1" spc="-10" dirty="0">
                          <a:solidFill>
                            <a:srgbClr val="FFFFFF"/>
                          </a:solidFill>
                          <a:latin typeface="Arial"/>
                          <a:cs typeface="Arial"/>
                        </a:rPr>
                        <a:t>2024/2025</a:t>
                      </a:r>
                      <a:endParaRPr sz="1050" dirty="0">
                        <a:latin typeface="Arial"/>
                        <a:cs typeface="Arial"/>
                      </a:endParaRPr>
                    </a:p>
                    <a:p>
                      <a:pPr marL="3175" algn="ctr">
                        <a:lnSpc>
                          <a:spcPts val="1215"/>
                        </a:lnSpc>
                        <a:spcBef>
                          <a:spcPts val="180"/>
                        </a:spcBef>
                      </a:pPr>
                      <a:r>
                        <a:rPr sz="1050" b="1" dirty="0">
                          <a:solidFill>
                            <a:srgbClr val="FFFFFF"/>
                          </a:solidFill>
                          <a:latin typeface="Arial"/>
                          <a:cs typeface="Arial"/>
                        </a:rPr>
                        <a:t>Estimated</a:t>
                      </a:r>
                      <a:r>
                        <a:rPr sz="1050" b="1" spc="-25" dirty="0">
                          <a:solidFill>
                            <a:srgbClr val="FFFFFF"/>
                          </a:solidFill>
                          <a:latin typeface="Arial"/>
                          <a:cs typeface="Arial"/>
                        </a:rPr>
                        <a:t> </a:t>
                      </a:r>
                      <a:r>
                        <a:rPr sz="1050" b="1" spc="-20" dirty="0">
                          <a:solidFill>
                            <a:srgbClr val="FFFFFF"/>
                          </a:solidFill>
                          <a:latin typeface="Arial"/>
                          <a:cs typeface="Arial"/>
                        </a:rPr>
                        <a:t>Total</a:t>
                      </a:r>
                      <a:endParaRPr sz="1050" dirty="0">
                        <a:latin typeface="Arial"/>
                        <a:cs typeface="Arial"/>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chemeClr val="accent1">
                        <a:lumMod val="75000"/>
                      </a:schemeClr>
                    </a:solidFill>
                  </a:tcPr>
                </a:tc>
                <a:extLst>
                  <a:ext uri="{0D108BD9-81ED-4DB2-BD59-A6C34878D82A}">
                    <a16:rowId xmlns:a16="http://schemas.microsoft.com/office/drawing/2014/main" val="10000"/>
                  </a:ext>
                </a:extLst>
              </a:tr>
              <a:tr h="210185">
                <a:tc>
                  <a:txBody>
                    <a:bodyPr/>
                    <a:lstStyle/>
                    <a:p>
                      <a:pPr marL="68580">
                        <a:lnSpc>
                          <a:spcPct val="100000"/>
                        </a:lnSpc>
                        <a:spcBef>
                          <a:spcPts val="160"/>
                        </a:spcBef>
                      </a:pPr>
                      <a:r>
                        <a:rPr lang="en-US" sz="1100" b="1" dirty="0">
                          <a:solidFill>
                            <a:srgbClr val="FFFFFF"/>
                          </a:solidFill>
                          <a:latin typeface="Calibri"/>
                          <a:cs typeface="Calibri"/>
                        </a:rPr>
                        <a:t>All Types</a:t>
                      </a:r>
                      <a:endParaRPr sz="1100" dirty="0">
                        <a:latin typeface="Calibri"/>
                        <a:cs typeface="Calibri"/>
                      </a:endParaRPr>
                    </a:p>
                  </a:txBody>
                  <a:tcPr marL="0" marR="0" marT="20320" marB="0">
                    <a:lnL w="12700">
                      <a:solidFill>
                        <a:srgbClr val="FFFFFF"/>
                      </a:solidFill>
                      <a:prstDash val="solid"/>
                    </a:lnL>
                    <a:lnR w="12700">
                      <a:solidFill>
                        <a:srgbClr val="FFFFFF"/>
                      </a:solidFill>
                      <a:prstDash val="solid"/>
                    </a:lnR>
                    <a:lnT w="38100">
                      <a:solidFill>
                        <a:srgbClr val="FFFFFF"/>
                      </a:solidFill>
                      <a:prstDash val="solid"/>
                    </a:lnT>
                    <a:lnB w="38100" cap="flat" cmpd="sng" algn="ctr">
                      <a:solidFill>
                        <a:srgbClr val="FFFFFF"/>
                      </a:solidFill>
                      <a:prstDash val="solid"/>
                      <a:round/>
                      <a:headEnd type="none" w="med" len="med"/>
                      <a:tailEnd type="none" w="med" len="med"/>
                    </a:lnB>
                    <a:solidFill>
                      <a:srgbClr val="BE9000"/>
                    </a:solidFill>
                  </a:tcPr>
                </a:tc>
                <a:tc>
                  <a:txBody>
                    <a:bodyPr/>
                    <a:lstStyle/>
                    <a:p>
                      <a:pPr algn="ctr">
                        <a:lnSpc>
                          <a:spcPct val="100000"/>
                        </a:lnSpc>
                        <a:spcBef>
                          <a:spcPts val="215"/>
                        </a:spcBef>
                      </a:pPr>
                      <a:r>
                        <a:rPr lang="en-US" sz="1050" b="1" spc="-25" dirty="0">
                          <a:latin typeface="Arial"/>
                          <a:cs typeface="Arial"/>
                        </a:rPr>
                        <a:t>315</a:t>
                      </a:r>
                      <a:endParaRPr sz="1050" dirty="0">
                        <a:latin typeface="Arial"/>
                        <a:cs typeface="Arial"/>
                      </a:endParaRPr>
                    </a:p>
                  </a:txBody>
                  <a:tcPr marL="0" marR="0" marT="27305"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CFD4EA"/>
                    </a:solidFill>
                  </a:tcPr>
                </a:tc>
                <a:tc>
                  <a:txBody>
                    <a:bodyPr/>
                    <a:lstStyle/>
                    <a:p>
                      <a:pPr algn="ctr">
                        <a:lnSpc>
                          <a:spcPct val="100000"/>
                        </a:lnSpc>
                        <a:spcBef>
                          <a:spcPts val="215"/>
                        </a:spcBef>
                      </a:pPr>
                      <a:r>
                        <a:rPr lang="en-US" sz="1050" b="1" spc="-25" dirty="0">
                          <a:latin typeface="Arial"/>
                          <a:cs typeface="Arial"/>
                        </a:rPr>
                        <a:t>70</a:t>
                      </a:r>
                      <a:endParaRPr sz="1050" dirty="0">
                        <a:latin typeface="Arial"/>
                        <a:cs typeface="Arial"/>
                      </a:endParaRPr>
                    </a:p>
                  </a:txBody>
                  <a:tcPr marL="0" marR="0" marT="27305" marB="0">
                    <a:lnL w="12700">
                      <a:solidFill>
                        <a:srgbClr val="FFFFFF"/>
                      </a:solidFill>
                      <a:prstDash val="solid"/>
                    </a:lnL>
                    <a:lnR w="12700">
                      <a:solidFill>
                        <a:srgbClr val="FFFFFF"/>
                      </a:solidFill>
                      <a:prstDash val="solid"/>
                    </a:lnR>
                    <a:lnT w="38100">
                      <a:solidFill>
                        <a:srgbClr val="FFFFFF"/>
                      </a:solidFill>
                      <a:prstDash val="solid"/>
                    </a:lnT>
                    <a:lnB w="38100" cap="flat" cmpd="sng" algn="ctr">
                      <a:solidFill>
                        <a:srgbClr val="FFFFFF"/>
                      </a:solidFill>
                      <a:prstDash val="solid"/>
                      <a:round/>
                      <a:headEnd type="none" w="med" len="med"/>
                      <a:tailEnd type="none" w="med" len="med"/>
                    </a:lnB>
                    <a:solidFill>
                      <a:srgbClr val="CFD4EA"/>
                    </a:solidFill>
                  </a:tcPr>
                </a:tc>
                <a:tc>
                  <a:txBody>
                    <a:bodyPr/>
                    <a:lstStyle/>
                    <a:p>
                      <a:pPr marL="635" algn="ctr">
                        <a:lnSpc>
                          <a:spcPct val="100000"/>
                        </a:lnSpc>
                        <a:spcBef>
                          <a:spcPts val="215"/>
                        </a:spcBef>
                      </a:pPr>
                      <a:r>
                        <a:rPr lang="en-US" sz="1050" b="1" spc="-25" dirty="0">
                          <a:latin typeface="Arial"/>
                          <a:cs typeface="Arial"/>
                        </a:rPr>
                        <a:t>110</a:t>
                      </a:r>
                      <a:endParaRPr sz="1050" dirty="0">
                        <a:latin typeface="Arial"/>
                        <a:cs typeface="Arial"/>
                      </a:endParaRPr>
                    </a:p>
                  </a:txBody>
                  <a:tcPr marL="0" marR="0" marT="27305" marB="0">
                    <a:lnL w="12700">
                      <a:solidFill>
                        <a:srgbClr val="FFFFFF"/>
                      </a:solidFill>
                      <a:prstDash val="solid"/>
                    </a:lnL>
                    <a:lnR w="12700">
                      <a:solidFill>
                        <a:srgbClr val="FFFFFF"/>
                      </a:solidFill>
                      <a:prstDash val="solid"/>
                    </a:lnR>
                    <a:lnT w="38100">
                      <a:solidFill>
                        <a:srgbClr val="FFFFFF"/>
                      </a:solidFill>
                      <a:prstDash val="solid"/>
                    </a:lnT>
                    <a:lnB w="38100" cap="flat" cmpd="sng" algn="ctr">
                      <a:solidFill>
                        <a:srgbClr val="FFFFFF"/>
                      </a:solidFill>
                      <a:prstDash val="solid"/>
                      <a:round/>
                      <a:headEnd type="none" w="med" len="med"/>
                      <a:tailEnd type="none" w="med" len="med"/>
                    </a:lnB>
                    <a:solidFill>
                      <a:srgbClr val="CFD4EA"/>
                    </a:solidFill>
                  </a:tcPr>
                </a:tc>
                <a:extLst>
                  <a:ext uri="{0D108BD9-81ED-4DB2-BD59-A6C34878D82A}">
                    <a16:rowId xmlns:a16="http://schemas.microsoft.com/office/drawing/2014/main" val="10001"/>
                  </a:ext>
                </a:extLst>
              </a:tr>
              <a:tr h="210185">
                <a:tc>
                  <a:txBody>
                    <a:bodyPr/>
                    <a:lstStyle/>
                    <a:p>
                      <a:pPr marL="68580">
                        <a:lnSpc>
                          <a:spcPct val="100000"/>
                        </a:lnSpc>
                        <a:spcBef>
                          <a:spcPts val="160"/>
                        </a:spcBef>
                      </a:pPr>
                      <a:r>
                        <a:rPr lang="en-US" sz="1100" b="1" dirty="0">
                          <a:solidFill>
                            <a:schemeClr val="bg1"/>
                          </a:solidFill>
                          <a:latin typeface="Calibri"/>
                          <a:cs typeface="Calibri"/>
                        </a:rPr>
                        <a:t>Clearance Rate</a:t>
                      </a:r>
                      <a:endParaRPr sz="1100" b="1" dirty="0">
                        <a:solidFill>
                          <a:schemeClr val="bg1"/>
                        </a:solidFill>
                        <a:latin typeface="Calibri"/>
                        <a:cs typeface="Calibri"/>
                      </a:endParaRPr>
                    </a:p>
                  </a:txBody>
                  <a:tcPr marL="0" marR="0" marT="20320"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BE9000"/>
                    </a:solidFill>
                  </a:tcPr>
                </a:tc>
                <a:tc>
                  <a:txBody>
                    <a:bodyPr/>
                    <a:lstStyle/>
                    <a:p>
                      <a:pPr algn="ctr">
                        <a:lnSpc>
                          <a:spcPct val="100000"/>
                        </a:lnSpc>
                        <a:spcBef>
                          <a:spcPts val="215"/>
                        </a:spcBef>
                      </a:pPr>
                      <a:r>
                        <a:rPr lang="en-US" sz="1050" b="1" dirty="0">
                          <a:latin typeface="Arial"/>
                          <a:cs typeface="Arial"/>
                        </a:rPr>
                        <a:t>75%</a:t>
                      </a:r>
                      <a:endParaRPr sz="1050" b="1" dirty="0">
                        <a:latin typeface="Arial"/>
                        <a:cs typeface="Arial"/>
                      </a:endParaRPr>
                    </a:p>
                  </a:txBody>
                  <a:tcPr marL="0" marR="0" marT="2730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CFD4EA"/>
                    </a:solidFill>
                  </a:tcPr>
                </a:tc>
                <a:tc>
                  <a:txBody>
                    <a:bodyPr/>
                    <a:lstStyle/>
                    <a:p>
                      <a:pPr algn="ctr">
                        <a:lnSpc>
                          <a:spcPct val="100000"/>
                        </a:lnSpc>
                        <a:spcBef>
                          <a:spcPts val="215"/>
                        </a:spcBef>
                      </a:pPr>
                      <a:r>
                        <a:rPr lang="en-US" sz="1050" b="1" dirty="0">
                          <a:latin typeface="Arial"/>
                          <a:cs typeface="Arial"/>
                        </a:rPr>
                        <a:t>83%</a:t>
                      </a:r>
                      <a:endParaRPr sz="1050" b="1" dirty="0">
                        <a:latin typeface="Arial"/>
                        <a:cs typeface="Arial"/>
                      </a:endParaRPr>
                    </a:p>
                  </a:txBody>
                  <a:tcPr marL="0" marR="0" marT="2730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CFD4EA"/>
                    </a:solidFill>
                  </a:tcPr>
                </a:tc>
                <a:tc>
                  <a:txBody>
                    <a:bodyPr/>
                    <a:lstStyle/>
                    <a:p>
                      <a:pPr marL="635" algn="ctr">
                        <a:lnSpc>
                          <a:spcPct val="100000"/>
                        </a:lnSpc>
                        <a:spcBef>
                          <a:spcPts val="215"/>
                        </a:spcBef>
                      </a:pPr>
                      <a:r>
                        <a:rPr lang="en-US" sz="1050" b="1" dirty="0">
                          <a:latin typeface="Arial"/>
                          <a:cs typeface="Arial"/>
                        </a:rPr>
                        <a:t>83%</a:t>
                      </a:r>
                      <a:endParaRPr sz="1050" b="1" dirty="0">
                        <a:latin typeface="Arial"/>
                        <a:cs typeface="Arial"/>
                      </a:endParaRPr>
                    </a:p>
                  </a:txBody>
                  <a:tcPr marL="0" marR="0" marT="27305" marB="0">
                    <a:lnL w="12700" cap="flat" cmpd="sng" algn="ctr">
                      <a:solidFill>
                        <a:srgbClr val="FFFFFF"/>
                      </a:solidFill>
                      <a:prstDash val="solid"/>
                      <a:round/>
                      <a:headEnd type="none" w="med" len="med"/>
                      <a:tailEnd type="none" w="med" len="med"/>
                    </a:lnL>
                    <a:lnR w="12700">
                      <a:solidFill>
                        <a:srgbClr val="FFFFFF"/>
                      </a:solidFill>
                      <a:prstDash val="solid"/>
                    </a:lnR>
                    <a:lnT w="38100">
                      <a:solidFill>
                        <a:srgbClr val="FFFFFF"/>
                      </a:solidFill>
                      <a:prstDash val="solid"/>
                    </a:lnT>
                    <a:lnB w="38100" cap="flat" cmpd="sng" algn="ctr">
                      <a:solidFill>
                        <a:srgbClr val="FFFFFF"/>
                      </a:solidFill>
                      <a:prstDash val="solid"/>
                      <a:round/>
                      <a:headEnd type="none" w="med" len="med"/>
                      <a:tailEnd type="none" w="med" len="med"/>
                    </a:lnB>
                    <a:solidFill>
                      <a:srgbClr val="CFD4EA"/>
                    </a:solidFill>
                  </a:tcPr>
                </a:tc>
                <a:extLst>
                  <a:ext uri="{0D108BD9-81ED-4DB2-BD59-A6C34878D82A}">
                    <a16:rowId xmlns:a16="http://schemas.microsoft.com/office/drawing/2014/main" val="4154472359"/>
                  </a:ext>
                </a:extLst>
              </a:tr>
              <a:tr h="210185">
                <a:tc>
                  <a:txBody>
                    <a:bodyPr/>
                    <a:lstStyle/>
                    <a:p>
                      <a:pPr marL="68580">
                        <a:lnSpc>
                          <a:spcPct val="100000"/>
                        </a:lnSpc>
                        <a:spcBef>
                          <a:spcPts val="160"/>
                        </a:spcBef>
                      </a:pPr>
                      <a:r>
                        <a:rPr lang="en-US" sz="1100" b="1" dirty="0">
                          <a:solidFill>
                            <a:schemeClr val="bg1"/>
                          </a:solidFill>
                          <a:latin typeface="Calibri"/>
                          <a:cs typeface="Calibri"/>
                        </a:rPr>
                        <a:t>Voluntary Compliance Rate</a:t>
                      </a:r>
                      <a:endParaRPr sz="1100" b="1" dirty="0">
                        <a:solidFill>
                          <a:schemeClr val="bg1"/>
                        </a:solidFill>
                        <a:latin typeface="Calibri"/>
                        <a:cs typeface="Calibri"/>
                      </a:endParaRPr>
                    </a:p>
                  </a:txBody>
                  <a:tcPr marL="0" marR="0" marT="20320"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BE9000"/>
                    </a:solidFill>
                  </a:tcPr>
                </a:tc>
                <a:tc>
                  <a:txBody>
                    <a:bodyPr/>
                    <a:lstStyle/>
                    <a:p>
                      <a:pPr algn="ctr">
                        <a:lnSpc>
                          <a:spcPct val="100000"/>
                        </a:lnSpc>
                        <a:spcBef>
                          <a:spcPts val="215"/>
                        </a:spcBef>
                      </a:pPr>
                      <a:r>
                        <a:rPr lang="en-US" sz="1050" b="1" dirty="0">
                          <a:latin typeface="Arial"/>
                          <a:cs typeface="Arial"/>
                        </a:rPr>
                        <a:t>65%</a:t>
                      </a:r>
                      <a:endParaRPr sz="1050" b="1" dirty="0">
                        <a:latin typeface="Arial"/>
                        <a:cs typeface="Arial"/>
                      </a:endParaRPr>
                    </a:p>
                  </a:txBody>
                  <a:tcPr marL="0" marR="0" marT="2730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CFD4EA"/>
                    </a:solidFill>
                  </a:tcPr>
                </a:tc>
                <a:tc>
                  <a:txBody>
                    <a:bodyPr/>
                    <a:lstStyle/>
                    <a:p>
                      <a:pPr algn="ctr">
                        <a:lnSpc>
                          <a:spcPct val="100000"/>
                        </a:lnSpc>
                        <a:spcBef>
                          <a:spcPts val="215"/>
                        </a:spcBef>
                      </a:pPr>
                      <a:r>
                        <a:rPr lang="en-US" sz="1050" b="1" dirty="0">
                          <a:latin typeface="Arial"/>
                          <a:cs typeface="Arial"/>
                        </a:rPr>
                        <a:t>89%</a:t>
                      </a:r>
                      <a:endParaRPr sz="1050" b="1" dirty="0">
                        <a:latin typeface="Arial"/>
                        <a:cs typeface="Arial"/>
                      </a:endParaRPr>
                    </a:p>
                  </a:txBody>
                  <a:tcPr marL="0" marR="0" marT="2730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CFD4EA"/>
                    </a:solidFill>
                  </a:tcPr>
                </a:tc>
                <a:tc>
                  <a:txBody>
                    <a:bodyPr/>
                    <a:lstStyle/>
                    <a:p>
                      <a:pPr marL="635" algn="ctr">
                        <a:lnSpc>
                          <a:spcPct val="100000"/>
                        </a:lnSpc>
                        <a:spcBef>
                          <a:spcPts val="215"/>
                        </a:spcBef>
                      </a:pPr>
                      <a:r>
                        <a:rPr lang="en-US" sz="1050" b="1" dirty="0">
                          <a:latin typeface="Arial"/>
                          <a:cs typeface="Arial"/>
                        </a:rPr>
                        <a:t>89%</a:t>
                      </a:r>
                      <a:endParaRPr sz="1050" b="1" dirty="0">
                        <a:latin typeface="Arial"/>
                        <a:cs typeface="Arial"/>
                      </a:endParaRPr>
                    </a:p>
                  </a:txBody>
                  <a:tcPr marL="0" marR="0" marT="27305" marB="0">
                    <a:lnL w="12700" cap="flat" cmpd="sng" algn="ctr">
                      <a:solidFill>
                        <a:srgbClr val="FFFFFF"/>
                      </a:solidFill>
                      <a:prstDash val="solid"/>
                      <a:round/>
                      <a:headEnd type="none" w="med" len="med"/>
                      <a:tailEnd type="none" w="med" len="me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698611459"/>
                  </a:ext>
                </a:extLst>
              </a:tr>
            </a:tbl>
          </a:graphicData>
        </a:graphic>
      </p:graphicFrame>
      <p:graphicFrame>
        <p:nvGraphicFramePr>
          <p:cNvPr id="10" name="object 12">
            <a:extLst>
              <a:ext uri="{FF2B5EF4-FFF2-40B4-BE49-F238E27FC236}">
                <a16:creationId xmlns:a16="http://schemas.microsoft.com/office/drawing/2014/main" id="{D36E7420-C361-A725-DE76-282476060308}"/>
              </a:ext>
            </a:extLst>
          </p:cNvPr>
          <p:cNvGraphicFramePr>
            <a:graphicFrameLocks noGrp="1"/>
          </p:cNvGraphicFramePr>
          <p:nvPr/>
        </p:nvGraphicFramePr>
        <p:xfrm>
          <a:off x="6333632" y="4206558"/>
          <a:ext cx="5429885" cy="986155"/>
        </p:xfrm>
        <a:graphic>
          <a:graphicData uri="http://schemas.openxmlformats.org/drawingml/2006/table">
            <a:tbl>
              <a:tblPr firstRow="1" bandRow="1">
                <a:tableStyleId>{2D5ABB26-0587-4C30-8999-92F81FD0307C}</a:tableStyleId>
              </a:tblPr>
              <a:tblGrid>
                <a:gridCol w="1745795">
                  <a:extLst>
                    <a:ext uri="{9D8B030D-6E8A-4147-A177-3AD203B41FA5}">
                      <a16:colId xmlns:a16="http://schemas.microsoft.com/office/drawing/2014/main" val="20000"/>
                    </a:ext>
                  </a:extLst>
                </a:gridCol>
                <a:gridCol w="1149805">
                  <a:extLst>
                    <a:ext uri="{9D8B030D-6E8A-4147-A177-3AD203B41FA5}">
                      <a16:colId xmlns:a16="http://schemas.microsoft.com/office/drawing/2014/main" val="20001"/>
                    </a:ext>
                  </a:extLst>
                </a:gridCol>
                <a:gridCol w="1292860">
                  <a:extLst>
                    <a:ext uri="{9D8B030D-6E8A-4147-A177-3AD203B41FA5}">
                      <a16:colId xmlns:a16="http://schemas.microsoft.com/office/drawing/2014/main" val="20002"/>
                    </a:ext>
                  </a:extLst>
                </a:gridCol>
                <a:gridCol w="1241425">
                  <a:extLst>
                    <a:ext uri="{9D8B030D-6E8A-4147-A177-3AD203B41FA5}">
                      <a16:colId xmlns:a16="http://schemas.microsoft.com/office/drawing/2014/main" val="20003"/>
                    </a:ext>
                  </a:extLst>
                </a:gridCol>
              </a:tblGrid>
              <a:tr h="355600">
                <a:tc>
                  <a:txBody>
                    <a:bodyPr/>
                    <a:lstStyle/>
                    <a:p>
                      <a:pPr marL="57150" indent="0" algn="ctr">
                        <a:lnSpc>
                          <a:spcPct val="100000"/>
                        </a:lnSpc>
                        <a:spcBef>
                          <a:spcPts val="680"/>
                        </a:spcBef>
                      </a:pPr>
                      <a:r>
                        <a:rPr lang="en-US" sz="1200" b="1" dirty="0">
                          <a:solidFill>
                            <a:schemeClr val="bg1"/>
                          </a:solidFill>
                          <a:latin typeface="Calibri"/>
                          <a:cs typeface="Calibri"/>
                        </a:rPr>
                        <a:t>Magistrate Activity</a:t>
                      </a:r>
                      <a:endParaRPr sz="1200" b="1" dirty="0">
                        <a:solidFill>
                          <a:schemeClr val="bg1"/>
                        </a:solidFill>
                        <a:latin typeface="Calibri"/>
                        <a:cs typeface="Calibri"/>
                      </a:endParaRPr>
                    </a:p>
                  </a:txBody>
                  <a:tcPr marL="0" marR="0" marT="863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chemeClr val="accent1">
                        <a:lumMod val="75000"/>
                      </a:schemeClr>
                    </a:solidFill>
                  </a:tcPr>
                </a:tc>
                <a:tc>
                  <a:txBody>
                    <a:bodyPr/>
                    <a:lstStyle/>
                    <a:p>
                      <a:pPr marL="328295">
                        <a:lnSpc>
                          <a:spcPct val="100000"/>
                        </a:lnSpc>
                        <a:spcBef>
                          <a:spcPts val="50"/>
                        </a:spcBef>
                      </a:pPr>
                      <a:r>
                        <a:rPr lang="en-US" sz="1050" b="1" spc="-10" dirty="0">
                          <a:solidFill>
                            <a:srgbClr val="FFFFFF"/>
                          </a:solidFill>
                          <a:latin typeface="Arial"/>
                          <a:cs typeface="Arial"/>
                        </a:rPr>
                        <a:t>2023/2024</a:t>
                      </a:r>
                    </a:p>
                    <a:p>
                      <a:pPr marL="328295">
                        <a:lnSpc>
                          <a:spcPct val="100000"/>
                        </a:lnSpc>
                        <a:spcBef>
                          <a:spcPts val="50"/>
                        </a:spcBef>
                      </a:pPr>
                      <a:r>
                        <a:rPr lang="en-US" sz="1050" b="1" spc="-10" dirty="0">
                          <a:solidFill>
                            <a:srgbClr val="FFFFFF"/>
                          </a:solidFill>
                          <a:latin typeface="Arial"/>
                          <a:cs typeface="Arial"/>
                        </a:rPr>
                        <a:t>   Totals</a:t>
                      </a:r>
                      <a:endParaRPr lang="en-US" sz="1050" dirty="0">
                        <a:latin typeface="Arial"/>
                        <a:cs typeface="Arial"/>
                      </a:endParaRPr>
                    </a:p>
                  </a:txBody>
                  <a:tcPr marL="0" marR="0" marT="635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38100">
                      <a:solidFill>
                        <a:srgbClr val="FFFFFF"/>
                      </a:solidFill>
                      <a:prstDash val="solid"/>
                    </a:lnB>
                    <a:solidFill>
                      <a:schemeClr val="accent1">
                        <a:lumMod val="75000"/>
                      </a:schemeClr>
                    </a:solidFill>
                  </a:tcPr>
                </a:tc>
                <a:tc>
                  <a:txBody>
                    <a:bodyPr/>
                    <a:lstStyle/>
                    <a:p>
                      <a:pPr marL="328295">
                        <a:lnSpc>
                          <a:spcPct val="100000"/>
                        </a:lnSpc>
                        <a:spcBef>
                          <a:spcPts val="50"/>
                        </a:spcBef>
                      </a:pPr>
                      <a:r>
                        <a:rPr sz="1050" b="1" spc="-10" dirty="0">
                          <a:solidFill>
                            <a:srgbClr val="FFFFFF"/>
                          </a:solidFill>
                          <a:latin typeface="Arial"/>
                          <a:cs typeface="Arial"/>
                        </a:rPr>
                        <a:t>202</a:t>
                      </a:r>
                      <a:r>
                        <a:rPr lang="en-US" sz="1050" b="1" spc="-10" dirty="0">
                          <a:solidFill>
                            <a:srgbClr val="FFFFFF"/>
                          </a:solidFill>
                          <a:latin typeface="Arial"/>
                          <a:cs typeface="Arial"/>
                        </a:rPr>
                        <a:t>4</a:t>
                      </a:r>
                      <a:r>
                        <a:rPr sz="1050" b="1" spc="-10" dirty="0">
                          <a:solidFill>
                            <a:srgbClr val="FFFFFF"/>
                          </a:solidFill>
                          <a:latin typeface="Arial"/>
                          <a:cs typeface="Arial"/>
                        </a:rPr>
                        <a:t>/202</a:t>
                      </a:r>
                      <a:r>
                        <a:rPr lang="en-US" sz="1050" b="1" spc="-10" dirty="0">
                          <a:solidFill>
                            <a:srgbClr val="FFFFFF"/>
                          </a:solidFill>
                          <a:latin typeface="Arial"/>
                          <a:cs typeface="Arial"/>
                        </a:rPr>
                        <a:t>5</a:t>
                      </a:r>
                      <a:endParaRPr sz="1050" dirty="0">
                        <a:latin typeface="Arial"/>
                        <a:cs typeface="Arial"/>
                      </a:endParaRPr>
                    </a:p>
                    <a:p>
                      <a:pPr marL="293370">
                        <a:lnSpc>
                          <a:spcPts val="1215"/>
                        </a:lnSpc>
                        <a:spcBef>
                          <a:spcPts val="180"/>
                        </a:spcBef>
                      </a:pPr>
                      <a:r>
                        <a:rPr sz="1050" b="1" dirty="0">
                          <a:solidFill>
                            <a:srgbClr val="FFFFFF"/>
                          </a:solidFill>
                          <a:latin typeface="Arial"/>
                          <a:cs typeface="Arial"/>
                        </a:rPr>
                        <a:t>FYTD</a:t>
                      </a:r>
                      <a:r>
                        <a:rPr sz="1050" b="1" spc="-35" dirty="0">
                          <a:solidFill>
                            <a:srgbClr val="FFFFFF"/>
                          </a:solidFill>
                          <a:latin typeface="Arial"/>
                          <a:cs typeface="Arial"/>
                        </a:rPr>
                        <a:t> </a:t>
                      </a:r>
                      <a:r>
                        <a:rPr sz="1050" b="1" spc="-10" dirty="0">
                          <a:solidFill>
                            <a:srgbClr val="FFFFFF"/>
                          </a:solidFill>
                          <a:latin typeface="Arial"/>
                          <a:cs typeface="Arial"/>
                        </a:rPr>
                        <a:t>Total</a:t>
                      </a:r>
                      <a:endParaRPr sz="1050" dirty="0">
                        <a:latin typeface="Arial"/>
                        <a:cs typeface="Arial"/>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chemeClr val="accent1">
                        <a:lumMod val="75000"/>
                      </a:schemeClr>
                    </a:solidFill>
                  </a:tcPr>
                </a:tc>
                <a:tc>
                  <a:txBody>
                    <a:bodyPr/>
                    <a:lstStyle/>
                    <a:p>
                      <a:pPr algn="ctr">
                        <a:lnSpc>
                          <a:spcPct val="100000"/>
                        </a:lnSpc>
                        <a:spcBef>
                          <a:spcPts val="50"/>
                        </a:spcBef>
                      </a:pPr>
                      <a:r>
                        <a:rPr sz="1050" b="1" spc="-10" dirty="0">
                          <a:solidFill>
                            <a:srgbClr val="FFFFFF"/>
                          </a:solidFill>
                          <a:latin typeface="Arial"/>
                          <a:cs typeface="Arial"/>
                        </a:rPr>
                        <a:t>2024/2025</a:t>
                      </a:r>
                      <a:endParaRPr sz="1050" dirty="0">
                        <a:latin typeface="Arial"/>
                        <a:cs typeface="Arial"/>
                      </a:endParaRPr>
                    </a:p>
                    <a:p>
                      <a:pPr marL="3175" algn="ctr">
                        <a:lnSpc>
                          <a:spcPts val="1215"/>
                        </a:lnSpc>
                        <a:spcBef>
                          <a:spcPts val="180"/>
                        </a:spcBef>
                      </a:pPr>
                      <a:r>
                        <a:rPr sz="1050" b="1" dirty="0">
                          <a:solidFill>
                            <a:srgbClr val="FFFFFF"/>
                          </a:solidFill>
                          <a:latin typeface="Arial"/>
                          <a:cs typeface="Arial"/>
                        </a:rPr>
                        <a:t>Estimated</a:t>
                      </a:r>
                      <a:r>
                        <a:rPr sz="1050" b="1" spc="-25" dirty="0">
                          <a:solidFill>
                            <a:srgbClr val="FFFFFF"/>
                          </a:solidFill>
                          <a:latin typeface="Arial"/>
                          <a:cs typeface="Arial"/>
                        </a:rPr>
                        <a:t> </a:t>
                      </a:r>
                      <a:r>
                        <a:rPr sz="1050" b="1" spc="-20" dirty="0">
                          <a:solidFill>
                            <a:srgbClr val="FFFFFF"/>
                          </a:solidFill>
                          <a:latin typeface="Arial"/>
                          <a:cs typeface="Arial"/>
                        </a:rPr>
                        <a:t>Total</a:t>
                      </a:r>
                      <a:endParaRPr sz="1050" dirty="0">
                        <a:latin typeface="Arial"/>
                        <a:cs typeface="Arial"/>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chemeClr val="accent1">
                        <a:lumMod val="75000"/>
                      </a:schemeClr>
                    </a:solidFill>
                  </a:tcPr>
                </a:tc>
                <a:extLst>
                  <a:ext uri="{0D108BD9-81ED-4DB2-BD59-A6C34878D82A}">
                    <a16:rowId xmlns:a16="http://schemas.microsoft.com/office/drawing/2014/main" val="10000"/>
                  </a:ext>
                </a:extLst>
              </a:tr>
              <a:tr h="210185">
                <a:tc>
                  <a:txBody>
                    <a:bodyPr/>
                    <a:lstStyle/>
                    <a:p>
                      <a:pPr marL="68580">
                        <a:lnSpc>
                          <a:spcPct val="100000"/>
                        </a:lnSpc>
                        <a:spcBef>
                          <a:spcPts val="160"/>
                        </a:spcBef>
                      </a:pPr>
                      <a:r>
                        <a:rPr lang="en-US" sz="1100" b="1" dirty="0">
                          <a:solidFill>
                            <a:srgbClr val="FFFFFF"/>
                          </a:solidFill>
                          <a:latin typeface="Calibri"/>
                          <a:cs typeface="Calibri"/>
                        </a:rPr>
                        <a:t>Cases Prepared</a:t>
                      </a:r>
                      <a:endParaRPr sz="1100" dirty="0">
                        <a:latin typeface="Calibri"/>
                        <a:cs typeface="Calibri"/>
                      </a:endParaRPr>
                    </a:p>
                  </a:txBody>
                  <a:tcPr marL="0" marR="0" marT="20320" marB="0">
                    <a:lnL w="12700">
                      <a:solidFill>
                        <a:srgbClr val="FFFFFF"/>
                      </a:solidFill>
                      <a:prstDash val="solid"/>
                    </a:lnL>
                    <a:lnR w="12700">
                      <a:solidFill>
                        <a:srgbClr val="FFFFFF"/>
                      </a:solidFill>
                      <a:prstDash val="solid"/>
                    </a:lnR>
                    <a:lnT w="38100">
                      <a:solidFill>
                        <a:srgbClr val="FFFFFF"/>
                      </a:solidFill>
                      <a:prstDash val="solid"/>
                    </a:lnT>
                    <a:lnB w="38100" cap="flat" cmpd="sng" algn="ctr">
                      <a:solidFill>
                        <a:srgbClr val="FFFFFF"/>
                      </a:solidFill>
                      <a:prstDash val="solid"/>
                      <a:round/>
                      <a:headEnd type="none" w="med" len="med"/>
                      <a:tailEnd type="none" w="med" len="med"/>
                    </a:lnB>
                    <a:solidFill>
                      <a:srgbClr val="BE9000"/>
                    </a:solidFill>
                  </a:tcPr>
                </a:tc>
                <a:tc>
                  <a:txBody>
                    <a:bodyPr/>
                    <a:lstStyle/>
                    <a:p>
                      <a:pPr algn="ctr">
                        <a:lnSpc>
                          <a:spcPct val="100000"/>
                        </a:lnSpc>
                        <a:spcBef>
                          <a:spcPts val="215"/>
                        </a:spcBef>
                      </a:pPr>
                      <a:r>
                        <a:rPr lang="en-US" sz="1050" b="1" spc="-25" dirty="0">
                          <a:latin typeface="Arial"/>
                          <a:cs typeface="Arial"/>
                        </a:rPr>
                        <a:t>34</a:t>
                      </a:r>
                      <a:endParaRPr sz="1050" dirty="0">
                        <a:latin typeface="Arial"/>
                        <a:cs typeface="Arial"/>
                      </a:endParaRPr>
                    </a:p>
                  </a:txBody>
                  <a:tcPr marL="0" marR="0" marT="27305"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CFD4EA"/>
                    </a:solidFill>
                  </a:tcPr>
                </a:tc>
                <a:tc>
                  <a:txBody>
                    <a:bodyPr/>
                    <a:lstStyle/>
                    <a:p>
                      <a:pPr algn="ctr">
                        <a:lnSpc>
                          <a:spcPct val="100000"/>
                        </a:lnSpc>
                        <a:spcBef>
                          <a:spcPts val="215"/>
                        </a:spcBef>
                      </a:pPr>
                      <a:r>
                        <a:rPr lang="en-US" sz="1050" b="1" spc="-25" dirty="0">
                          <a:latin typeface="Arial"/>
                          <a:cs typeface="Arial"/>
                        </a:rPr>
                        <a:t>26</a:t>
                      </a:r>
                      <a:endParaRPr sz="1050" dirty="0">
                        <a:latin typeface="Arial"/>
                        <a:cs typeface="Arial"/>
                      </a:endParaRPr>
                    </a:p>
                  </a:txBody>
                  <a:tcPr marL="0" marR="0" marT="27305" marB="0">
                    <a:lnL w="12700">
                      <a:solidFill>
                        <a:srgbClr val="FFFFFF"/>
                      </a:solidFill>
                      <a:prstDash val="solid"/>
                    </a:lnL>
                    <a:lnR w="12700">
                      <a:solidFill>
                        <a:srgbClr val="FFFFFF"/>
                      </a:solidFill>
                      <a:prstDash val="solid"/>
                    </a:lnR>
                    <a:lnT w="38100">
                      <a:solidFill>
                        <a:srgbClr val="FFFFFF"/>
                      </a:solidFill>
                      <a:prstDash val="solid"/>
                    </a:lnT>
                    <a:lnB w="38100" cap="flat" cmpd="sng" algn="ctr">
                      <a:solidFill>
                        <a:srgbClr val="FFFFFF"/>
                      </a:solidFill>
                      <a:prstDash val="solid"/>
                      <a:round/>
                      <a:headEnd type="none" w="med" len="med"/>
                      <a:tailEnd type="none" w="med" len="med"/>
                    </a:lnB>
                    <a:solidFill>
                      <a:srgbClr val="CFD4EA"/>
                    </a:solidFill>
                  </a:tcPr>
                </a:tc>
                <a:tc>
                  <a:txBody>
                    <a:bodyPr/>
                    <a:lstStyle/>
                    <a:p>
                      <a:pPr marL="635" algn="ctr">
                        <a:lnSpc>
                          <a:spcPct val="100000"/>
                        </a:lnSpc>
                        <a:spcBef>
                          <a:spcPts val="215"/>
                        </a:spcBef>
                      </a:pPr>
                      <a:r>
                        <a:rPr lang="en-US" sz="1050" b="1" spc="-25" dirty="0">
                          <a:latin typeface="Arial"/>
                          <a:cs typeface="Arial"/>
                        </a:rPr>
                        <a:t>35</a:t>
                      </a:r>
                      <a:endParaRPr sz="1050" dirty="0">
                        <a:latin typeface="Arial"/>
                        <a:cs typeface="Arial"/>
                      </a:endParaRPr>
                    </a:p>
                  </a:txBody>
                  <a:tcPr marL="0" marR="0" marT="27305" marB="0">
                    <a:lnL w="12700">
                      <a:solidFill>
                        <a:srgbClr val="FFFFFF"/>
                      </a:solidFill>
                      <a:prstDash val="solid"/>
                    </a:lnL>
                    <a:lnR w="12700">
                      <a:solidFill>
                        <a:srgbClr val="FFFFFF"/>
                      </a:solidFill>
                      <a:prstDash val="solid"/>
                    </a:lnR>
                    <a:lnT w="38100">
                      <a:solidFill>
                        <a:srgbClr val="FFFFFF"/>
                      </a:solidFill>
                      <a:prstDash val="solid"/>
                    </a:lnT>
                    <a:lnB w="38100" cap="flat" cmpd="sng" algn="ctr">
                      <a:solidFill>
                        <a:srgbClr val="FFFFFF"/>
                      </a:solidFill>
                      <a:prstDash val="solid"/>
                      <a:round/>
                      <a:headEnd type="none" w="med" len="med"/>
                      <a:tailEnd type="none" w="med" len="med"/>
                    </a:lnB>
                    <a:solidFill>
                      <a:srgbClr val="CFD4EA"/>
                    </a:solidFill>
                  </a:tcPr>
                </a:tc>
                <a:extLst>
                  <a:ext uri="{0D108BD9-81ED-4DB2-BD59-A6C34878D82A}">
                    <a16:rowId xmlns:a16="http://schemas.microsoft.com/office/drawing/2014/main" val="10001"/>
                  </a:ext>
                </a:extLst>
              </a:tr>
              <a:tr h="210185">
                <a:tc>
                  <a:txBody>
                    <a:bodyPr/>
                    <a:lstStyle/>
                    <a:p>
                      <a:pPr marL="68580">
                        <a:lnSpc>
                          <a:spcPct val="100000"/>
                        </a:lnSpc>
                        <a:spcBef>
                          <a:spcPts val="160"/>
                        </a:spcBef>
                      </a:pPr>
                      <a:r>
                        <a:rPr lang="en-US" sz="1100" b="1" dirty="0">
                          <a:solidFill>
                            <a:schemeClr val="bg1"/>
                          </a:solidFill>
                          <a:latin typeface="Calibri"/>
                          <a:cs typeface="Calibri"/>
                        </a:rPr>
                        <a:t>Cases Presented</a:t>
                      </a:r>
                      <a:endParaRPr sz="1100" b="1" dirty="0">
                        <a:solidFill>
                          <a:schemeClr val="bg1"/>
                        </a:solidFill>
                        <a:latin typeface="Calibri"/>
                        <a:cs typeface="Calibri"/>
                      </a:endParaRPr>
                    </a:p>
                  </a:txBody>
                  <a:tcPr marL="0" marR="0" marT="20320"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BE9000"/>
                    </a:solidFill>
                  </a:tcPr>
                </a:tc>
                <a:tc>
                  <a:txBody>
                    <a:bodyPr/>
                    <a:lstStyle/>
                    <a:p>
                      <a:pPr algn="ctr">
                        <a:lnSpc>
                          <a:spcPct val="100000"/>
                        </a:lnSpc>
                        <a:spcBef>
                          <a:spcPts val="215"/>
                        </a:spcBef>
                      </a:pPr>
                      <a:r>
                        <a:rPr lang="en-US" sz="1050" b="1" dirty="0">
                          <a:latin typeface="Arial"/>
                          <a:cs typeface="Arial"/>
                        </a:rPr>
                        <a:t>18</a:t>
                      </a:r>
                      <a:endParaRPr sz="1050" b="1" dirty="0">
                        <a:latin typeface="Arial"/>
                        <a:cs typeface="Arial"/>
                      </a:endParaRPr>
                    </a:p>
                  </a:txBody>
                  <a:tcPr marL="0" marR="0" marT="2730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CFD4EA"/>
                    </a:solidFill>
                  </a:tcPr>
                </a:tc>
                <a:tc>
                  <a:txBody>
                    <a:bodyPr/>
                    <a:lstStyle/>
                    <a:p>
                      <a:pPr algn="ctr">
                        <a:lnSpc>
                          <a:spcPct val="100000"/>
                        </a:lnSpc>
                        <a:spcBef>
                          <a:spcPts val="215"/>
                        </a:spcBef>
                      </a:pPr>
                      <a:r>
                        <a:rPr lang="en-US" sz="1050" b="1" dirty="0">
                          <a:latin typeface="Arial"/>
                          <a:cs typeface="Arial"/>
                        </a:rPr>
                        <a:t>6</a:t>
                      </a:r>
                      <a:endParaRPr sz="1050" b="1" dirty="0">
                        <a:latin typeface="Arial"/>
                        <a:cs typeface="Arial"/>
                      </a:endParaRPr>
                    </a:p>
                  </a:txBody>
                  <a:tcPr marL="0" marR="0" marT="2730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38100" cap="flat" cmpd="sng" algn="ctr">
                      <a:solidFill>
                        <a:srgbClr val="FFFFFF"/>
                      </a:solidFill>
                      <a:prstDash val="solid"/>
                      <a:round/>
                      <a:headEnd type="none" w="med" len="med"/>
                      <a:tailEnd type="none" w="med" len="med"/>
                    </a:lnB>
                    <a:solidFill>
                      <a:srgbClr val="CFD4EA"/>
                    </a:solidFill>
                  </a:tcPr>
                </a:tc>
                <a:tc>
                  <a:txBody>
                    <a:bodyPr/>
                    <a:lstStyle/>
                    <a:p>
                      <a:pPr marL="635" algn="ctr">
                        <a:lnSpc>
                          <a:spcPct val="100000"/>
                        </a:lnSpc>
                        <a:spcBef>
                          <a:spcPts val="215"/>
                        </a:spcBef>
                      </a:pPr>
                      <a:r>
                        <a:rPr lang="en-US" sz="1050" b="1" dirty="0">
                          <a:latin typeface="Arial"/>
                          <a:cs typeface="Arial"/>
                        </a:rPr>
                        <a:t>12</a:t>
                      </a:r>
                      <a:endParaRPr sz="1050" b="1" dirty="0">
                        <a:latin typeface="Arial"/>
                        <a:cs typeface="Arial"/>
                      </a:endParaRPr>
                    </a:p>
                  </a:txBody>
                  <a:tcPr marL="0" marR="0" marT="27305" marB="0">
                    <a:lnL w="12700" cap="flat" cmpd="sng" algn="ctr">
                      <a:solidFill>
                        <a:srgbClr val="FFFFFF"/>
                      </a:solidFill>
                      <a:prstDash val="solid"/>
                      <a:round/>
                      <a:headEnd type="none" w="med" len="med"/>
                      <a:tailEnd type="none" w="med" len="med"/>
                    </a:lnL>
                    <a:lnR w="12700">
                      <a:solidFill>
                        <a:srgbClr val="FFFFFF"/>
                      </a:solidFill>
                      <a:prstDash val="solid"/>
                    </a:lnR>
                    <a:lnT w="38100">
                      <a:solidFill>
                        <a:srgbClr val="FFFFFF"/>
                      </a:solidFill>
                      <a:prstDash val="solid"/>
                    </a:lnT>
                    <a:lnB w="38100" cap="flat" cmpd="sng" algn="ctr">
                      <a:solidFill>
                        <a:srgbClr val="FFFFFF"/>
                      </a:solidFill>
                      <a:prstDash val="solid"/>
                      <a:round/>
                      <a:headEnd type="none" w="med" len="med"/>
                      <a:tailEnd type="none" w="med" len="med"/>
                    </a:lnB>
                    <a:solidFill>
                      <a:srgbClr val="CFD4EA"/>
                    </a:solidFill>
                  </a:tcPr>
                </a:tc>
                <a:extLst>
                  <a:ext uri="{0D108BD9-81ED-4DB2-BD59-A6C34878D82A}">
                    <a16:rowId xmlns:a16="http://schemas.microsoft.com/office/drawing/2014/main" val="4154472359"/>
                  </a:ext>
                </a:extLst>
              </a:tr>
              <a:tr h="210185">
                <a:tc>
                  <a:txBody>
                    <a:bodyPr/>
                    <a:lstStyle/>
                    <a:p>
                      <a:pPr marL="68580">
                        <a:lnSpc>
                          <a:spcPct val="100000"/>
                        </a:lnSpc>
                        <a:spcBef>
                          <a:spcPts val="160"/>
                        </a:spcBef>
                      </a:pPr>
                      <a:r>
                        <a:rPr lang="en-US" sz="1100" b="1" dirty="0">
                          <a:solidFill>
                            <a:schemeClr val="bg1"/>
                          </a:solidFill>
                          <a:latin typeface="Calibri"/>
                          <a:cs typeface="Calibri"/>
                        </a:rPr>
                        <a:t>Orders Prepared</a:t>
                      </a:r>
                      <a:endParaRPr sz="1100" b="1" dirty="0">
                        <a:solidFill>
                          <a:schemeClr val="bg1"/>
                        </a:solidFill>
                        <a:latin typeface="Calibri"/>
                        <a:cs typeface="Calibri"/>
                      </a:endParaRPr>
                    </a:p>
                  </a:txBody>
                  <a:tcPr marL="0" marR="0" marT="20320"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BE9000"/>
                    </a:solidFill>
                  </a:tcPr>
                </a:tc>
                <a:tc>
                  <a:txBody>
                    <a:bodyPr/>
                    <a:lstStyle/>
                    <a:p>
                      <a:pPr algn="ctr">
                        <a:lnSpc>
                          <a:spcPct val="100000"/>
                        </a:lnSpc>
                        <a:spcBef>
                          <a:spcPts val="215"/>
                        </a:spcBef>
                      </a:pPr>
                      <a:r>
                        <a:rPr lang="en-US" sz="1050" b="1" dirty="0">
                          <a:latin typeface="Arial"/>
                          <a:cs typeface="Arial"/>
                        </a:rPr>
                        <a:t>23</a:t>
                      </a:r>
                      <a:endParaRPr sz="1050" b="1" dirty="0">
                        <a:latin typeface="Arial"/>
                        <a:cs typeface="Arial"/>
                      </a:endParaRPr>
                    </a:p>
                  </a:txBody>
                  <a:tcPr marL="0" marR="0" marT="2730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CFD4EA"/>
                    </a:solidFill>
                  </a:tcPr>
                </a:tc>
                <a:tc>
                  <a:txBody>
                    <a:bodyPr/>
                    <a:lstStyle/>
                    <a:p>
                      <a:pPr algn="ctr">
                        <a:lnSpc>
                          <a:spcPct val="100000"/>
                        </a:lnSpc>
                        <a:spcBef>
                          <a:spcPts val="215"/>
                        </a:spcBef>
                      </a:pPr>
                      <a:r>
                        <a:rPr lang="en-US" sz="1050" b="1" dirty="0">
                          <a:latin typeface="Arial"/>
                          <a:cs typeface="Arial"/>
                        </a:rPr>
                        <a:t>10</a:t>
                      </a:r>
                      <a:endParaRPr sz="1050" b="1" dirty="0">
                        <a:latin typeface="Arial"/>
                        <a:cs typeface="Arial"/>
                      </a:endParaRPr>
                    </a:p>
                  </a:txBody>
                  <a:tcPr marL="0" marR="0" marT="2730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CFD4EA"/>
                    </a:solidFill>
                  </a:tcPr>
                </a:tc>
                <a:tc>
                  <a:txBody>
                    <a:bodyPr/>
                    <a:lstStyle/>
                    <a:p>
                      <a:pPr marL="635" algn="ctr">
                        <a:lnSpc>
                          <a:spcPct val="100000"/>
                        </a:lnSpc>
                        <a:spcBef>
                          <a:spcPts val="215"/>
                        </a:spcBef>
                      </a:pPr>
                      <a:r>
                        <a:rPr lang="en-US" sz="1050" b="1" dirty="0">
                          <a:latin typeface="Arial"/>
                          <a:cs typeface="Arial"/>
                        </a:rPr>
                        <a:t>16</a:t>
                      </a:r>
                      <a:endParaRPr sz="1050" b="1" dirty="0">
                        <a:latin typeface="Arial"/>
                        <a:cs typeface="Arial"/>
                      </a:endParaRPr>
                    </a:p>
                  </a:txBody>
                  <a:tcPr marL="0" marR="0" marT="27305" marB="0">
                    <a:lnL w="12700" cap="flat" cmpd="sng" algn="ctr">
                      <a:solidFill>
                        <a:srgbClr val="FFFFFF"/>
                      </a:solidFill>
                      <a:prstDash val="solid"/>
                      <a:round/>
                      <a:headEnd type="none" w="med" len="med"/>
                      <a:tailEnd type="none" w="med" len="me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698611459"/>
                  </a:ext>
                </a:extLst>
              </a:tr>
            </a:tbl>
          </a:graphicData>
        </a:graphic>
      </p:graphicFrame>
      <p:sp>
        <p:nvSpPr>
          <p:cNvPr id="11" name="TextBox 10">
            <a:extLst>
              <a:ext uri="{FF2B5EF4-FFF2-40B4-BE49-F238E27FC236}">
                <a16:creationId xmlns:a16="http://schemas.microsoft.com/office/drawing/2014/main" id="{22F764C5-8E32-D479-763B-F8AC33CFB0ED}"/>
              </a:ext>
            </a:extLst>
          </p:cNvPr>
          <p:cNvSpPr txBox="1"/>
          <p:nvPr/>
        </p:nvSpPr>
        <p:spPr>
          <a:xfrm>
            <a:off x="6268085" y="6350716"/>
            <a:ext cx="5495431" cy="338554"/>
          </a:xfrm>
          <a:prstGeom prst="rect">
            <a:avLst/>
          </a:prstGeom>
          <a:noFill/>
        </p:spPr>
        <p:txBody>
          <a:bodyPr wrap="square" rtlCol="0">
            <a:spAutoFit/>
          </a:bodyPr>
          <a:lstStyle/>
          <a:p>
            <a:r>
              <a:rPr lang="en-US" sz="800" dirty="0"/>
              <a:t>* Clearance Rate is Total Investigations Open vs. Cases Closed. Voluntary Compliance Rate is Cases Closed without Abatement or Magistrate Intervention.</a:t>
            </a:r>
          </a:p>
        </p:txBody>
      </p:sp>
      <p:sp>
        <p:nvSpPr>
          <p:cNvPr id="12" name="TextBox 11">
            <a:extLst>
              <a:ext uri="{FF2B5EF4-FFF2-40B4-BE49-F238E27FC236}">
                <a16:creationId xmlns:a16="http://schemas.microsoft.com/office/drawing/2014/main" id="{9A7DD9C5-245A-8248-DB9A-75F7780C7A41}"/>
              </a:ext>
            </a:extLst>
          </p:cNvPr>
          <p:cNvSpPr txBox="1"/>
          <p:nvPr/>
        </p:nvSpPr>
        <p:spPr>
          <a:xfrm>
            <a:off x="772654" y="5207588"/>
            <a:ext cx="5495431" cy="1015663"/>
          </a:xfrm>
          <a:prstGeom prst="rect">
            <a:avLst/>
          </a:prstGeom>
          <a:noFill/>
        </p:spPr>
        <p:txBody>
          <a:bodyPr wrap="square" rtlCol="0">
            <a:spAutoFit/>
          </a:bodyPr>
          <a:lstStyle/>
          <a:p>
            <a:pPr algn="just"/>
            <a:r>
              <a:rPr lang="en-US" sz="1200" dirty="0"/>
              <a:t>Analysis: Year over Year activity decreased between FY 2023-2024 and FY 2024-2025.  FY 2023-2024 activity is higher because of the City-Wide survey and the resulting enforcement initiative conducted in February and March 2024.  FY 2024-2025 activity is a more accurate representation of normal activity moving forward.</a:t>
            </a:r>
          </a:p>
        </p:txBody>
      </p:sp>
    </p:spTree>
    <p:extLst>
      <p:ext uri="{BB962C8B-B14F-4D97-AF65-F5344CB8AC3E}">
        <p14:creationId xmlns:p14="http://schemas.microsoft.com/office/powerpoint/2010/main" val="42856666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DDCE9-F715-5715-F5CC-FDEE612BC29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98982B1-E133-C64C-0B51-8E01A8E39BCD}"/>
              </a:ext>
            </a:extLst>
          </p:cNvPr>
          <p:cNvSpPr/>
          <p:nvPr/>
        </p:nvSpPr>
        <p:spPr>
          <a:xfrm>
            <a:off x="404037" y="272563"/>
            <a:ext cx="11461898" cy="63341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E52CCB2E-B444-B13D-1F52-FC51959BB1F1}"/>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2" name="Content Placeholder 1">
            <a:extLst>
              <a:ext uri="{FF2B5EF4-FFF2-40B4-BE49-F238E27FC236}">
                <a16:creationId xmlns:a16="http://schemas.microsoft.com/office/drawing/2014/main" id="{ED0141F4-B717-0F2C-5816-079C5777B9CF}"/>
              </a:ext>
            </a:extLst>
          </p:cNvPr>
          <p:cNvGraphicFramePr>
            <a:graphicFrameLocks noGrp="1"/>
          </p:cNvGraphicFramePr>
          <p:nvPr>
            <p:ph idx="1"/>
          </p:nvPr>
        </p:nvGraphicFramePr>
        <p:xfrm>
          <a:off x="453660" y="334136"/>
          <a:ext cx="11277600" cy="6151721"/>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latin typeface="Arial" panose="020B0604020202020204" pitchFamily="34" charset="0"/>
                          <a:cs typeface="Arial" panose="020B0604020202020204" pitchFamily="34" charset="0"/>
                        </a:rPr>
                        <a:t>Department: </a:t>
                      </a:r>
                      <a:r>
                        <a:rPr lang="en-US" sz="2800" b="1" dirty="0">
                          <a:solidFill>
                            <a:srgbClr val="B78739"/>
                          </a:solidFill>
                          <a:latin typeface="Arial" panose="020B0604020202020204" pitchFamily="34" charset="0"/>
                          <a:cs typeface="Arial" panose="020B0604020202020204" pitchFamily="34" charset="0"/>
                        </a:rPr>
                        <a:t>Code Compliance and Neighborhood Services</a:t>
                      </a:r>
                    </a:p>
                  </a:txBody>
                  <a:tcPr anchor="ctr"/>
                </a:tc>
                <a:tc hMerge="1">
                  <a:txBody>
                    <a:bodyPr/>
                    <a:lstStyle/>
                    <a:p>
                      <a:endParaRPr dirty="0"/>
                    </a:p>
                  </a:txBody>
                  <a:tcPr/>
                </a:tc>
                <a:tc gridSpan="2">
                  <a:txBody>
                    <a:bodyPr/>
                    <a:lstStyle/>
                    <a:p>
                      <a:r>
                        <a:rPr lang="en-US" sz="2800" b="1" dirty="0">
                          <a:latin typeface="Arial" panose="020B0604020202020204" pitchFamily="34" charset="0"/>
                          <a:cs typeface="Arial" panose="020B0604020202020204" pitchFamily="34" charset="0"/>
                        </a:rPr>
                        <a:t>Division: </a:t>
                      </a:r>
                      <a:r>
                        <a:rPr lang="en-US" sz="2800" b="1" dirty="0">
                          <a:solidFill>
                            <a:srgbClr val="B78739"/>
                          </a:solidFill>
                          <a:latin typeface="Arial" panose="020B0604020202020204" pitchFamily="34" charset="0"/>
                          <a:cs typeface="Arial" panose="020B0604020202020204" pitchFamily="34" charset="0"/>
                        </a:rPr>
                        <a:t>N/A</a:t>
                      </a:r>
                    </a:p>
                  </a:txBody>
                  <a:tcPr/>
                </a:tc>
                <a:tc hMerge="1">
                  <a:txBody>
                    <a:bodyPr/>
                    <a:lstStyle/>
                    <a:p>
                      <a:endParaRPr dirty="0"/>
                    </a:p>
                  </a:txBody>
                  <a:tcPr/>
                </a:tc>
                <a:extLst>
                  <a:ext uri="{0D108BD9-81ED-4DB2-BD59-A6C34878D82A}">
                    <a16:rowId xmlns:a16="http://schemas.microsoft.com/office/drawing/2014/main" val="2000895093"/>
                  </a:ext>
                </a:extLst>
              </a:tr>
              <a:tr h="466172">
                <a:tc>
                  <a:txBody>
                    <a:bodyPr/>
                    <a:lstStyle/>
                    <a:p>
                      <a:r>
                        <a:rPr lang="en-US" sz="2200" b="1" dirty="0">
                          <a:latin typeface="Arial" panose="020B0604020202020204" pitchFamily="34" charset="0"/>
                          <a:cs typeface="Arial" panose="020B0604020202020204" pitchFamily="34" charset="0"/>
                        </a:rPr>
                        <a:t>Funding Source(s)</a:t>
                      </a:r>
                    </a:p>
                  </a:txBody>
                  <a:tcPr anchor="ctr"/>
                </a:tc>
                <a:tc>
                  <a:txBody>
                    <a:bodyPr/>
                    <a:lstStyle/>
                    <a:p>
                      <a:r>
                        <a:rPr lang="en-US" sz="2200" b="1" dirty="0">
                          <a:latin typeface="Arial" panose="020B0604020202020204" pitchFamily="34" charset="0"/>
                          <a:cs typeface="Arial" panose="020B0604020202020204" pitchFamily="34" charset="0"/>
                        </a:rPr>
                        <a:t>General Fund</a:t>
                      </a:r>
                    </a:p>
                  </a:txBody>
                  <a:tcPr anchor="ctr"/>
                </a:tc>
                <a:tc>
                  <a:txBody>
                    <a:bodyPr/>
                    <a:lstStyle/>
                    <a:p>
                      <a:r>
                        <a:rPr lang="en-US" sz="2200" b="1" dirty="0">
                          <a:latin typeface="Arial" panose="020B0604020202020204" pitchFamily="34" charset="0"/>
                          <a:cs typeface="Arial" panose="020B0604020202020204" pitchFamily="34" charset="0"/>
                        </a:rPr>
                        <a:t># of FTEs</a:t>
                      </a:r>
                    </a:p>
                  </a:txBody>
                  <a:tcPr anchor="ctr"/>
                </a:tc>
                <a:tc>
                  <a:txBody>
                    <a:bodyPr/>
                    <a:lstStyle/>
                    <a:p>
                      <a:r>
                        <a:rPr lang="en-US" sz="2200" b="1" dirty="0">
                          <a:latin typeface="Arial" panose="020B0604020202020204" pitchFamily="34" charset="0"/>
                          <a:cs typeface="Arial" panose="020B0604020202020204" pitchFamily="34" charset="0"/>
                        </a:rPr>
                        <a:t>4 Full Time</a:t>
                      </a:r>
                    </a:p>
                  </a:txBody>
                  <a:tcPr anchor="ctr"/>
                </a:tc>
                <a:extLst>
                  <a:ext uri="{0D108BD9-81ED-4DB2-BD59-A6C34878D82A}">
                    <a16:rowId xmlns:a16="http://schemas.microsoft.com/office/drawing/2014/main" val="503865722"/>
                  </a:ext>
                </a:extLst>
              </a:tr>
              <a:tr h="526741">
                <a:tc gridSpan="4">
                  <a:txBody>
                    <a:bodyPr/>
                    <a:lstStyle/>
                    <a:p>
                      <a:pPr algn="ctr"/>
                      <a:r>
                        <a:rPr lang="en-US" sz="2200" b="1" dirty="0">
                          <a:solidFill>
                            <a:schemeClr val="bg1"/>
                          </a:solidFill>
                          <a:latin typeface="Arial" panose="020B0604020202020204" pitchFamily="34" charset="0"/>
                          <a:cs typeface="Arial" panose="020B0604020202020204" pitchFamily="34" charset="0"/>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526741">
                <a:tc>
                  <a:txBody>
                    <a:bodyPr/>
                    <a:lstStyle/>
                    <a:p>
                      <a:endParaRPr lang="en-US" sz="2200" b="1" dirty="0">
                        <a:latin typeface="Arial" panose="020B0604020202020204" pitchFamily="34" charset="0"/>
                        <a:cs typeface="Arial" panose="020B0604020202020204" pitchFamily="34" charset="0"/>
                      </a:endParaRPr>
                    </a:p>
                  </a:txBody>
                  <a:tcPr anchor="ctr"/>
                </a:tc>
                <a:tc>
                  <a:txBody>
                    <a:bodyPr/>
                    <a:lstStyle/>
                    <a:p>
                      <a:pPr algn="ctr"/>
                      <a:r>
                        <a:rPr lang="en-US" sz="2200" b="1" dirty="0">
                          <a:latin typeface="Arial" panose="020B0604020202020204" pitchFamily="34" charset="0"/>
                          <a:cs typeface="Arial" panose="020B0604020202020204" pitchFamily="34" charset="0"/>
                        </a:rPr>
                        <a:t>FY 2024-2025</a:t>
                      </a:r>
                    </a:p>
                  </a:txBody>
                  <a:tcPr anchor="ctr"/>
                </a:tc>
                <a:tc>
                  <a:txBody>
                    <a:bodyPr/>
                    <a:lstStyle/>
                    <a:p>
                      <a:pPr algn="ctr"/>
                      <a:r>
                        <a:rPr lang="en-US" sz="2200" b="1" dirty="0">
                          <a:latin typeface="Arial" panose="020B0604020202020204" pitchFamily="34" charset="0"/>
                          <a:cs typeface="Arial" panose="020B0604020202020204" pitchFamily="34" charset="0"/>
                        </a:rPr>
                        <a:t>FY 2025-2026</a:t>
                      </a:r>
                    </a:p>
                  </a:txBody>
                  <a:tcPr anchor="ctr"/>
                </a:tc>
                <a:tc>
                  <a:txBody>
                    <a:bodyPr/>
                    <a:lstStyle/>
                    <a:p>
                      <a:pPr algn="ctr"/>
                      <a:r>
                        <a:rPr lang="en-US" sz="2200" b="1" dirty="0">
                          <a:latin typeface="Arial" panose="020B0604020202020204" pitchFamily="34" charset="0"/>
                          <a:cs typeface="Arial" panose="020B0604020202020204" pitchFamily="34" charset="0"/>
                        </a:rPr>
                        <a:t>Difference</a:t>
                      </a:r>
                    </a:p>
                  </a:txBody>
                  <a:tcPr anchor="ctr"/>
                </a:tc>
                <a:extLst>
                  <a:ext uri="{0D108BD9-81ED-4DB2-BD59-A6C34878D82A}">
                    <a16:rowId xmlns:a16="http://schemas.microsoft.com/office/drawing/2014/main" val="1972423737"/>
                  </a:ext>
                </a:extLst>
              </a:tr>
              <a:tr h="526741">
                <a:tc>
                  <a:txBody>
                    <a:bodyPr/>
                    <a:lstStyle/>
                    <a:p>
                      <a:pPr algn="r"/>
                      <a:r>
                        <a:rPr lang="en-US" sz="2200" b="1" dirty="0">
                          <a:latin typeface="Arial" panose="020B0604020202020204" pitchFamily="34" charset="0"/>
                          <a:cs typeface="Arial" panose="020B0604020202020204" pitchFamily="34" charset="0"/>
                        </a:rPr>
                        <a:t>Personnel</a:t>
                      </a:r>
                    </a:p>
                  </a:txBody>
                  <a:tcPr anchor="ctr"/>
                </a:tc>
                <a:tc>
                  <a:txBody>
                    <a:bodyPr/>
                    <a:lstStyle/>
                    <a:p>
                      <a:pPr algn="ctr"/>
                      <a:r>
                        <a:rPr lang="en-US" sz="2200" b="0" dirty="0">
                          <a:latin typeface="Arial" panose="020B0604020202020204" pitchFamily="34" charset="0"/>
                          <a:cs typeface="Arial" panose="020B0604020202020204" pitchFamily="34" charset="0"/>
                        </a:rPr>
                        <a:t>$283,079</a:t>
                      </a:r>
                    </a:p>
                  </a:txBody>
                  <a:tcPr anchor="ctr"/>
                </a:tc>
                <a:tc>
                  <a:txBody>
                    <a:bodyPr/>
                    <a:lstStyle/>
                    <a:p>
                      <a:pPr algn="ctr"/>
                      <a:r>
                        <a:rPr lang="en-US" sz="2200" b="0" dirty="0">
                          <a:latin typeface="Arial" panose="020B0604020202020204" pitchFamily="34" charset="0"/>
                          <a:cs typeface="Arial" panose="020B0604020202020204" pitchFamily="34" charset="0"/>
                        </a:rPr>
                        <a:t>$378,240</a:t>
                      </a:r>
                    </a:p>
                  </a:txBody>
                  <a:tcPr anchor="ctr"/>
                </a:tc>
                <a:tc>
                  <a:txBody>
                    <a:bodyPr/>
                    <a:lstStyle/>
                    <a:p>
                      <a:pPr algn="ctr"/>
                      <a:r>
                        <a:rPr lang="en-US" sz="2200" b="0" dirty="0">
                          <a:latin typeface="Arial" panose="020B0604020202020204" pitchFamily="34" charset="0"/>
                          <a:cs typeface="Arial" panose="020B0604020202020204" pitchFamily="34" charset="0"/>
                        </a:rPr>
                        <a:t>$95,161</a:t>
                      </a:r>
                    </a:p>
                  </a:txBody>
                  <a:tcPr anchor="ctr"/>
                </a:tc>
                <a:extLst>
                  <a:ext uri="{0D108BD9-81ED-4DB2-BD59-A6C34878D82A}">
                    <a16:rowId xmlns:a16="http://schemas.microsoft.com/office/drawing/2014/main" val="673936123"/>
                  </a:ext>
                </a:extLst>
              </a:tr>
              <a:tr h="526741">
                <a:tc>
                  <a:txBody>
                    <a:bodyPr/>
                    <a:lstStyle/>
                    <a:p>
                      <a:pPr algn="r"/>
                      <a:r>
                        <a:rPr lang="en-US" sz="2200" b="1" dirty="0">
                          <a:latin typeface="Arial" panose="020B0604020202020204" pitchFamily="34" charset="0"/>
                          <a:cs typeface="Arial" panose="020B0604020202020204" pitchFamily="34" charset="0"/>
                        </a:rPr>
                        <a:t>Operating</a:t>
                      </a:r>
                    </a:p>
                  </a:txBody>
                  <a:tcPr anchor="ctr"/>
                </a:tc>
                <a:tc>
                  <a:txBody>
                    <a:bodyPr/>
                    <a:lstStyle/>
                    <a:p>
                      <a:pPr algn="ctr"/>
                      <a:r>
                        <a:rPr lang="en-US" sz="2200" b="0" dirty="0">
                          <a:latin typeface="Arial" panose="020B0604020202020204" pitchFamily="34" charset="0"/>
                          <a:cs typeface="Arial" panose="020B0604020202020204" pitchFamily="34" charset="0"/>
                        </a:rPr>
                        <a:t>$178,946</a:t>
                      </a:r>
                    </a:p>
                  </a:txBody>
                  <a:tcPr anchor="ctr"/>
                </a:tc>
                <a:tc>
                  <a:txBody>
                    <a:bodyPr/>
                    <a:lstStyle/>
                    <a:p>
                      <a:pPr algn="ctr"/>
                      <a:r>
                        <a:rPr lang="en-US" sz="2200" b="0" dirty="0">
                          <a:latin typeface="Arial" panose="020B0604020202020204" pitchFamily="34" charset="0"/>
                          <a:cs typeface="Arial" panose="020B0604020202020204" pitchFamily="34" charset="0"/>
                        </a:rPr>
                        <a:t>$201,634</a:t>
                      </a:r>
                    </a:p>
                  </a:txBody>
                  <a:tcPr anchor="ctr"/>
                </a:tc>
                <a:tc>
                  <a:txBody>
                    <a:bodyPr/>
                    <a:lstStyle/>
                    <a:p>
                      <a:pPr algn="ctr"/>
                      <a:r>
                        <a:rPr lang="en-US" sz="2200" b="0" dirty="0">
                          <a:latin typeface="Arial" panose="020B0604020202020204" pitchFamily="34" charset="0"/>
                          <a:cs typeface="Arial" panose="020B0604020202020204" pitchFamily="34" charset="0"/>
                        </a:rPr>
                        <a:t>$22,688</a:t>
                      </a:r>
                    </a:p>
                  </a:txBody>
                  <a:tcPr anchor="ctr"/>
                </a:tc>
                <a:extLst>
                  <a:ext uri="{0D108BD9-81ED-4DB2-BD59-A6C34878D82A}">
                    <a16:rowId xmlns:a16="http://schemas.microsoft.com/office/drawing/2014/main" val="2756149601"/>
                  </a:ext>
                </a:extLst>
              </a:tr>
              <a:tr h="526741">
                <a:tc>
                  <a:txBody>
                    <a:bodyPr/>
                    <a:lstStyle/>
                    <a:p>
                      <a:pPr algn="r"/>
                      <a:r>
                        <a:rPr lang="en-US" sz="2200" b="1" dirty="0">
                          <a:latin typeface="Arial" panose="020B0604020202020204" pitchFamily="34" charset="0"/>
                          <a:cs typeface="Arial" panose="020B0604020202020204" pitchFamily="34" charset="0"/>
                        </a:rPr>
                        <a:t>Capital</a:t>
                      </a:r>
                    </a:p>
                  </a:txBody>
                  <a:tcPr anchor="ctr"/>
                </a:tc>
                <a:tc>
                  <a:txBody>
                    <a:bodyPr/>
                    <a:lstStyle/>
                    <a:p>
                      <a:pPr algn="ctr"/>
                      <a:r>
                        <a:rPr lang="en-US" sz="2200" b="0" dirty="0">
                          <a:latin typeface="Arial" panose="020B0604020202020204" pitchFamily="34" charset="0"/>
                          <a:cs typeface="Arial" panose="020B0604020202020204" pitchFamily="34" charset="0"/>
                        </a:rPr>
                        <a:t>$77,021</a:t>
                      </a:r>
                    </a:p>
                  </a:txBody>
                  <a:tcPr anchor="ctr"/>
                </a:tc>
                <a:tc>
                  <a:txBody>
                    <a:bodyPr/>
                    <a:lstStyle/>
                    <a:p>
                      <a:pPr algn="ctr"/>
                      <a:r>
                        <a:rPr lang="en-US" sz="2200" b="0" dirty="0">
                          <a:latin typeface="Arial" panose="020B0604020202020204" pitchFamily="34" charset="0"/>
                          <a:cs typeface="Arial" panose="020B0604020202020204" pitchFamily="34" charset="0"/>
                        </a:rPr>
                        <a:t>$0</a:t>
                      </a:r>
                    </a:p>
                  </a:txBody>
                  <a:tcPr anchor="ctr"/>
                </a:tc>
                <a:tc>
                  <a:txBody>
                    <a:bodyPr/>
                    <a:lstStyle/>
                    <a:p>
                      <a:pPr algn="ctr"/>
                      <a:r>
                        <a:rPr lang="en-US" sz="2200" b="0" dirty="0">
                          <a:latin typeface="Arial" panose="020B0604020202020204" pitchFamily="34" charset="0"/>
                          <a:cs typeface="Arial" panose="020B0604020202020204" pitchFamily="34" charset="0"/>
                        </a:rPr>
                        <a:t>($77,021)</a:t>
                      </a:r>
                    </a:p>
                  </a:txBody>
                  <a:tcPr anchor="ctr"/>
                </a:tc>
                <a:extLst>
                  <a:ext uri="{0D108BD9-81ED-4DB2-BD59-A6C34878D82A}">
                    <a16:rowId xmlns:a16="http://schemas.microsoft.com/office/drawing/2014/main" val="2100821356"/>
                  </a:ext>
                </a:extLst>
              </a:tr>
              <a:tr h="526741">
                <a:tc>
                  <a:txBody>
                    <a:bodyPr/>
                    <a:lstStyle/>
                    <a:p>
                      <a:pPr algn="r"/>
                      <a:r>
                        <a:rPr lang="en-US" sz="2200" b="1" dirty="0">
                          <a:latin typeface="Arial" panose="020B0604020202020204" pitchFamily="34" charset="0"/>
                          <a:cs typeface="Arial" panose="020B0604020202020204" pitchFamily="34" charset="0"/>
                        </a:rPr>
                        <a:t>Interfund Transfer</a:t>
                      </a:r>
                    </a:p>
                  </a:txBody>
                  <a:tcPr anchor="ctr"/>
                </a:tc>
                <a:tc>
                  <a:txBody>
                    <a:bodyPr/>
                    <a:lstStyle/>
                    <a:p>
                      <a:pPr algn="ctr"/>
                      <a:r>
                        <a:rPr lang="en-US" sz="2200" b="0" dirty="0">
                          <a:latin typeface="Arial" panose="020B0604020202020204" pitchFamily="34" charset="0"/>
                          <a:cs typeface="Arial" panose="020B0604020202020204" pitchFamily="34" charset="0"/>
                        </a:rPr>
                        <a:t>($51,114)</a:t>
                      </a:r>
                    </a:p>
                  </a:txBody>
                  <a:tcPr anchor="ctr"/>
                </a:tc>
                <a:tc>
                  <a:txBody>
                    <a:bodyPr/>
                    <a:lstStyle/>
                    <a:p>
                      <a:pPr algn="ctr"/>
                      <a:r>
                        <a:rPr lang="en-US" sz="2200" b="0" dirty="0">
                          <a:latin typeface="Arial" panose="020B0604020202020204" pitchFamily="34" charset="0"/>
                          <a:cs typeface="Arial" panose="020B0604020202020204" pitchFamily="34" charset="0"/>
                        </a:rPr>
                        <a:t>$0</a:t>
                      </a:r>
                    </a:p>
                  </a:txBody>
                  <a:tcPr anchor="ctr"/>
                </a:tc>
                <a:tc>
                  <a:txBody>
                    <a:bodyPr/>
                    <a:lstStyle/>
                    <a:p>
                      <a:pPr algn="ctr"/>
                      <a:r>
                        <a:rPr lang="en-US" sz="2200" b="0" dirty="0">
                          <a:latin typeface="Arial" panose="020B0604020202020204" pitchFamily="34" charset="0"/>
                          <a:cs typeface="Arial" panose="020B0604020202020204" pitchFamily="34" charset="0"/>
                        </a:rPr>
                        <a:t>($51,114)</a:t>
                      </a:r>
                    </a:p>
                  </a:txBody>
                  <a:tcPr anchor="ctr"/>
                </a:tc>
                <a:extLst>
                  <a:ext uri="{0D108BD9-81ED-4DB2-BD59-A6C34878D82A}">
                    <a16:rowId xmlns:a16="http://schemas.microsoft.com/office/drawing/2014/main" val="317650478"/>
                  </a:ext>
                </a:extLst>
              </a:tr>
              <a:tr h="526741">
                <a:tc>
                  <a:txBody>
                    <a:bodyPr/>
                    <a:lstStyle/>
                    <a:p>
                      <a:pPr algn="r"/>
                      <a:r>
                        <a:rPr lang="en-US" sz="2200" b="1" dirty="0">
                          <a:latin typeface="Arial" panose="020B0604020202020204" pitchFamily="34" charset="0"/>
                          <a:cs typeface="Arial" panose="020B0604020202020204" pitchFamily="34" charset="0"/>
                        </a:rPr>
                        <a:t>TOTAL</a:t>
                      </a:r>
                    </a:p>
                  </a:txBody>
                  <a:tcPr anchor="ctr"/>
                </a:tc>
                <a:tc>
                  <a:txBody>
                    <a:bodyPr/>
                    <a:lstStyle/>
                    <a:p>
                      <a:pPr algn="ctr"/>
                      <a:r>
                        <a:rPr lang="en-US" sz="2200" b="1" dirty="0">
                          <a:latin typeface="Arial" panose="020B0604020202020204" pitchFamily="34" charset="0"/>
                          <a:cs typeface="Arial" panose="020B0604020202020204" pitchFamily="34" charset="0"/>
                        </a:rPr>
                        <a:t>$487,932</a:t>
                      </a:r>
                    </a:p>
                  </a:txBody>
                  <a:tcPr anchor="ctr"/>
                </a:tc>
                <a:tc>
                  <a:txBody>
                    <a:bodyPr/>
                    <a:lstStyle/>
                    <a:p>
                      <a:pPr algn="ctr"/>
                      <a:r>
                        <a:rPr lang="en-US" sz="2200" b="1" dirty="0">
                          <a:latin typeface="Arial" panose="020B0604020202020204" pitchFamily="34" charset="0"/>
                          <a:cs typeface="Arial" panose="020B0604020202020204" pitchFamily="34" charset="0"/>
                        </a:rPr>
                        <a:t>$579,874</a:t>
                      </a:r>
                    </a:p>
                  </a:txBody>
                  <a:tcPr anchor="ctr"/>
                </a:tc>
                <a:tc>
                  <a:txBody>
                    <a:bodyPr/>
                    <a:lstStyle/>
                    <a:p>
                      <a:pPr algn="ctr"/>
                      <a:r>
                        <a:rPr lang="en-US" sz="2200" b="1" dirty="0">
                          <a:latin typeface="Arial" panose="020B0604020202020204" pitchFamily="34" charset="0"/>
                          <a:cs typeface="Arial" panose="020B0604020202020204" pitchFamily="34" charset="0"/>
                        </a:rPr>
                        <a:t>$91,942</a:t>
                      </a:r>
                    </a:p>
                  </a:txBody>
                  <a:tcPr anchor="ctr"/>
                </a:tc>
                <a:extLst>
                  <a:ext uri="{0D108BD9-81ED-4DB2-BD59-A6C34878D82A}">
                    <a16:rowId xmlns:a16="http://schemas.microsoft.com/office/drawing/2014/main" val="714096359"/>
                  </a:ext>
                </a:extLst>
              </a:tr>
              <a:tr h="526741">
                <a:tc gridSpan="4">
                  <a:txBody>
                    <a:bodyPr/>
                    <a:lstStyle/>
                    <a:p>
                      <a:r>
                        <a:rPr lang="en-US" sz="2200" b="1" dirty="0">
                          <a:latin typeface="Arial" panose="020B0604020202020204" pitchFamily="34" charset="0"/>
                          <a:cs typeface="Arial" panose="020B0604020202020204" pitchFamily="34" charset="0"/>
                        </a:rPr>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r>
                        <a:rPr lang="en-US" sz="2200" dirty="0">
                          <a:latin typeface="Arial" panose="020B0604020202020204" pitchFamily="34" charset="0"/>
                          <a:cs typeface="Arial" panose="020B0604020202020204" pitchFamily="34" charset="0"/>
                        </a:rPr>
                        <a:t>Eliminated negative Interfund Transfer using cost allocation model.</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19376796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1A8E5-432B-D880-0D6E-791B60EA40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A7F1E6-05F2-4E7B-1AE0-7FBA48D04644}"/>
              </a:ext>
            </a:extLst>
          </p:cNvPr>
          <p:cNvSpPr>
            <a:spLocks noGrp="1"/>
          </p:cNvSpPr>
          <p:nvPr>
            <p:ph type="title"/>
          </p:nvPr>
        </p:nvSpPr>
        <p:spPr>
          <a:xfrm>
            <a:off x="838200" y="365126"/>
            <a:ext cx="9943214" cy="999996"/>
          </a:xfrm>
        </p:spPr>
        <p:txBody>
          <a:bodyPr>
            <a:normAutofit/>
          </a:bodyPr>
          <a:lstStyle/>
          <a:p>
            <a:r>
              <a:rPr lang="en-US" sz="3200" b="1" dirty="0">
                <a:solidFill>
                  <a:srgbClr val="104862"/>
                </a:solidFill>
              </a:rPr>
              <a:t>Major Initiatives – Code Compliance and Neighborhood Services</a:t>
            </a:r>
          </a:p>
        </p:txBody>
      </p:sp>
      <p:sp>
        <p:nvSpPr>
          <p:cNvPr id="3" name="Content Placeholder 2">
            <a:extLst>
              <a:ext uri="{FF2B5EF4-FFF2-40B4-BE49-F238E27FC236}">
                <a16:creationId xmlns:a16="http://schemas.microsoft.com/office/drawing/2014/main" id="{AD9C11DE-117B-0958-F2AA-D2AD09D83A6A}"/>
              </a:ext>
            </a:extLst>
          </p:cNvPr>
          <p:cNvSpPr>
            <a:spLocks noGrp="1"/>
          </p:cNvSpPr>
          <p:nvPr>
            <p:ph idx="1"/>
          </p:nvPr>
        </p:nvSpPr>
        <p:spPr/>
        <p:txBody>
          <a:bodyPr>
            <a:normAutofit lnSpcReduction="10000"/>
          </a:bodyPr>
          <a:lstStyle/>
          <a:p>
            <a:pPr marL="0" indent="0">
              <a:buNone/>
            </a:pPr>
            <a:r>
              <a:rPr lang="en-US" b="1" dirty="0">
                <a:solidFill>
                  <a:srgbClr val="275791"/>
                </a:solidFill>
              </a:rPr>
              <a:t>FY24-25</a:t>
            </a:r>
          </a:p>
          <a:p>
            <a:r>
              <a:rPr lang="en-US" b="1" dirty="0">
                <a:solidFill>
                  <a:srgbClr val="104862"/>
                </a:solidFill>
              </a:rPr>
              <a:t>CIP Technology Project (Carry-Forward): </a:t>
            </a:r>
            <a:r>
              <a:rPr lang="en-US" dirty="0"/>
              <a:t>Building and Code Enforcement Software Implementation | To be Deployed by December 2025</a:t>
            </a:r>
          </a:p>
          <a:p>
            <a:r>
              <a:rPr lang="en-US" b="1" dirty="0">
                <a:solidFill>
                  <a:srgbClr val="104862"/>
                </a:solidFill>
              </a:rPr>
              <a:t>Capital City Clean-Up: </a:t>
            </a:r>
            <a:r>
              <a:rPr lang="en-US" dirty="0"/>
              <a:t>Pilot Initiative Under the Cleaner, Safer Neighborhoods Program Designed to Improve Communities and Increase Public Safety.</a:t>
            </a:r>
          </a:p>
          <a:p>
            <a:pPr marL="0" indent="0">
              <a:buNone/>
            </a:pPr>
            <a:r>
              <a:rPr lang="en-US" b="1" dirty="0">
                <a:solidFill>
                  <a:srgbClr val="275791"/>
                </a:solidFill>
              </a:rPr>
              <a:t>FY25-26</a:t>
            </a:r>
          </a:p>
          <a:p>
            <a:r>
              <a:rPr lang="en-US" b="1" dirty="0">
                <a:solidFill>
                  <a:srgbClr val="104862"/>
                </a:solidFill>
              </a:rPr>
              <a:t>Strategic Planning: </a:t>
            </a:r>
            <a:r>
              <a:rPr lang="en-US" dirty="0"/>
              <a:t>Code Compliance Accreditation</a:t>
            </a:r>
          </a:p>
          <a:p>
            <a:r>
              <a:rPr lang="en-US" b="1" dirty="0">
                <a:solidFill>
                  <a:srgbClr val="104862"/>
                </a:solidFill>
              </a:rPr>
              <a:t>HR Initiative (Bright Idea): </a:t>
            </a:r>
            <a:r>
              <a:rPr lang="en-US" dirty="0"/>
              <a:t>Implement Code Compliance Assistance Grant (Angel Fund)</a:t>
            </a:r>
          </a:p>
        </p:txBody>
      </p:sp>
    </p:spTree>
    <p:extLst>
      <p:ext uri="{BB962C8B-B14F-4D97-AF65-F5344CB8AC3E}">
        <p14:creationId xmlns:p14="http://schemas.microsoft.com/office/powerpoint/2010/main" val="42426251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238E1-F199-A60E-E48A-A96347FA2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456F68-D01A-3D03-480F-31A98D5D3FD2}"/>
              </a:ext>
            </a:extLst>
          </p:cNvPr>
          <p:cNvSpPr>
            <a:spLocks noGrp="1"/>
          </p:cNvSpPr>
          <p:nvPr>
            <p:ph type="title"/>
          </p:nvPr>
        </p:nvSpPr>
        <p:spPr>
          <a:xfrm>
            <a:off x="838200" y="365126"/>
            <a:ext cx="9943214" cy="999996"/>
          </a:xfrm>
        </p:spPr>
        <p:txBody>
          <a:bodyPr>
            <a:normAutofit/>
          </a:bodyPr>
          <a:lstStyle/>
          <a:p>
            <a:r>
              <a:rPr lang="en-US" sz="3200" b="1" dirty="0">
                <a:solidFill>
                  <a:srgbClr val="104862"/>
                </a:solidFill>
              </a:rPr>
              <a:t>Major Initiatives – Code Compliance and Neighborhood Services</a:t>
            </a:r>
          </a:p>
        </p:txBody>
      </p:sp>
      <p:sp>
        <p:nvSpPr>
          <p:cNvPr id="3" name="Content Placeholder 2">
            <a:extLst>
              <a:ext uri="{FF2B5EF4-FFF2-40B4-BE49-F238E27FC236}">
                <a16:creationId xmlns:a16="http://schemas.microsoft.com/office/drawing/2014/main" id="{D985891E-6E9D-C384-BEB4-4CF72E1A2418}"/>
              </a:ext>
            </a:extLst>
          </p:cNvPr>
          <p:cNvSpPr>
            <a:spLocks noGrp="1"/>
          </p:cNvSpPr>
          <p:nvPr>
            <p:ph idx="1"/>
          </p:nvPr>
        </p:nvSpPr>
        <p:spPr/>
        <p:txBody>
          <a:bodyPr>
            <a:normAutofit/>
          </a:bodyPr>
          <a:lstStyle/>
          <a:p>
            <a:pPr marL="0" indent="0">
              <a:buNone/>
            </a:pPr>
            <a:r>
              <a:rPr lang="en-US" b="1" dirty="0">
                <a:solidFill>
                  <a:srgbClr val="275791"/>
                </a:solidFill>
              </a:rPr>
              <a:t>CAPITAL CITY CLEAN-UP</a:t>
            </a:r>
          </a:p>
        </p:txBody>
      </p:sp>
      <p:sp>
        <p:nvSpPr>
          <p:cNvPr id="4" name="Rectangle 5">
            <a:extLst>
              <a:ext uri="{FF2B5EF4-FFF2-40B4-BE49-F238E27FC236}">
                <a16:creationId xmlns:a16="http://schemas.microsoft.com/office/drawing/2014/main" id="{126F5030-0882-2F22-3E43-28C0EAB3A936}"/>
              </a:ext>
            </a:extLst>
          </p:cNvPr>
          <p:cNvSpPr txBox="1">
            <a:spLocks noChangeArrowheads="1"/>
          </p:cNvSpPr>
          <p:nvPr/>
        </p:nvSpPr>
        <p:spPr bwMode="auto">
          <a:xfrm>
            <a:off x="838200" y="1946469"/>
            <a:ext cx="457654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indent="0">
              <a:spcBef>
                <a:spcPct val="20000"/>
              </a:spcBef>
            </a:pPr>
            <a:r>
              <a:rPr lang="en-US" b="1" dirty="0">
                <a:solidFill>
                  <a:srgbClr val="254061"/>
                </a:solidFill>
              </a:rPr>
              <a:t>Enforcement Activity</a:t>
            </a:r>
            <a:endParaRPr lang="en-US" sz="1600" b="1" dirty="0">
              <a:solidFill>
                <a:srgbClr val="254061"/>
              </a:solidFill>
            </a:endParaRPr>
          </a:p>
          <a:p>
            <a:pPr lvl="1">
              <a:spcBef>
                <a:spcPct val="20000"/>
              </a:spcBef>
              <a:buFont typeface="Arial" panose="020B0604020202020204" pitchFamily="34" charset="0"/>
              <a:buChar char="•"/>
            </a:pPr>
            <a:endParaRPr lang="en-US" sz="2300" b="1" dirty="0">
              <a:solidFill>
                <a:srgbClr val="254061"/>
              </a:solidFill>
            </a:endParaRPr>
          </a:p>
          <a:p>
            <a:pPr marL="0" indent="0">
              <a:spcBef>
                <a:spcPct val="20000"/>
              </a:spcBef>
            </a:pPr>
            <a:endParaRPr lang="en-US" sz="2300" b="1" dirty="0">
              <a:solidFill>
                <a:srgbClr val="254061"/>
              </a:solidFill>
            </a:endParaRPr>
          </a:p>
          <a:p>
            <a:pPr marL="0" indent="0">
              <a:spcBef>
                <a:spcPct val="20000"/>
              </a:spcBef>
            </a:pPr>
            <a:endParaRPr lang="en-US" sz="2300" b="1" dirty="0">
              <a:solidFill>
                <a:srgbClr val="254061"/>
              </a:solidFill>
            </a:endParaRPr>
          </a:p>
          <a:p>
            <a:pPr marL="0" indent="0">
              <a:spcBef>
                <a:spcPct val="20000"/>
              </a:spcBef>
            </a:pPr>
            <a:endParaRPr lang="en-US" sz="2300" b="1" dirty="0">
              <a:solidFill>
                <a:srgbClr val="254061"/>
              </a:solidFill>
            </a:endParaRPr>
          </a:p>
          <a:p>
            <a:pPr marL="0" indent="0">
              <a:spcBef>
                <a:spcPct val="20000"/>
              </a:spcBef>
            </a:pPr>
            <a:endParaRPr lang="en-US" sz="2300" b="1" dirty="0">
              <a:solidFill>
                <a:srgbClr val="254061"/>
              </a:solidFill>
            </a:endParaRPr>
          </a:p>
          <a:p>
            <a:pPr marL="0" indent="0">
              <a:spcBef>
                <a:spcPct val="20000"/>
              </a:spcBef>
            </a:pPr>
            <a:endParaRPr lang="en-US" sz="2300" b="1" dirty="0">
              <a:solidFill>
                <a:srgbClr val="254061"/>
              </a:solidFill>
            </a:endParaRPr>
          </a:p>
          <a:p>
            <a:pPr marL="0" indent="0">
              <a:spcBef>
                <a:spcPct val="20000"/>
              </a:spcBef>
            </a:pPr>
            <a:endParaRPr lang="en-US" sz="2300" b="1" dirty="0">
              <a:solidFill>
                <a:srgbClr val="254061"/>
              </a:solidFill>
            </a:endParaRPr>
          </a:p>
          <a:p>
            <a:pPr marL="0" indent="0">
              <a:spcBef>
                <a:spcPct val="20000"/>
              </a:spcBef>
            </a:pPr>
            <a:endParaRPr lang="en-US" sz="2300" b="1" dirty="0">
              <a:solidFill>
                <a:srgbClr val="254061"/>
              </a:solidFill>
            </a:endParaRPr>
          </a:p>
        </p:txBody>
      </p:sp>
      <p:pic>
        <p:nvPicPr>
          <p:cNvPr id="10" name="Picture 9">
            <a:extLst>
              <a:ext uri="{FF2B5EF4-FFF2-40B4-BE49-F238E27FC236}">
                <a16:creationId xmlns:a16="http://schemas.microsoft.com/office/drawing/2014/main" id="{860005CE-23E5-54D2-5862-28BB03C04D68}"/>
              </a:ext>
            </a:extLst>
          </p:cNvPr>
          <p:cNvPicPr>
            <a:picLocks noChangeAspect="1"/>
          </p:cNvPicPr>
          <p:nvPr/>
        </p:nvPicPr>
        <p:blipFill>
          <a:blip r:embed="rId2"/>
          <a:stretch>
            <a:fillRect/>
          </a:stretch>
        </p:blipFill>
        <p:spPr>
          <a:xfrm>
            <a:off x="952183" y="2302669"/>
            <a:ext cx="4348582" cy="3872881"/>
          </a:xfrm>
          <a:prstGeom prst="rect">
            <a:avLst/>
          </a:prstGeom>
        </p:spPr>
      </p:pic>
      <p:pic>
        <p:nvPicPr>
          <p:cNvPr id="13" name="Picture 12">
            <a:extLst>
              <a:ext uri="{FF2B5EF4-FFF2-40B4-BE49-F238E27FC236}">
                <a16:creationId xmlns:a16="http://schemas.microsoft.com/office/drawing/2014/main" id="{48CA6055-3E47-2D7E-0253-24A1A27AE558}"/>
              </a:ext>
            </a:extLst>
          </p:cNvPr>
          <p:cNvPicPr>
            <a:picLocks noChangeAspect="1"/>
          </p:cNvPicPr>
          <p:nvPr/>
        </p:nvPicPr>
        <p:blipFill>
          <a:blip r:embed="rId3"/>
          <a:stretch>
            <a:fillRect/>
          </a:stretch>
        </p:blipFill>
        <p:spPr>
          <a:xfrm>
            <a:off x="5414748" y="2286194"/>
            <a:ext cx="6295112" cy="2565892"/>
          </a:xfrm>
          <a:prstGeom prst="rect">
            <a:avLst/>
          </a:prstGeom>
        </p:spPr>
      </p:pic>
      <p:sp>
        <p:nvSpPr>
          <p:cNvPr id="17" name="TextBox 16">
            <a:extLst>
              <a:ext uri="{FF2B5EF4-FFF2-40B4-BE49-F238E27FC236}">
                <a16:creationId xmlns:a16="http://schemas.microsoft.com/office/drawing/2014/main" id="{36D8FAEE-CC51-9FEE-AC0E-EE08F66F781E}"/>
              </a:ext>
            </a:extLst>
          </p:cNvPr>
          <p:cNvSpPr txBox="1"/>
          <p:nvPr/>
        </p:nvSpPr>
        <p:spPr>
          <a:xfrm>
            <a:off x="4959178" y="4852086"/>
            <a:ext cx="6750682" cy="1975926"/>
          </a:xfrm>
          <a:prstGeom prst="rect">
            <a:avLst/>
          </a:prstGeom>
          <a:noFill/>
        </p:spPr>
        <p:txBody>
          <a:bodyPr wrap="square">
            <a:spAutoFit/>
          </a:bodyPr>
          <a:lstStyle/>
          <a:p>
            <a:pPr lvl="1">
              <a:spcBef>
                <a:spcPct val="20000"/>
              </a:spcBef>
            </a:pPr>
            <a:r>
              <a:rPr lang="en-US" b="1" dirty="0">
                <a:solidFill>
                  <a:srgbClr val="254061"/>
                </a:solidFill>
              </a:rPr>
              <a:t>Goal was to improve the aesthetic of each community and Address safety concerns and criminal activity.</a:t>
            </a:r>
          </a:p>
          <a:p>
            <a:pPr lvl="1">
              <a:spcBef>
                <a:spcPct val="20000"/>
              </a:spcBef>
              <a:buFont typeface="Arial" panose="020B0604020202020204" pitchFamily="34" charset="0"/>
              <a:buChar char="•"/>
            </a:pPr>
            <a:r>
              <a:rPr lang="en-US" sz="1800" dirty="0">
                <a:solidFill>
                  <a:srgbClr val="254061"/>
                </a:solidFill>
              </a:rPr>
              <a:t>The initiative ran from July 2024 – September 2024.</a:t>
            </a:r>
          </a:p>
          <a:p>
            <a:pPr lvl="1">
              <a:spcBef>
                <a:spcPct val="20000"/>
              </a:spcBef>
              <a:buFont typeface="Arial" panose="020B0604020202020204" pitchFamily="34" charset="0"/>
              <a:buChar char="•"/>
            </a:pPr>
            <a:r>
              <a:rPr lang="en-US" sz="1800" dirty="0">
                <a:solidFill>
                  <a:srgbClr val="254061"/>
                </a:solidFill>
              </a:rPr>
              <a:t>Program was postponed after Hurricane Milton.</a:t>
            </a:r>
          </a:p>
          <a:p>
            <a:pPr lvl="1">
              <a:spcBef>
                <a:spcPct val="20000"/>
              </a:spcBef>
              <a:buFont typeface="Arial" panose="020B0604020202020204" pitchFamily="34" charset="0"/>
              <a:buChar char="•"/>
            </a:pPr>
            <a:r>
              <a:rPr lang="en-US" sz="1800" dirty="0">
                <a:solidFill>
                  <a:srgbClr val="254061"/>
                </a:solidFill>
              </a:rPr>
              <a:t>Re-Activated in March 2025</a:t>
            </a:r>
          </a:p>
          <a:p>
            <a:pPr lvl="1">
              <a:spcBef>
                <a:spcPct val="20000"/>
              </a:spcBef>
              <a:buFont typeface="Arial" panose="020B0604020202020204" pitchFamily="34" charset="0"/>
              <a:buChar char="•"/>
            </a:pPr>
            <a:endParaRPr lang="en-US" sz="1800" b="1" dirty="0">
              <a:solidFill>
                <a:srgbClr val="254061"/>
              </a:solidFill>
            </a:endParaRPr>
          </a:p>
        </p:txBody>
      </p:sp>
    </p:spTree>
    <p:extLst>
      <p:ext uri="{BB962C8B-B14F-4D97-AF65-F5344CB8AC3E}">
        <p14:creationId xmlns:p14="http://schemas.microsoft.com/office/powerpoint/2010/main" val="6009016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69FD5C-97F4-2983-CE9B-332E89C1102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6B1D405-6E08-537A-EDE2-E566422B9E80}"/>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643467" y="1547876"/>
            <a:ext cx="10905066" cy="3762247"/>
          </a:xfrm>
          <a:prstGeom prst="rect">
            <a:avLst/>
          </a:prstGeom>
        </p:spPr>
      </p:pic>
    </p:spTree>
    <p:extLst>
      <p:ext uri="{BB962C8B-B14F-4D97-AF65-F5344CB8AC3E}">
        <p14:creationId xmlns:p14="http://schemas.microsoft.com/office/powerpoint/2010/main" val="4402402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1F0EB-6E78-7902-2127-69A89C3770A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9DC51B3-CAF1-B959-376F-7D773AC0CBFE}"/>
              </a:ext>
            </a:extLst>
          </p:cNvPr>
          <p:cNvSpPr>
            <a:spLocks noGrp="1"/>
          </p:cNvSpPr>
          <p:nvPr>
            <p:ph type="title"/>
          </p:nvPr>
        </p:nvSpPr>
        <p:spPr/>
        <p:txBody>
          <a:bodyPr/>
          <a:lstStyle/>
          <a:p>
            <a:r>
              <a:rPr lang="en-US" b="1" dirty="0">
                <a:solidFill>
                  <a:srgbClr val="104862"/>
                </a:solidFill>
              </a:rPr>
              <a:t>Finance</a:t>
            </a:r>
          </a:p>
        </p:txBody>
      </p:sp>
      <p:graphicFrame>
        <p:nvGraphicFramePr>
          <p:cNvPr id="2" name="Content Placeholder 1">
            <a:extLst>
              <a:ext uri="{FF2B5EF4-FFF2-40B4-BE49-F238E27FC236}">
                <a16:creationId xmlns:a16="http://schemas.microsoft.com/office/drawing/2014/main" id="{AD42EAC2-AB21-33E9-C82C-D264793B9B06}"/>
              </a:ext>
            </a:extLst>
          </p:cNvPr>
          <p:cNvGraphicFramePr>
            <a:graphicFrameLocks noGrp="1"/>
          </p:cNvGraphicFramePr>
          <p:nvPr>
            <p:ph idx="1"/>
            <p:extLst>
              <p:ext uri="{D42A27DB-BD31-4B8C-83A1-F6EECF244321}">
                <p14:modId xmlns:p14="http://schemas.microsoft.com/office/powerpoint/2010/main" val="3349799209"/>
              </p:ext>
            </p:extLst>
          </p:nvPr>
        </p:nvGraphicFramePr>
        <p:xfrm>
          <a:off x="838200" y="1590675"/>
          <a:ext cx="10515600" cy="28041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latin typeface="Arial" panose="020B0604020202020204" pitchFamily="34" charset="0"/>
                          <a:cs typeface="Arial" panose="020B0604020202020204" pitchFamily="34" charset="0"/>
                        </a:rPr>
                        <a:t>Vision</a:t>
                      </a:r>
                    </a:p>
                  </a:txBody>
                  <a:tcPr anchor="ctr"/>
                </a:tc>
                <a:tc>
                  <a:txBody>
                    <a:bodyPr/>
                    <a:lstStyle/>
                    <a:p>
                      <a:pPr algn="ctr"/>
                      <a:r>
                        <a:rPr lang="en-US" sz="2800" b="1" dirty="0">
                          <a:latin typeface="Arial" panose="020B0604020202020204" pitchFamily="34" charset="0"/>
                          <a:cs typeface="Arial" panose="020B0604020202020204" pitchFamily="34" charset="0"/>
                        </a:rPr>
                        <a:t>Mission</a:t>
                      </a:r>
                      <a:endParaRPr lang="en-US" sz="2800" b="1" dirty="0">
                        <a:solidFill>
                          <a:srgbClr val="B78739"/>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00895093"/>
                  </a:ext>
                </a:extLst>
              </a:tr>
              <a:tr h="344114">
                <a:tc>
                  <a:txBody>
                    <a:bodyPr/>
                    <a:lstStyle/>
                    <a:p>
                      <a:r>
                        <a:rPr lang="en-US" sz="2400" dirty="0"/>
                        <a:t>To be the most knowledgeable and forward-thinking Finance Department in Polk County. Our culture of continuous improvement enables our trusted professionals to set the standard for employee excellence. </a:t>
                      </a:r>
                      <a:endParaRPr lang="en-US" sz="2200" b="1" dirty="0">
                        <a:latin typeface="Arial" panose="020B0604020202020204" pitchFamily="34" charset="0"/>
                        <a:cs typeface="Arial" panose="020B0604020202020204" pitchFamily="34" charset="0"/>
                      </a:endParaRPr>
                    </a:p>
                  </a:txBody>
                  <a:tcPr anchor="ctr"/>
                </a:tc>
                <a:tc>
                  <a:txBody>
                    <a:bodyPr/>
                    <a:lstStyle/>
                    <a:p>
                      <a:r>
                        <a:rPr lang="en-US" sz="2400" dirty="0"/>
                        <a:t>To achieve community outcomes by preserving the financial integrity and fiscal management of the organization, while assuring the availability of funds to accomplish the City's goals.</a:t>
                      </a:r>
                      <a:endParaRPr lang="en-US" sz="22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03865722"/>
                  </a:ext>
                </a:extLst>
              </a:tr>
            </a:tbl>
          </a:graphicData>
        </a:graphic>
      </p:graphicFrame>
    </p:spTree>
    <p:extLst>
      <p:ext uri="{BB962C8B-B14F-4D97-AF65-F5344CB8AC3E}">
        <p14:creationId xmlns:p14="http://schemas.microsoft.com/office/powerpoint/2010/main" val="5595277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A6CEB-EF5C-43D8-657A-5C48D85E990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B61B97F-01E4-A49B-E590-68297F755F11}"/>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A586EC9-F93B-6A90-6411-6A5FF465DFC9}"/>
              </a:ext>
            </a:extLst>
          </p:cNvPr>
          <p:cNvSpPr>
            <a:spLocks noGrp="1"/>
          </p:cNvSpPr>
          <p:nvPr>
            <p:ph type="title"/>
          </p:nvPr>
        </p:nvSpPr>
        <p:spPr/>
        <p:txBody>
          <a:bodyPr/>
          <a:lstStyle/>
          <a:p>
            <a:r>
              <a:rPr lang="en-US" b="1" dirty="0">
                <a:solidFill>
                  <a:srgbClr val="104862"/>
                </a:solidFill>
              </a:rPr>
              <a:t>Finance</a:t>
            </a:r>
          </a:p>
        </p:txBody>
      </p:sp>
      <p:graphicFrame>
        <p:nvGraphicFramePr>
          <p:cNvPr id="2" name="Content Placeholder 1">
            <a:extLst>
              <a:ext uri="{FF2B5EF4-FFF2-40B4-BE49-F238E27FC236}">
                <a16:creationId xmlns:a16="http://schemas.microsoft.com/office/drawing/2014/main" id="{C3104528-4FF0-5934-8528-EFC51DA4E175}"/>
              </a:ext>
            </a:extLst>
          </p:cNvPr>
          <p:cNvGraphicFramePr>
            <a:graphicFrameLocks noGrp="1"/>
          </p:cNvGraphicFramePr>
          <p:nvPr>
            <p:ph idx="1"/>
            <p:extLst>
              <p:ext uri="{D42A27DB-BD31-4B8C-83A1-F6EECF244321}">
                <p14:modId xmlns:p14="http://schemas.microsoft.com/office/powerpoint/2010/main" val="3223800969"/>
              </p:ext>
            </p:extLst>
          </p:nvPr>
        </p:nvGraphicFramePr>
        <p:xfrm>
          <a:off x="838200" y="1580042"/>
          <a:ext cx="10513828" cy="4815840"/>
        </p:xfrm>
        <a:graphic>
          <a:graphicData uri="http://schemas.openxmlformats.org/drawingml/2006/table">
            <a:tbl>
              <a:tblPr firstRow="1" bandRow="1">
                <a:tableStyleId>{5C22544A-7EE6-4342-B048-85BDC9FD1C3A}</a:tableStyleId>
              </a:tblPr>
              <a:tblGrid>
                <a:gridCol w="10513828">
                  <a:extLst>
                    <a:ext uri="{9D8B030D-6E8A-4147-A177-3AD203B41FA5}">
                      <a16:colId xmlns:a16="http://schemas.microsoft.com/office/drawing/2014/main" val="4093609078"/>
                    </a:ext>
                  </a:extLst>
                </a:gridCol>
              </a:tblGrid>
              <a:tr h="388824">
                <a:tc>
                  <a:txBody>
                    <a:bodyPr/>
                    <a:lstStyle/>
                    <a:p>
                      <a:pPr algn="l"/>
                      <a:r>
                        <a:rPr lang="en-US" sz="2200" b="1" dirty="0">
                          <a:solidFill>
                            <a:srgbClr val="B78739"/>
                          </a:solidFill>
                          <a:latin typeface="Arial" panose="020B0604020202020204" pitchFamily="34" charset="0"/>
                          <a:cs typeface="Arial" panose="020B0604020202020204" pitchFamily="34" charset="0"/>
                        </a:rPr>
                        <a:t>Department Goals</a:t>
                      </a:r>
                    </a:p>
                  </a:txBody>
                  <a:tcPr anchor="ctr">
                    <a:solidFill>
                      <a:schemeClr val="accent1">
                        <a:lumMod val="75000"/>
                      </a:schemeClr>
                    </a:solidFill>
                  </a:tcPr>
                </a:tc>
                <a:extLst>
                  <a:ext uri="{0D108BD9-81ED-4DB2-BD59-A6C34878D82A}">
                    <a16:rowId xmlns:a16="http://schemas.microsoft.com/office/drawing/2014/main" val="3141615551"/>
                  </a:ext>
                </a:extLst>
              </a:tr>
              <a:tr h="388824">
                <a:tc>
                  <a:txBody>
                    <a:bodyPr/>
                    <a:lstStyle/>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Ensure the City’s short and long-term financial status is healthy and sound</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Provide timely accurate financial reporting</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Ensure public funds and assets are invested prudently and are well managed</a:t>
                      </a:r>
                    </a:p>
                    <a:p>
                      <a:pPr marL="342900" indent="-342900" algn="l">
                        <a:buFont typeface="Arial" panose="020B0604020202020204" pitchFamily="34" charset="0"/>
                        <a:buChar char="•"/>
                      </a:pPr>
                      <a:r>
                        <a:rPr lang="en-US" sz="2200" b="0" dirty="0">
                          <a:solidFill>
                            <a:srgbClr val="104862"/>
                          </a:solidFill>
                          <a:latin typeface="Arial" panose="020B0604020202020204" pitchFamily="34" charset="0"/>
                          <a:cs typeface="Arial" panose="020B0604020202020204" pitchFamily="34" charset="0"/>
                        </a:rPr>
                        <a:t>Train user departments to better track financial data and improve intra-department partnerships</a:t>
                      </a:r>
                    </a:p>
                  </a:txBody>
                  <a:tcPr anchor="ctr">
                    <a:solidFill>
                      <a:srgbClr val="E7EAED"/>
                    </a:solidFill>
                  </a:tcPr>
                </a:tc>
                <a:extLst>
                  <a:ext uri="{0D108BD9-81ED-4DB2-BD59-A6C34878D82A}">
                    <a16:rowId xmlns:a16="http://schemas.microsoft.com/office/drawing/2014/main" val="2292771504"/>
                  </a:ext>
                </a:extLst>
              </a:tr>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latin typeface="Arial" panose="020B0604020202020204" pitchFamily="34" charset="0"/>
                          <a:cs typeface="Arial" panose="020B0604020202020204" pitchFamily="34" charset="0"/>
                        </a:rPr>
                        <a:t>Summary of Services</a:t>
                      </a:r>
                      <a:endParaRPr lang="en-US" sz="2200" b="0" dirty="0">
                        <a:solidFill>
                          <a:srgbClr val="B78739"/>
                        </a:solidFill>
                        <a:latin typeface="Arial" panose="020B0604020202020204" pitchFamily="34" charset="0"/>
                        <a:cs typeface="Arial" panose="020B0604020202020204" pitchFamily="34" charset="0"/>
                      </a:endParaRPr>
                    </a:p>
                  </a:txBody>
                  <a:tcPr anchor="ctr">
                    <a:solidFill>
                      <a:srgbClr val="104862"/>
                    </a:solidFill>
                  </a:tcPr>
                </a:tc>
                <a:extLst>
                  <a:ext uri="{0D108BD9-81ED-4DB2-BD59-A6C34878D82A}">
                    <a16:rowId xmlns:a16="http://schemas.microsoft.com/office/drawing/2014/main" val="2916680133"/>
                  </a:ext>
                </a:extLst>
              </a:tr>
              <a:tr h="388824">
                <a:tc>
                  <a:txBody>
                    <a:bodyPr/>
                    <a:lstStyle/>
                    <a:p>
                      <a:r>
                        <a:rPr lang="en-US" sz="2400" dirty="0"/>
                        <a:t>Provide high-quality, dependable financial services to both departments and external vendors, including: </a:t>
                      </a:r>
                    </a:p>
                    <a:p>
                      <a:r>
                        <a:rPr lang="en-US" sz="1800" dirty="0"/>
                        <a:t>Accounts Payable                                                                           Financial Reporting</a:t>
                      </a:r>
                    </a:p>
                    <a:p>
                      <a:r>
                        <a:rPr lang="en-US" sz="1800" dirty="0"/>
                        <a:t>Budget Development, CIP, and Oversight                           Treasury Management </a:t>
                      </a:r>
                    </a:p>
                    <a:p>
                      <a:r>
                        <a:rPr lang="en-US" sz="1800" dirty="0"/>
                        <a:t>Procurement                                                                                      Fixed Assets</a:t>
                      </a:r>
                    </a:p>
                    <a:p>
                      <a:r>
                        <a:rPr lang="en-US" sz="1800" dirty="0"/>
                        <a:t>Payroll                                                                                                   Debt Management </a:t>
                      </a:r>
                    </a:p>
                    <a:p>
                      <a:r>
                        <a:rPr lang="en-US" sz="1800" dirty="0"/>
                        <a:t>Customer Service/Call Center Operations                         Utility Billing</a:t>
                      </a:r>
                      <a:endParaRPr lang="en-US" sz="1800" b="0" dirty="0">
                        <a:latin typeface="Arial" panose="020B0604020202020204" pitchFamily="34" charset="0"/>
                        <a:cs typeface="Arial" panose="020B0604020202020204" pitchFamily="34" charset="0"/>
                      </a:endParaRPr>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435113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DCDE2-4A19-250D-8AFC-D8D8F7226AB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DC40C66-34A3-C1DC-E1F4-AC862F97D084}"/>
              </a:ext>
            </a:extLst>
          </p:cNvPr>
          <p:cNvSpPr>
            <a:spLocks noGrp="1"/>
          </p:cNvSpPr>
          <p:nvPr>
            <p:ph type="title"/>
          </p:nvPr>
        </p:nvSpPr>
        <p:spPr>
          <a:xfrm>
            <a:off x="625544" y="365126"/>
            <a:ext cx="10187763" cy="999996"/>
          </a:xfrm>
        </p:spPr>
        <p:txBody>
          <a:bodyPr>
            <a:noAutofit/>
          </a:bodyPr>
          <a:lstStyle/>
          <a:p>
            <a:r>
              <a:rPr lang="en-US" sz="3600" b="1" dirty="0">
                <a:solidFill>
                  <a:srgbClr val="275791"/>
                </a:solidFill>
              </a:rPr>
              <a:t>City of Bartow | </a:t>
            </a:r>
            <a:r>
              <a:rPr lang="en-US" sz="3600" b="1" dirty="0">
                <a:solidFill>
                  <a:srgbClr val="B78739"/>
                </a:solidFill>
              </a:rPr>
              <a:t>New Technology</a:t>
            </a:r>
            <a:endParaRPr lang="en-US" sz="3600" dirty="0"/>
          </a:p>
        </p:txBody>
      </p:sp>
      <p:sp>
        <p:nvSpPr>
          <p:cNvPr id="6" name="Content Placeholder 5">
            <a:extLst>
              <a:ext uri="{FF2B5EF4-FFF2-40B4-BE49-F238E27FC236}">
                <a16:creationId xmlns:a16="http://schemas.microsoft.com/office/drawing/2014/main" id="{DDBB0EAB-5DBB-9397-E4C3-2D3E5140B7EE}"/>
              </a:ext>
            </a:extLst>
          </p:cNvPr>
          <p:cNvSpPr>
            <a:spLocks noGrp="1"/>
          </p:cNvSpPr>
          <p:nvPr>
            <p:ph idx="1"/>
          </p:nvPr>
        </p:nvSpPr>
        <p:spPr/>
        <p:txBody>
          <a:bodyPr/>
          <a:lstStyle/>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Implement Agenda Management System</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Deploy Recruitment module in HRMS</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Develop Sandbox for Asset Management System</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Launch Citizen Complaint Tracking System</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Improve Sound System at Civic Center</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Establish a mobile ready audio/visual platform for live streaming of community events</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Utilize </a:t>
            </a:r>
            <a:r>
              <a:rPr lang="en-US" sz="1800" kern="600" dirty="0" err="1">
                <a:ea typeface="Calibri" panose="020F0502020204030204" pitchFamily="34" charset="0"/>
                <a:cs typeface="Times New Roman" panose="02020603050405020304" pitchFamily="18" charset="0"/>
              </a:rPr>
              <a:t>SmartSheet</a:t>
            </a:r>
            <a:r>
              <a:rPr lang="en-US" sz="1800" kern="600" dirty="0">
                <a:ea typeface="Calibri" panose="020F0502020204030204" pitchFamily="34" charset="0"/>
                <a:cs typeface="Times New Roman" panose="02020603050405020304" pitchFamily="18" charset="0"/>
              </a:rPr>
              <a:t> to improve our ability to efficiently and effectively make databases to support large scale initiatives like the Employer of Choice and the Budget</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Fully Utilize </a:t>
            </a:r>
            <a:r>
              <a:rPr lang="en-US" sz="1800" kern="600" dirty="0" err="1">
                <a:ea typeface="Calibri" panose="020F0502020204030204" pitchFamily="34" charset="0"/>
                <a:cs typeface="Times New Roman" panose="02020603050405020304" pitchFamily="18" charset="0"/>
              </a:rPr>
              <a:t>OpenGov</a:t>
            </a:r>
            <a:r>
              <a:rPr lang="en-US" sz="1800" kern="600" dirty="0">
                <a:ea typeface="Calibri" panose="020F0502020204030204" pitchFamily="34" charset="0"/>
                <a:cs typeface="Times New Roman" panose="02020603050405020304" pitchFamily="18" charset="0"/>
              </a:rPr>
              <a:t> for preparation of FY25-26 Budget</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Continued improvements to the City’s GIS platform</a:t>
            </a:r>
            <a:endParaRPr lang="en-US" sz="2200" kern="100" dirty="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021017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BF0EA-257A-8150-F336-24E27B22C1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8B723C-A195-EE28-C459-3779C5923677}"/>
              </a:ext>
            </a:extLst>
          </p:cNvPr>
          <p:cNvSpPr>
            <a:spLocks noGrp="1"/>
          </p:cNvSpPr>
          <p:nvPr>
            <p:ph type="title"/>
          </p:nvPr>
        </p:nvSpPr>
        <p:spPr/>
        <p:txBody>
          <a:bodyPr/>
          <a:lstStyle/>
          <a:p>
            <a:r>
              <a:rPr lang="en-US" b="1" dirty="0">
                <a:solidFill>
                  <a:srgbClr val="104862"/>
                </a:solidFill>
              </a:rPr>
              <a:t>Key Performance Measures</a:t>
            </a:r>
          </a:p>
        </p:txBody>
      </p:sp>
      <p:graphicFrame>
        <p:nvGraphicFramePr>
          <p:cNvPr id="9" name="Table 8">
            <a:extLst>
              <a:ext uri="{FF2B5EF4-FFF2-40B4-BE49-F238E27FC236}">
                <a16:creationId xmlns:a16="http://schemas.microsoft.com/office/drawing/2014/main" id="{8F50DE04-C7AD-CAA5-5862-B147F2ECBB98}"/>
              </a:ext>
            </a:extLst>
          </p:cNvPr>
          <p:cNvGraphicFramePr>
            <a:graphicFrameLocks noGrp="1"/>
          </p:cNvGraphicFramePr>
          <p:nvPr>
            <p:extLst>
              <p:ext uri="{D42A27DB-BD31-4B8C-83A1-F6EECF244321}">
                <p14:modId xmlns:p14="http://schemas.microsoft.com/office/powerpoint/2010/main" val="100007746"/>
              </p:ext>
            </p:extLst>
          </p:nvPr>
        </p:nvGraphicFramePr>
        <p:xfrm>
          <a:off x="838200" y="1761657"/>
          <a:ext cx="10602435" cy="4028440"/>
        </p:xfrm>
        <a:graphic>
          <a:graphicData uri="http://schemas.openxmlformats.org/drawingml/2006/table">
            <a:tbl>
              <a:tblPr firstRow="1" bandRow="1">
                <a:tableStyleId>{5C22544A-7EE6-4342-B048-85BDC9FD1C3A}</a:tableStyleId>
              </a:tblPr>
              <a:tblGrid>
                <a:gridCol w="2946991">
                  <a:extLst>
                    <a:ext uri="{9D8B030D-6E8A-4147-A177-3AD203B41FA5}">
                      <a16:colId xmlns:a16="http://schemas.microsoft.com/office/drawing/2014/main" val="2824674795"/>
                    </a:ext>
                  </a:extLst>
                </a:gridCol>
                <a:gridCol w="4444410">
                  <a:extLst>
                    <a:ext uri="{9D8B030D-6E8A-4147-A177-3AD203B41FA5}">
                      <a16:colId xmlns:a16="http://schemas.microsoft.com/office/drawing/2014/main" val="3745968927"/>
                    </a:ext>
                  </a:extLst>
                </a:gridCol>
                <a:gridCol w="1881963">
                  <a:extLst>
                    <a:ext uri="{9D8B030D-6E8A-4147-A177-3AD203B41FA5}">
                      <a16:colId xmlns:a16="http://schemas.microsoft.com/office/drawing/2014/main" val="1649215685"/>
                    </a:ext>
                  </a:extLst>
                </a:gridCol>
                <a:gridCol w="1329071">
                  <a:extLst>
                    <a:ext uri="{9D8B030D-6E8A-4147-A177-3AD203B41FA5}">
                      <a16:colId xmlns:a16="http://schemas.microsoft.com/office/drawing/2014/main" val="1075387996"/>
                    </a:ext>
                  </a:extLst>
                </a:gridCol>
              </a:tblGrid>
              <a:tr h="370840">
                <a:tc>
                  <a:txBody>
                    <a:bodyPr/>
                    <a:lstStyle/>
                    <a:p>
                      <a:r>
                        <a:rPr lang="en-US" dirty="0"/>
                        <a:t>Measures</a:t>
                      </a:r>
                    </a:p>
                  </a:txBody>
                  <a:tcPr/>
                </a:tc>
                <a:tc>
                  <a:txBody>
                    <a:bodyPr/>
                    <a:lstStyle/>
                    <a:p>
                      <a:r>
                        <a:rPr lang="en-US" dirty="0"/>
                        <a:t>Analysis</a:t>
                      </a:r>
                    </a:p>
                  </a:txBody>
                  <a:tcPr/>
                </a:tc>
                <a:tc>
                  <a:txBody>
                    <a:bodyPr/>
                    <a:lstStyle/>
                    <a:p>
                      <a:r>
                        <a:rPr lang="en-US" dirty="0"/>
                        <a:t>Series</a:t>
                      </a:r>
                    </a:p>
                  </a:txBody>
                  <a:tcPr/>
                </a:tc>
                <a:tc>
                  <a:txBody>
                    <a:bodyPr/>
                    <a:lstStyle/>
                    <a:p>
                      <a:pPr algn="ctr"/>
                      <a:r>
                        <a:rPr lang="en-US" dirty="0"/>
                        <a:t>Status</a:t>
                      </a:r>
                    </a:p>
                  </a:txBody>
                  <a:tcPr/>
                </a:tc>
                <a:extLst>
                  <a:ext uri="{0D108BD9-81ED-4DB2-BD59-A6C34878D82A}">
                    <a16:rowId xmlns:a16="http://schemas.microsoft.com/office/drawing/2014/main" val="1946517529"/>
                  </a:ext>
                </a:extLst>
              </a:tr>
              <a:tr h="370840">
                <a:tc>
                  <a:txBody>
                    <a:bodyPr/>
                    <a:lstStyle/>
                    <a:p>
                      <a:r>
                        <a:rPr lang="en-US" dirty="0"/>
                        <a:t>Calls Per Month</a:t>
                      </a:r>
                    </a:p>
                  </a:txBody>
                  <a:tcPr/>
                </a:tc>
                <a:tc>
                  <a:txBody>
                    <a:bodyPr/>
                    <a:lstStyle/>
                    <a:p>
                      <a:r>
                        <a:rPr lang="en-US" dirty="0"/>
                        <a:t>The Customer Service team has </a:t>
                      </a:r>
                      <a:r>
                        <a:rPr lang="en-US"/>
                        <a:t>received 31,022 calls </a:t>
                      </a:r>
                      <a:r>
                        <a:rPr lang="en-US" dirty="0"/>
                        <a:t>in FY25</a:t>
                      </a:r>
                    </a:p>
                  </a:txBody>
                  <a:tcPr/>
                </a:tc>
                <a:tc>
                  <a:txBody>
                    <a:bodyPr/>
                    <a:lstStyle/>
                    <a:p>
                      <a:r>
                        <a:rPr lang="en-US" dirty="0"/>
                        <a:t>Actual</a:t>
                      </a:r>
                    </a:p>
                  </a:txBody>
                  <a:tcPr/>
                </a:tc>
                <a:tc>
                  <a:txBody>
                    <a:bodyPr/>
                    <a:lstStyle/>
                    <a:p>
                      <a:pPr algn="ctr"/>
                      <a:r>
                        <a:rPr lang="en-US" dirty="0"/>
                        <a:t>31,022</a:t>
                      </a:r>
                    </a:p>
                  </a:txBody>
                  <a:tcPr/>
                </a:tc>
                <a:extLst>
                  <a:ext uri="{0D108BD9-81ED-4DB2-BD59-A6C34878D82A}">
                    <a16:rowId xmlns:a16="http://schemas.microsoft.com/office/drawing/2014/main" val="1191962624"/>
                  </a:ext>
                </a:extLst>
              </a:tr>
              <a:tr h="370840">
                <a:tc>
                  <a:txBody>
                    <a:bodyPr/>
                    <a:lstStyle/>
                    <a:p>
                      <a:r>
                        <a:rPr lang="en-US" dirty="0"/>
                        <a:t>Payments Collected By Type</a:t>
                      </a:r>
                    </a:p>
                  </a:txBody>
                  <a:tcPr/>
                </a:tc>
                <a:tc>
                  <a:txBody>
                    <a:bodyPr/>
                    <a:lstStyle/>
                    <a:p>
                      <a:r>
                        <a:rPr lang="en-US" dirty="0"/>
                        <a:t>There has been 33,579 utility payments collected as of June 2025.  Online payments are the primary method of payment.</a:t>
                      </a:r>
                    </a:p>
                  </a:txBody>
                  <a:tcPr/>
                </a:tc>
                <a:tc>
                  <a:txBody>
                    <a:bodyPr/>
                    <a:lstStyle/>
                    <a:p>
                      <a:r>
                        <a:rPr lang="en-US" dirty="0"/>
                        <a:t>Actual</a:t>
                      </a:r>
                    </a:p>
                  </a:txBody>
                  <a:tcPr/>
                </a:tc>
                <a:tc>
                  <a:txBody>
                    <a:bodyPr/>
                    <a:lstStyle/>
                    <a:p>
                      <a:pPr algn="ctr"/>
                      <a:r>
                        <a:rPr lang="en-US" dirty="0"/>
                        <a:t>33,579</a:t>
                      </a:r>
                    </a:p>
                  </a:txBody>
                  <a:tcPr/>
                </a:tc>
                <a:extLst>
                  <a:ext uri="{0D108BD9-81ED-4DB2-BD59-A6C34878D82A}">
                    <a16:rowId xmlns:a16="http://schemas.microsoft.com/office/drawing/2014/main" val="188816968"/>
                  </a:ext>
                </a:extLst>
              </a:tr>
              <a:tr h="370840">
                <a:tc>
                  <a:txBody>
                    <a:bodyPr/>
                    <a:lstStyle/>
                    <a:p>
                      <a:r>
                        <a:rPr lang="en-US" dirty="0"/>
                        <a:t>Procurement Methods</a:t>
                      </a:r>
                    </a:p>
                  </a:txBody>
                  <a:tcPr/>
                </a:tc>
                <a:tc>
                  <a:txBody>
                    <a:bodyPr/>
                    <a:lstStyle/>
                    <a:p>
                      <a:r>
                        <a:rPr lang="en-US" dirty="0"/>
                        <a:t>The Purchasing team has issued 153 procurements using five different methods in FY 2025.</a:t>
                      </a:r>
                    </a:p>
                  </a:txBody>
                  <a:tcPr/>
                </a:tc>
                <a:tc>
                  <a:txBody>
                    <a:bodyPr/>
                    <a:lstStyle/>
                    <a:p>
                      <a:r>
                        <a:rPr lang="en-US" dirty="0"/>
                        <a:t>Actual</a:t>
                      </a:r>
                    </a:p>
                  </a:txBody>
                  <a:tcPr/>
                </a:tc>
                <a:tc>
                  <a:txBody>
                    <a:bodyPr/>
                    <a:lstStyle/>
                    <a:p>
                      <a:pPr algn="ctr"/>
                      <a:r>
                        <a:rPr lang="en-US" dirty="0"/>
                        <a:t>153</a:t>
                      </a:r>
                    </a:p>
                  </a:txBody>
                  <a:tcPr/>
                </a:tc>
                <a:extLst>
                  <a:ext uri="{0D108BD9-81ED-4DB2-BD59-A6C34878D82A}">
                    <a16:rowId xmlns:a16="http://schemas.microsoft.com/office/drawing/2014/main" val="1943667450"/>
                  </a:ext>
                </a:extLst>
              </a:tr>
              <a:tr h="370840">
                <a:tc>
                  <a:txBody>
                    <a:bodyPr/>
                    <a:lstStyle/>
                    <a:p>
                      <a:r>
                        <a:rPr lang="en-US" dirty="0"/>
                        <a:t>Purchase Orders</a:t>
                      </a:r>
                    </a:p>
                  </a:txBody>
                  <a:tcPr/>
                </a:tc>
                <a:tc>
                  <a:txBody>
                    <a:bodyPr/>
                    <a:lstStyle/>
                    <a:p>
                      <a:r>
                        <a:rPr lang="en-US" dirty="0"/>
                        <a:t>There have been 7,670 purchase orders created, processed and filed in the current fiscal year</a:t>
                      </a:r>
                    </a:p>
                  </a:txBody>
                  <a:tcPr/>
                </a:tc>
                <a:tc>
                  <a:txBody>
                    <a:bodyPr/>
                    <a:lstStyle/>
                    <a:p>
                      <a:r>
                        <a:rPr lang="en-US" dirty="0"/>
                        <a:t>Actual</a:t>
                      </a:r>
                    </a:p>
                  </a:txBody>
                  <a:tcPr/>
                </a:tc>
                <a:tc>
                  <a:txBody>
                    <a:bodyPr/>
                    <a:lstStyle/>
                    <a:p>
                      <a:pPr algn="ctr"/>
                      <a:r>
                        <a:rPr lang="en-US" dirty="0"/>
                        <a:t>94</a:t>
                      </a:r>
                    </a:p>
                  </a:txBody>
                  <a:tcPr/>
                </a:tc>
                <a:extLst>
                  <a:ext uri="{0D108BD9-81ED-4DB2-BD59-A6C34878D82A}">
                    <a16:rowId xmlns:a16="http://schemas.microsoft.com/office/drawing/2014/main" val="3587087382"/>
                  </a:ext>
                </a:extLst>
              </a:tr>
            </a:tbl>
          </a:graphicData>
        </a:graphic>
      </p:graphicFrame>
    </p:spTree>
    <p:extLst>
      <p:ext uri="{BB962C8B-B14F-4D97-AF65-F5344CB8AC3E}">
        <p14:creationId xmlns:p14="http://schemas.microsoft.com/office/powerpoint/2010/main" val="25830484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894DEE-F242-0D21-ABB5-613203F03D1F}"/>
            </a:ext>
          </a:extLst>
        </p:cNvPr>
        <p:cNvGrpSpPr/>
        <p:nvPr/>
      </p:nvGrpSpPr>
      <p:grpSpPr>
        <a:xfrm>
          <a:off x="0" y="0"/>
          <a:ext cx="0" cy="0"/>
          <a:chOff x="0" y="0"/>
          <a:chExt cx="0" cy="0"/>
        </a:xfrm>
      </p:grpSpPr>
      <p:sp useBgFill="1">
        <p:nvSpPr>
          <p:cNvPr id="5145" name="Rectangle 5144">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D1B55D-7552-3014-7D6F-6F2F568EC0AD}"/>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100" b="1" kern="1200" dirty="0">
                <a:solidFill>
                  <a:schemeClr val="tx1"/>
                </a:solidFill>
                <a:latin typeface="+mj-lt"/>
                <a:ea typeface="+mj-ea"/>
                <a:cs typeface="+mj-cs"/>
              </a:rPr>
              <a:t>Key Performance Measure – Finance Customer Service</a:t>
            </a:r>
          </a:p>
        </p:txBody>
      </p:sp>
      <p:sp>
        <p:nvSpPr>
          <p:cNvPr id="5147" name="Rectangle 514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49" name="Rectangle 514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a:extLst>
              <a:ext uri="{FF2B5EF4-FFF2-40B4-BE49-F238E27FC236}">
                <a16:creationId xmlns:a16="http://schemas.microsoft.com/office/drawing/2014/main" id="{3C49B6CC-DA8C-9F04-45F2-6A239C0D125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5238" y="1229539"/>
            <a:ext cx="7608304" cy="44698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1" name="Rectangle 5150">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9429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BC710E-1716-8028-311C-F523BC1B47B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629CCA-A5DB-3386-6474-34784DCF1B06}"/>
              </a:ext>
            </a:extLst>
          </p:cNvPr>
          <p:cNvSpPr>
            <a:spLocks noGrp="1"/>
          </p:cNvSpPr>
          <p:nvPr>
            <p:ph type="title"/>
          </p:nvPr>
        </p:nvSpPr>
        <p:spPr>
          <a:xfrm>
            <a:off x="9267909" y="2023110"/>
            <a:ext cx="2622006" cy="2846070"/>
          </a:xfrm>
        </p:spPr>
        <p:txBody>
          <a:bodyPr vert="horz" lIns="91440" tIns="45720" rIns="91440" bIns="45720" rtlCol="0" anchor="ctr">
            <a:normAutofit fontScale="90000"/>
          </a:bodyPr>
          <a:lstStyle/>
          <a:p>
            <a:r>
              <a:rPr lang="en-US" sz="3700" b="1" dirty="0">
                <a:latin typeface="+mj-lt"/>
                <a:cs typeface="+mj-cs"/>
              </a:rPr>
              <a:t>Key Performance Measure</a:t>
            </a:r>
            <a:br>
              <a:rPr lang="en-US" sz="3700" b="1" dirty="0">
                <a:latin typeface="+mj-lt"/>
                <a:cs typeface="+mj-cs"/>
              </a:rPr>
            </a:br>
            <a:r>
              <a:rPr lang="en-US" sz="3700" b="1" dirty="0">
                <a:latin typeface="+mj-lt"/>
                <a:cs typeface="+mj-cs"/>
              </a:rPr>
              <a:t>Finance Customer Service</a:t>
            </a:r>
            <a:endParaRPr lang="en-US" sz="3700" b="1" kern="1200" dirty="0">
              <a:solidFill>
                <a:schemeClr val="tx1"/>
              </a:solidFill>
              <a:latin typeface="+mj-lt"/>
              <a:ea typeface="+mj-ea"/>
              <a:cs typeface="+mj-cs"/>
            </a:endParaRPr>
          </a:p>
        </p:txBody>
      </p: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 pie chart&#10;&#10;AI-generated content may be incorrect.">
            <a:extLst>
              <a:ext uri="{FF2B5EF4-FFF2-40B4-BE49-F238E27FC236}">
                <a16:creationId xmlns:a16="http://schemas.microsoft.com/office/drawing/2014/main" id="{BF748BB3-8FC1-F0D6-81B3-41404DED4C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238" y="1562402"/>
            <a:ext cx="7608304" cy="3804152"/>
          </a:xfrm>
          <a:prstGeom prst="rect">
            <a:avLst/>
          </a:prstGeom>
        </p:spPr>
      </p:pic>
      <p:sp>
        <p:nvSpPr>
          <p:cNvPr id="17" name="Rectangle 1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AF0F12C-8F90-B91F-E6F4-7EAE4280CB35}"/>
              </a:ext>
            </a:extLst>
          </p:cNvPr>
          <p:cNvSpPr txBox="1"/>
          <p:nvPr/>
        </p:nvSpPr>
        <p:spPr>
          <a:xfrm>
            <a:off x="1515484" y="1056536"/>
            <a:ext cx="6007396" cy="369332"/>
          </a:xfrm>
          <a:prstGeom prst="rect">
            <a:avLst/>
          </a:prstGeom>
          <a:noFill/>
        </p:spPr>
        <p:txBody>
          <a:bodyPr wrap="square" rtlCol="0">
            <a:spAutoFit/>
          </a:bodyPr>
          <a:lstStyle/>
          <a:p>
            <a:pPr algn="ctr"/>
            <a:r>
              <a:rPr lang="en-US" b="1" dirty="0"/>
              <a:t>Payments Collected By Type</a:t>
            </a:r>
            <a:endParaRPr lang="en-US" dirty="0"/>
          </a:p>
        </p:txBody>
      </p:sp>
      <p:sp>
        <p:nvSpPr>
          <p:cNvPr id="3" name="TextBox 2">
            <a:extLst>
              <a:ext uri="{FF2B5EF4-FFF2-40B4-BE49-F238E27FC236}">
                <a16:creationId xmlns:a16="http://schemas.microsoft.com/office/drawing/2014/main" id="{B31E608D-EE9B-9D67-3FEE-F75A74C5350F}"/>
              </a:ext>
            </a:extLst>
          </p:cNvPr>
          <p:cNvSpPr txBox="1"/>
          <p:nvPr/>
        </p:nvSpPr>
        <p:spPr>
          <a:xfrm>
            <a:off x="545238" y="5657890"/>
            <a:ext cx="6540944" cy="461665"/>
          </a:xfrm>
          <a:prstGeom prst="rect">
            <a:avLst/>
          </a:prstGeom>
          <a:noFill/>
        </p:spPr>
        <p:txBody>
          <a:bodyPr wrap="square" rtlCol="0">
            <a:spAutoFit/>
          </a:bodyPr>
          <a:lstStyle/>
          <a:p>
            <a:r>
              <a:rPr lang="en-US" sz="2400" b="1" dirty="0">
                <a:solidFill>
                  <a:srgbClr val="104862"/>
                </a:solidFill>
              </a:rPr>
              <a:t>33,579 Payments Collected in FY2025</a:t>
            </a:r>
          </a:p>
        </p:txBody>
      </p:sp>
    </p:spTree>
    <p:extLst>
      <p:ext uri="{BB962C8B-B14F-4D97-AF65-F5344CB8AC3E}">
        <p14:creationId xmlns:p14="http://schemas.microsoft.com/office/powerpoint/2010/main" val="25030815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929EE3-3FE5-6B70-8003-E7F5386E7B83}"/>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FC924E-702C-6156-48DD-AED1C41033E2}"/>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100" b="1" kern="1200" dirty="0">
                <a:solidFill>
                  <a:schemeClr val="tx1"/>
                </a:solidFill>
                <a:latin typeface="+mj-lt"/>
                <a:ea typeface="+mj-ea"/>
                <a:cs typeface="+mj-cs"/>
              </a:rPr>
              <a:t>Key Performance Measure – Finance Purchasing</a:t>
            </a:r>
          </a:p>
        </p:txBody>
      </p:sp>
      <p:sp>
        <p:nvSpPr>
          <p:cNvPr id="24" name="Rectangle 2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art, pie chart&#10;&#10;AI-generated content may be incorrect.">
            <a:extLst>
              <a:ext uri="{FF2B5EF4-FFF2-40B4-BE49-F238E27FC236}">
                <a16:creationId xmlns:a16="http://schemas.microsoft.com/office/drawing/2014/main" id="{52C681C5-20A2-7672-6AB7-F3D74B8228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238" y="1562402"/>
            <a:ext cx="7608304" cy="3804152"/>
          </a:xfrm>
          <a:prstGeom prst="rect">
            <a:avLst/>
          </a:prstGeom>
        </p:spPr>
      </p:pic>
      <p:sp>
        <p:nvSpPr>
          <p:cNvPr id="28" name="Rectangle 27">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7A80C7A-03D6-EBFC-0080-5996BBD2CE2C}"/>
              </a:ext>
            </a:extLst>
          </p:cNvPr>
          <p:cNvSpPr txBox="1"/>
          <p:nvPr/>
        </p:nvSpPr>
        <p:spPr>
          <a:xfrm>
            <a:off x="1572223" y="1193069"/>
            <a:ext cx="5528930" cy="369332"/>
          </a:xfrm>
          <a:prstGeom prst="rect">
            <a:avLst/>
          </a:prstGeom>
          <a:noFill/>
        </p:spPr>
        <p:txBody>
          <a:bodyPr wrap="square" rtlCol="0">
            <a:spAutoFit/>
          </a:bodyPr>
          <a:lstStyle/>
          <a:p>
            <a:pPr algn="ctr"/>
            <a:r>
              <a:rPr lang="en-US" b="1" dirty="0"/>
              <a:t>Procurement Methods</a:t>
            </a:r>
            <a:endParaRPr lang="en-US" dirty="0"/>
          </a:p>
        </p:txBody>
      </p:sp>
      <p:sp>
        <p:nvSpPr>
          <p:cNvPr id="3" name="TextBox 2">
            <a:extLst>
              <a:ext uri="{FF2B5EF4-FFF2-40B4-BE49-F238E27FC236}">
                <a16:creationId xmlns:a16="http://schemas.microsoft.com/office/drawing/2014/main" id="{D93B648F-AF50-A5F7-1B87-0C377A077090}"/>
              </a:ext>
            </a:extLst>
          </p:cNvPr>
          <p:cNvSpPr txBox="1"/>
          <p:nvPr/>
        </p:nvSpPr>
        <p:spPr>
          <a:xfrm>
            <a:off x="545237" y="5657890"/>
            <a:ext cx="7694995" cy="461665"/>
          </a:xfrm>
          <a:prstGeom prst="rect">
            <a:avLst/>
          </a:prstGeom>
          <a:noFill/>
        </p:spPr>
        <p:txBody>
          <a:bodyPr wrap="square" rtlCol="0">
            <a:spAutoFit/>
          </a:bodyPr>
          <a:lstStyle/>
          <a:p>
            <a:r>
              <a:rPr lang="en-US" sz="2400" b="1" dirty="0">
                <a:solidFill>
                  <a:srgbClr val="104862"/>
                </a:solidFill>
              </a:rPr>
              <a:t>153 Procurements were conducted through May 2025</a:t>
            </a:r>
          </a:p>
        </p:txBody>
      </p:sp>
    </p:spTree>
    <p:extLst>
      <p:ext uri="{BB962C8B-B14F-4D97-AF65-F5344CB8AC3E}">
        <p14:creationId xmlns:p14="http://schemas.microsoft.com/office/powerpoint/2010/main" val="11455274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F677F-1EBF-8E35-B223-0057FA5FED1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8EA5B32-CD2A-4912-8F4C-9ED9E03F81EB}"/>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2CE7321A-FF1D-A3C6-0938-EB3A604CA59F}"/>
              </a:ext>
            </a:extLst>
          </p:cNvPr>
          <p:cNvGraphicFramePr>
            <a:graphicFrameLocks noGrp="1"/>
          </p:cNvGraphicFramePr>
          <p:nvPr>
            <p:ph idx="1"/>
            <p:extLst>
              <p:ext uri="{D42A27DB-BD31-4B8C-83A1-F6EECF244321}">
                <p14:modId xmlns:p14="http://schemas.microsoft.com/office/powerpoint/2010/main" val="3575471339"/>
              </p:ext>
            </p:extLst>
          </p:nvPr>
        </p:nvGraphicFramePr>
        <p:xfrm>
          <a:off x="457200" y="520995"/>
          <a:ext cx="11277600" cy="5554973"/>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latin typeface="Arial" panose="020B0604020202020204" pitchFamily="34" charset="0"/>
                          <a:cs typeface="Arial" panose="020B0604020202020204" pitchFamily="34" charset="0"/>
                        </a:rPr>
                        <a:t>Department: </a:t>
                      </a:r>
                      <a:r>
                        <a:rPr lang="en-US" sz="2800" b="1" dirty="0">
                          <a:solidFill>
                            <a:srgbClr val="B78739"/>
                          </a:solidFill>
                          <a:latin typeface="Arial" panose="020B0604020202020204" pitchFamily="34" charset="0"/>
                          <a:cs typeface="Arial" panose="020B0604020202020204" pitchFamily="34" charset="0"/>
                        </a:rPr>
                        <a:t>Finance</a:t>
                      </a:r>
                    </a:p>
                  </a:txBody>
                  <a:tcPr anchor="ctr"/>
                </a:tc>
                <a:tc hMerge="1">
                  <a:txBody>
                    <a:bodyPr/>
                    <a:lstStyle/>
                    <a:p>
                      <a:endParaRPr dirty="0"/>
                    </a:p>
                  </a:txBody>
                  <a:tcPr/>
                </a:tc>
                <a:tc gridSpan="2">
                  <a:txBody>
                    <a:bodyPr/>
                    <a:lstStyle/>
                    <a:p>
                      <a:r>
                        <a:rPr lang="en-US" sz="2800" b="1" dirty="0">
                          <a:latin typeface="Arial" panose="020B0604020202020204" pitchFamily="34" charset="0"/>
                          <a:cs typeface="Arial" panose="020B0604020202020204" pitchFamily="34" charset="0"/>
                        </a:rPr>
                        <a:t>Division: </a:t>
                      </a:r>
                      <a:r>
                        <a:rPr lang="en-US" sz="2800" b="1" dirty="0">
                          <a:solidFill>
                            <a:srgbClr val="B78739"/>
                          </a:solidFill>
                          <a:latin typeface="Arial" panose="020B0604020202020204" pitchFamily="34" charset="0"/>
                          <a:cs typeface="Arial" panose="020B0604020202020204" pitchFamily="34" charset="0"/>
                        </a:rPr>
                        <a:t>Administration</a:t>
                      </a:r>
                    </a:p>
                  </a:txBody>
                  <a:tcPr anchor="ctr"/>
                </a:tc>
                <a:tc hMerge="1">
                  <a:txBody>
                    <a:bodyPr/>
                    <a:lstStyle/>
                    <a:p>
                      <a:endParaRPr dirty="0"/>
                    </a:p>
                  </a:txBody>
                  <a:tcPr/>
                </a:tc>
                <a:extLst>
                  <a:ext uri="{0D108BD9-81ED-4DB2-BD59-A6C34878D82A}">
                    <a16:rowId xmlns:a16="http://schemas.microsoft.com/office/drawing/2014/main" val="2000895093"/>
                  </a:ext>
                </a:extLst>
              </a:tr>
              <a:tr h="466172">
                <a:tc>
                  <a:txBody>
                    <a:bodyPr/>
                    <a:lstStyle/>
                    <a:p>
                      <a:r>
                        <a:rPr lang="en-US" sz="2200" b="1" dirty="0">
                          <a:latin typeface="Arial" panose="020B0604020202020204" pitchFamily="34" charset="0"/>
                          <a:cs typeface="Arial" panose="020B0604020202020204" pitchFamily="34" charset="0"/>
                        </a:rPr>
                        <a:t>Funding Source(s)</a:t>
                      </a:r>
                    </a:p>
                  </a:txBody>
                  <a:tcPr anchor="ctr"/>
                </a:tc>
                <a:tc>
                  <a:txBody>
                    <a:bodyPr/>
                    <a:lstStyle/>
                    <a:p>
                      <a:r>
                        <a:rPr lang="en-US" sz="2200" b="1" dirty="0">
                          <a:latin typeface="Arial" panose="020B0604020202020204" pitchFamily="34" charset="0"/>
                          <a:cs typeface="Arial" panose="020B0604020202020204" pitchFamily="34" charset="0"/>
                        </a:rPr>
                        <a:t>General Fund</a:t>
                      </a:r>
                    </a:p>
                  </a:txBody>
                  <a:tcPr anchor="ctr"/>
                </a:tc>
                <a:tc>
                  <a:txBody>
                    <a:bodyPr/>
                    <a:lstStyle/>
                    <a:p>
                      <a:r>
                        <a:rPr lang="en-US" sz="2200" b="1" dirty="0">
                          <a:latin typeface="Arial" panose="020B0604020202020204" pitchFamily="34" charset="0"/>
                          <a:cs typeface="Arial" panose="020B0604020202020204" pitchFamily="34" charset="0"/>
                        </a:rPr>
                        <a:t># of FTEs</a:t>
                      </a:r>
                    </a:p>
                  </a:txBody>
                  <a:tcPr anchor="ctr"/>
                </a:tc>
                <a:tc>
                  <a:txBody>
                    <a:bodyPr/>
                    <a:lstStyle/>
                    <a:p>
                      <a:r>
                        <a:rPr lang="en-US" sz="2200" b="1" dirty="0">
                          <a:latin typeface="Arial" panose="020B0604020202020204" pitchFamily="34" charset="0"/>
                          <a:cs typeface="Arial" panose="020B0604020202020204" pitchFamily="34" charset="0"/>
                        </a:rPr>
                        <a:t> 7 Full Time </a:t>
                      </a:r>
                    </a:p>
                  </a:txBody>
                  <a:tcPr anchor="ctr"/>
                </a:tc>
                <a:extLst>
                  <a:ext uri="{0D108BD9-81ED-4DB2-BD59-A6C34878D82A}">
                    <a16:rowId xmlns:a16="http://schemas.microsoft.com/office/drawing/2014/main" val="503865722"/>
                  </a:ext>
                </a:extLst>
              </a:tr>
              <a:tr h="526741">
                <a:tc gridSpan="4">
                  <a:txBody>
                    <a:bodyPr/>
                    <a:lstStyle/>
                    <a:p>
                      <a:pPr algn="ctr"/>
                      <a:r>
                        <a:rPr lang="en-US" sz="2200" b="1" dirty="0">
                          <a:solidFill>
                            <a:schemeClr val="bg1"/>
                          </a:solidFill>
                          <a:latin typeface="Arial" panose="020B0604020202020204" pitchFamily="34" charset="0"/>
                          <a:cs typeface="Arial" panose="020B0604020202020204" pitchFamily="34" charset="0"/>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526741">
                <a:tc>
                  <a:txBody>
                    <a:bodyPr/>
                    <a:lstStyle/>
                    <a:p>
                      <a:endParaRPr lang="en-US" sz="2200" b="1" dirty="0">
                        <a:latin typeface="Arial" panose="020B0604020202020204" pitchFamily="34" charset="0"/>
                        <a:cs typeface="Arial" panose="020B0604020202020204" pitchFamily="34" charset="0"/>
                      </a:endParaRPr>
                    </a:p>
                  </a:txBody>
                  <a:tcPr anchor="ctr"/>
                </a:tc>
                <a:tc>
                  <a:txBody>
                    <a:bodyPr/>
                    <a:lstStyle/>
                    <a:p>
                      <a:pPr algn="ctr"/>
                      <a:r>
                        <a:rPr lang="en-US" sz="2200" b="1" dirty="0">
                          <a:solidFill>
                            <a:srgbClr val="104862"/>
                          </a:solidFill>
                          <a:latin typeface="Arial" panose="020B0604020202020204" pitchFamily="34" charset="0"/>
                          <a:cs typeface="Arial" panose="020B0604020202020204" pitchFamily="34" charset="0"/>
                        </a:rPr>
                        <a:t>FY 2024-2025</a:t>
                      </a:r>
                    </a:p>
                  </a:txBody>
                  <a:tcPr anchor="ctr"/>
                </a:tc>
                <a:tc>
                  <a:txBody>
                    <a:bodyPr/>
                    <a:lstStyle/>
                    <a:p>
                      <a:pPr algn="ctr"/>
                      <a:r>
                        <a:rPr lang="en-US" sz="2200" b="1" dirty="0">
                          <a:solidFill>
                            <a:srgbClr val="104862"/>
                          </a:solidFill>
                          <a:latin typeface="Arial" panose="020B0604020202020204" pitchFamily="34" charset="0"/>
                          <a:cs typeface="Arial" panose="020B0604020202020204" pitchFamily="34" charset="0"/>
                        </a:rPr>
                        <a:t>FY 2025-2026</a:t>
                      </a:r>
                    </a:p>
                  </a:txBody>
                  <a:tcPr anchor="ctr"/>
                </a:tc>
                <a:tc>
                  <a:txBody>
                    <a:bodyPr/>
                    <a:lstStyle/>
                    <a:p>
                      <a:pPr algn="ctr"/>
                      <a:r>
                        <a:rPr lang="en-US" sz="2200" b="1" dirty="0">
                          <a:solidFill>
                            <a:srgbClr val="104862"/>
                          </a:solidFill>
                          <a:latin typeface="Arial" panose="020B0604020202020204" pitchFamily="34" charset="0"/>
                          <a:cs typeface="Arial" panose="020B0604020202020204" pitchFamily="34" charset="0"/>
                        </a:rPr>
                        <a:t>Difference</a:t>
                      </a:r>
                    </a:p>
                  </a:txBody>
                  <a:tcPr anchor="ctr"/>
                </a:tc>
                <a:extLst>
                  <a:ext uri="{0D108BD9-81ED-4DB2-BD59-A6C34878D82A}">
                    <a16:rowId xmlns:a16="http://schemas.microsoft.com/office/drawing/2014/main" val="1972423737"/>
                  </a:ext>
                </a:extLst>
              </a:tr>
              <a:tr h="526741">
                <a:tc>
                  <a:txBody>
                    <a:bodyPr/>
                    <a:lstStyle/>
                    <a:p>
                      <a:pPr algn="r"/>
                      <a:r>
                        <a:rPr lang="en-US" sz="2200" b="1" dirty="0">
                          <a:latin typeface="Arial" panose="020B0604020202020204" pitchFamily="34" charset="0"/>
                          <a:cs typeface="Arial" panose="020B0604020202020204" pitchFamily="34" charset="0"/>
                        </a:rPr>
                        <a:t>Personnel</a:t>
                      </a:r>
                    </a:p>
                  </a:txBody>
                  <a:tcPr anchor="ctr"/>
                </a:tc>
                <a:tc>
                  <a:txBody>
                    <a:bodyPr/>
                    <a:lstStyle/>
                    <a:p>
                      <a:pPr algn="ctr"/>
                      <a:r>
                        <a:rPr lang="en-US" sz="2200" b="1" dirty="0">
                          <a:latin typeface="Arial" panose="020B0604020202020204" pitchFamily="34" charset="0"/>
                          <a:cs typeface="Arial" panose="020B0604020202020204" pitchFamily="34" charset="0"/>
                        </a:rPr>
                        <a:t>$700,782</a:t>
                      </a:r>
                    </a:p>
                  </a:txBody>
                  <a:tcPr anchor="ctr"/>
                </a:tc>
                <a:tc>
                  <a:txBody>
                    <a:bodyPr/>
                    <a:lstStyle/>
                    <a:p>
                      <a:pPr algn="ctr"/>
                      <a:r>
                        <a:rPr lang="en-US" sz="2200" b="1" dirty="0">
                          <a:latin typeface="Arial" panose="020B0604020202020204" pitchFamily="34" charset="0"/>
                          <a:cs typeface="Arial" panose="020B0604020202020204" pitchFamily="34" charset="0"/>
                        </a:rPr>
                        <a:t>$951,642</a:t>
                      </a:r>
                    </a:p>
                  </a:txBody>
                  <a:tcPr anchor="ctr"/>
                </a:tc>
                <a:tc>
                  <a:txBody>
                    <a:bodyPr/>
                    <a:lstStyle/>
                    <a:p>
                      <a:pPr algn="ctr"/>
                      <a:r>
                        <a:rPr lang="en-US" sz="2200" b="1" dirty="0">
                          <a:latin typeface="Arial" panose="020B0604020202020204" pitchFamily="34" charset="0"/>
                          <a:cs typeface="Arial" panose="020B0604020202020204" pitchFamily="34" charset="0"/>
                        </a:rPr>
                        <a:t>$250,860</a:t>
                      </a:r>
                    </a:p>
                  </a:txBody>
                  <a:tcPr anchor="ctr"/>
                </a:tc>
                <a:extLst>
                  <a:ext uri="{0D108BD9-81ED-4DB2-BD59-A6C34878D82A}">
                    <a16:rowId xmlns:a16="http://schemas.microsoft.com/office/drawing/2014/main" val="673936123"/>
                  </a:ext>
                </a:extLst>
              </a:tr>
              <a:tr h="526741">
                <a:tc>
                  <a:txBody>
                    <a:bodyPr/>
                    <a:lstStyle/>
                    <a:p>
                      <a:pPr algn="r"/>
                      <a:r>
                        <a:rPr lang="en-US" sz="2200" b="1" dirty="0">
                          <a:latin typeface="Arial" panose="020B0604020202020204" pitchFamily="34" charset="0"/>
                          <a:cs typeface="Arial" panose="020B0604020202020204" pitchFamily="34" charset="0"/>
                        </a:rPr>
                        <a:t>Operating</a:t>
                      </a:r>
                    </a:p>
                  </a:txBody>
                  <a:tcPr anchor="ctr"/>
                </a:tc>
                <a:tc>
                  <a:txBody>
                    <a:bodyPr/>
                    <a:lstStyle/>
                    <a:p>
                      <a:pPr algn="ctr"/>
                      <a:r>
                        <a:rPr lang="en-US" sz="2200" b="1" dirty="0">
                          <a:latin typeface="Arial" panose="020B0604020202020204" pitchFamily="34" charset="0"/>
                          <a:cs typeface="Arial" panose="020B0604020202020204" pitchFamily="34" charset="0"/>
                        </a:rPr>
                        <a:t>$287,024</a:t>
                      </a:r>
                    </a:p>
                  </a:txBody>
                  <a:tcPr anchor="ctr"/>
                </a:tc>
                <a:tc>
                  <a:txBody>
                    <a:bodyPr/>
                    <a:lstStyle/>
                    <a:p>
                      <a:pPr algn="ctr"/>
                      <a:r>
                        <a:rPr lang="en-US" sz="2200" b="1" dirty="0">
                          <a:latin typeface="Arial" panose="020B0604020202020204" pitchFamily="34" charset="0"/>
                          <a:cs typeface="Arial" panose="020B0604020202020204" pitchFamily="34" charset="0"/>
                        </a:rPr>
                        <a:t>$393,503</a:t>
                      </a:r>
                    </a:p>
                  </a:txBody>
                  <a:tcPr anchor="ctr"/>
                </a:tc>
                <a:tc>
                  <a:txBody>
                    <a:bodyPr/>
                    <a:lstStyle/>
                    <a:p>
                      <a:pPr algn="ctr"/>
                      <a:r>
                        <a:rPr lang="en-US" sz="2200" b="1" dirty="0">
                          <a:latin typeface="Arial" panose="020B0604020202020204" pitchFamily="34" charset="0"/>
                          <a:cs typeface="Arial" panose="020B0604020202020204" pitchFamily="34" charset="0"/>
                        </a:rPr>
                        <a:t>$108,479</a:t>
                      </a:r>
                    </a:p>
                  </a:txBody>
                  <a:tcPr anchor="ctr"/>
                </a:tc>
                <a:extLst>
                  <a:ext uri="{0D108BD9-81ED-4DB2-BD59-A6C34878D82A}">
                    <a16:rowId xmlns:a16="http://schemas.microsoft.com/office/drawing/2014/main" val="2756149601"/>
                  </a:ext>
                </a:extLst>
              </a:tr>
              <a:tr h="526741">
                <a:tc>
                  <a:txBody>
                    <a:bodyPr/>
                    <a:lstStyle/>
                    <a:p>
                      <a:pPr algn="r"/>
                      <a:r>
                        <a:rPr lang="en-US" sz="2200" b="1" dirty="0">
                          <a:latin typeface="Arial" panose="020B0604020202020204" pitchFamily="34" charset="0"/>
                          <a:cs typeface="Arial" panose="020B0604020202020204" pitchFamily="34" charset="0"/>
                        </a:rPr>
                        <a:t>Interfund Transfers</a:t>
                      </a:r>
                    </a:p>
                  </a:txBody>
                  <a:tcPr anchor="ctr"/>
                </a:tc>
                <a:tc>
                  <a:txBody>
                    <a:bodyPr/>
                    <a:lstStyle/>
                    <a:p>
                      <a:pPr algn="ctr"/>
                      <a:r>
                        <a:rPr lang="en-US" sz="2200" b="1" dirty="0">
                          <a:latin typeface="Arial" panose="020B0604020202020204" pitchFamily="34" charset="0"/>
                          <a:cs typeface="Arial" panose="020B0604020202020204" pitchFamily="34" charset="0"/>
                        </a:rPr>
                        <a:t>($456,295)</a:t>
                      </a:r>
                    </a:p>
                  </a:txBody>
                  <a:tcPr anchor="ctr"/>
                </a:tc>
                <a:tc>
                  <a:txBody>
                    <a:bodyPr/>
                    <a:lstStyle/>
                    <a:p>
                      <a:pPr algn="ctr"/>
                      <a:r>
                        <a:rPr lang="en-US" sz="2200" b="1" dirty="0">
                          <a:latin typeface="Arial" panose="020B0604020202020204" pitchFamily="34" charset="0"/>
                          <a:cs typeface="Arial" panose="020B0604020202020204" pitchFamily="34" charset="0"/>
                        </a:rPr>
                        <a:t>$0</a:t>
                      </a:r>
                    </a:p>
                  </a:txBody>
                  <a:tcPr anchor="ctr"/>
                </a:tc>
                <a:tc>
                  <a:txBody>
                    <a:bodyPr/>
                    <a:lstStyle/>
                    <a:p>
                      <a:pPr algn="ctr"/>
                      <a:r>
                        <a:rPr lang="en-US" sz="2200" b="1" dirty="0">
                          <a:latin typeface="Arial" panose="020B0604020202020204" pitchFamily="34" charset="0"/>
                          <a:cs typeface="Arial" panose="020B0604020202020204" pitchFamily="34" charset="0"/>
                        </a:rPr>
                        <a:t>($456,295)</a:t>
                      </a:r>
                    </a:p>
                  </a:txBody>
                  <a:tcPr anchor="ctr"/>
                </a:tc>
                <a:extLst>
                  <a:ext uri="{0D108BD9-81ED-4DB2-BD59-A6C34878D82A}">
                    <a16:rowId xmlns:a16="http://schemas.microsoft.com/office/drawing/2014/main" val="317650478"/>
                  </a:ext>
                </a:extLst>
              </a:tr>
              <a:tr h="526741">
                <a:tc>
                  <a:txBody>
                    <a:bodyPr/>
                    <a:lstStyle/>
                    <a:p>
                      <a:pPr algn="r"/>
                      <a:r>
                        <a:rPr lang="en-US" sz="2200" b="1" dirty="0">
                          <a:latin typeface="Arial" panose="020B0604020202020204" pitchFamily="34" charset="0"/>
                          <a:cs typeface="Arial" panose="020B0604020202020204" pitchFamily="34" charset="0"/>
                        </a:rPr>
                        <a:t>TOTAL</a:t>
                      </a:r>
                    </a:p>
                  </a:txBody>
                  <a:tcPr anchor="ctr"/>
                </a:tc>
                <a:tc>
                  <a:txBody>
                    <a:bodyPr/>
                    <a:lstStyle/>
                    <a:p>
                      <a:pPr algn="ctr"/>
                      <a:r>
                        <a:rPr lang="en-US" sz="2200" b="1" dirty="0">
                          <a:latin typeface="Arial" panose="020B0604020202020204" pitchFamily="34" charset="0"/>
                          <a:cs typeface="Arial" panose="020B0604020202020204" pitchFamily="34" charset="0"/>
                        </a:rPr>
                        <a:t>$531,511</a:t>
                      </a:r>
                    </a:p>
                  </a:txBody>
                  <a:tcPr anchor="ctr"/>
                </a:tc>
                <a:tc>
                  <a:txBody>
                    <a:bodyPr/>
                    <a:lstStyle/>
                    <a:p>
                      <a:pPr algn="ctr"/>
                      <a:r>
                        <a:rPr lang="en-US" sz="2200" b="1" dirty="0">
                          <a:latin typeface="Arial" panose="020B0604020202020204" pitchFamily="34" charset="0"/>
                          <a:cs typeface="Arial" panose="020B0604020202020204" pitchFamily="34" charset="0"/>
                        </a:rPr>
                        <a:t>$1,345,145</a:t>
                      </a:r>
                    </a:p>
                  </a:txBody>
                  <a:tcPr anchor="ctr"/>
                </a:tc>
                <a:tc>
                  <a:txBody>
                    <a:bodyPr/>
                    <a:lstStyle/>
                    <a:p>
                      <a:pPr algn="ctr"/>
                      <a:r>
                        <a:rPr lang="en-US" sz="2200" b="1" dirty="0">
                          <a:latin typeface="Arial" panose="020B0604020202020204" pitchFamily="34" charset="0"/>
                          <a:cs typeface="Arial" panose="020B0604020202020204" pitchFamily="34" charset="0"/>
                        </a:rPr>
                        <a:t>$813,634</a:t>
                      </a:r>
                    </a:p>
                  </a:txBody>
                  <a:tcPr anchor="ctr"/>
                </a:tc>
                <a:extLst>
                  <a:ext uri="{0D108BD9-81ED-4DB2-BD59-A6C34878D82A}">
                    <a16:rowId xmlns:a16="http://schemas.microsoft.com/office/drawing/2014/main" val="714096359"/>
                  </a:ext>
                </a:extLst>
              </a:tr>
              <a:tr h="526741">
                <a:tc gridSpan="4">
                  <a:txBody>
                    <a:bodyPr/>
                    <a:lstStyle/>
                    <a:p>
                      <a:r>
                        <a:rPr lang="en-US" sz="2200" b="1" dirty="0">
                          <a:latin typeface="Arial" panose="020B0604020202020204" pitchFamily="34" charset="0"/>
                          <a:cs typeface="Arial" panose="020B0604020202020204" pitchFamily="34" charset="0"/>
                        </a:rPr>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Eliminated negative Interfund Transfer using cost allocation model. Reallocation of two Customer Service staff members to Finance Administration.</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14340558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F4ABB-9317-002D-AA71-23CE1B91772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7C1C885-5C30-28B4-E321-88BF4B196C7D}"/>
              </a:ext>
            </a:extLst>
          </p:cNvPr>
          <p:cNvSpPr/>
          <p:nvPr/>
        </p:nvSpPr>
        <p:spPr>
          <a:xfrm>
            <a:off x="404037" y="272563"/>
            <a:ext cx="11461898" cy="63341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973BD0C-6F58-9ADA-8660-8F704A99721F}"/>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E9CDDB59-9BA4-8015-501B-0B9DA714C6A7}"/>
              </a:ext>
            </a:extLst>
          </p:cNvPr>
          <p:cNvGraphicFramePr>
            <a:graphicFrameLocks noGrp="1"/>
          </p:cNvGraphicFramePr>
          <p:nvPr>
            <p:ph idx="1"/>
            <p:extLst>
              <p:ext uri="{D42A27DB-BD31-4B8C-83A1-F6EECF244321}">
                <p14:modId xmlns:p14="http://schemas.microsoft.com/office/powerpoint/2010/main" val="3794008139"/>
              </p:ext>
            </p:extLst>
          </p:nvPr>
        </p:nvGraphicFramePr>
        <p:xfrm>
          <a:off x="457200" y="520995"/>
          <a:ext cx="11277600" cy="6081714"/>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latin typeface="Arial" panose="020B0604020202020204" pitchFamily="34" charset="0"/>
                          <a:cs typeface="Arial" panose="020B0604020202020204" pitchFamily="34" charset="0"/>
                        </a:rPr>
                        <a:t>Department: </a:t>
                      </a:r>
                      <a:r>
                        <a:rPr lang="en-US" sz="2800" b="1" dirty="0">
                          <a:solidFill>
                            <a:srgbClr val="B78739"/>
                          </a:solidFill>
                          <a:latin typeface="Arial" panose="020B0604020202020204" pitchFamily="34" charset="0"/>
                          <a:cs typeface="Arial" panose="020B0604020202020204" pitchFamily="34" charset="0"/>
                        </a:rPr>
                        <a:t>Finance</a:t>
                      </a:r>
                    </a:p>
                  </a:txBody>
                  <a:tcPr anchor="ctr"/>
                </a:tc>
                <a:tc hMerge="1">
                  <a:txBody>
                    <a:bodyPr/>
                    <a:lstStyle/>
                    <a:p>
                      <a:endParaRPr dirty="0"/>
                    </a:p>
                  </a:txBody>
                  <a:tcPr/>
                </a:tc>
                <a:tc gridSpan="2">
                  <a:txBody>
                    <a:bodyPr/>
                    <a:lstStyle/>
                    <a:p>
                      <a:r>
                        <a:rPr lang="en-US" sz="2800" b="1" dirty="0">
                          <a:latin typeface="Arial" panose="020B0604020202020204" pitchFamily="34" charset="0"/>
                          <a:cs typeface="Arial" panose="020B0604020202020204" pitchFamily="34" charset="0"/>
                        </a:rPr>
                        <a:t>Division: </a:t>
                      </a:r>
                      <a:r>
                        <a:rPr lang="en-US" sz="2800" b="1" dirty="0">
                          <a:solidFill>
                            <a:srgbClr val="B78739"/>
                          </a:solidFill>
                          <a:latin typeface="Arial" panose="020B0604020202020204" pitchFamily="34" charset="0"/>
                          <a:cs typeface="Arial" panose="020B0604020202020204" pitchFamily="34" charset="0"/>
                        </a:rPr>
                        <a:t>Customer Service</a:t>
                      </a:r>
                    </a:p>
                  </a:txBody>
                  <a:tcPr anchor="ctr"/>
                </a:tc>
                <a:tc hMerge="1">
                  <a:txBody>
                    <a:bodyPr/>
                    <a:lstStyle/>
                    <a:p>
                      <a:endParaRPr dirty="0"/>
                    </a:p>
                  </a:txBody>
                  <a:tcPr/>
                </a:tc>
                <a:extLst>
                  <a:ext uri="{0D108BD9-81ED-4DB2-BD59-A6C34878D82A}">
                    <a16:rowId xmlns:a16="http://schemas.microsoft.com/office/drawing/2014/main" val="2000895093"/>
                  </a:ext>
                </a:extLst>
              </a:tr>
              <a:tr h="466172">
                <a:tc>
                  <a:txBody>
                    <a:bodyPr/>
                    <a:lstStyle/>
                    <a:p>
                      <a:r>
                        <a:rPr lang="en-US" sz="2200" b="1" dirty="0">
                          <a:latin typeface="Arial" panose="020B0604020202020204" pitchFamily="34" charset="0"/>
                          <a:cs typeface="Arial" panose="020B0604020202020204" pitchFamily="34" charset="0"/>
                        </a:rPr>
                        <a:t>Funding Source(s)</a:t>
                      </a:r>
                    </a:p>
                  </a:txBody>
                  <a:tcPr anchor="ctr"/>
                </a:tc>
                <a:tc>
                  <a:txBody>
                    <a:bodyPr/>
                    <a:lstStyle/>
                    <a:p>
                      <a:r>
                        <a:rPr lang="en-US" sz="2200" b="1" dirty="0">
                          <a:latin typeface="Arial" panose="020B0604020202020204" pitchFamily="34" charset="0"/>
                          <a:cs typeface="Arial" panose="020B0604020202020204" pitchFamily="34" charset="0"/>
                        </a:rPr>
                        <a:t>General Fund</a:t>
                      </a:r>
                    </a:p>
                  </a:txBody>
                  <a:tcPr anchor="ctr"/>
                </a:tc>
                <a:tc>
                  <a:txBody>
                    <a:bodyPr/>
                    <a:lstStyle/>
                    <a:p>
                      <a:r>
                        <a:rPr lang="en-US" sz="2200" b="1" dirty="0">
                          <a:latin typeface="Arial" panose="020B0604020202020204" pitchFamily="34" charset="0"/>
                          <a:cs typeface="Arial" panose="020B0604020202020204" pitchFamily="34" charset="0"/>
                        </a:rPr>
                        <a:t># of FTEs</a:t>
                      </a:r>
                    </a:p>
                  </a:txBody>
                  <a:tcPr anchor="ctr"/>
                </a:tc>
                <a:tc>
                  <a:txBody>
                    <a:bodyPr/>
                    <a:lstStyle/>
                    <a:p>
                      <a:r>
                        <a:rPr lang="en-US" sz="2200" b="1" dirty="0">
                          <a:latin typeface="Arial" panose="020B0604020202020204" pitchFamily="34" charset="0"/>
                          <a:cs typeface="Arial" panose="020B0604020202020204" pitchFamily="34" charset="0"/>
                        </a:rPr>
                        <a:t> 7 Full Time </a:t>
                      </a:r>
                    </a:p>
                  </a:txBody>
                  <a:tcPr anchor="ctr"/>
                </a:tc>
                <a:extLst>
                  <a:ext uri="{0D108BD9-81ED-4DB2-BD59-A6C34878D82A}">
                    <a16:rowId xmlns:a16="http://schemas.microsoft.com/office/drawing/2014/main" val="503865722"/>
                  </a:ext>
                </a:extLst>
              </a:tr>
              <a:tr h="526741">
                <a:tc gridSpan="4">
                  <a:txBody>
                    <a:bodyPr/>
                    <a:lstStyle/>
                    <a:p>
                      <a:pPr algn="ctr"/>
                      <a:r>
                        <a:rPr lang="en-US" sz="2200" b="1" dirty="0">
                          <a:solidFill>
                            <a:schemeClr val="bg1"/>
                          </a:solidFill>
                          <a:latin typeface="Arial" panose="020B0604020202020204" pitchFamily="34" charset="0"/>
                          <a:cs typeface="Arial" panose="020B0604020202020204" pitchFamily="34" charset="0"/>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526741">
                <a:tc>
                  <a:txBody>
                    <a:bodyPr/>
                    <a:lstStyle/>
                    <a:p>
                      <a:endParaRPr lang="en-US" sz="2200" b="1" dirty="0">
                        <a:latin typeface="Arial" panose="020B0604020202020204" pitchFamily="34" charset="0"/>
                        <a:cs typeface="Arial" panose="020B0604020202020204" pitchFamily="34" charset="0"/>
                      </a:endParaRPr>
                    </a:p>
                  </a:txBody>
                  <a:tcPr anchor="ctr"/>
                </a:tc>
                <a:tc>
                  <a:txBody>
                    <a:bodyPr/>
                    <a:lstStyle/>
                    <a:p>
                      <a:pPr algn="ctr"/>
                      <a:r>
                        <a:rPr lang="en-US" sz="2200" b="1" dirty="0">
                          <a:solidFill>
                            <a:srgbClr val="104862"/>
                          </a:solidFill>
                          <a:latin typeface="Arial" panose="020B0604020202020204" pitchFamily="34" charset="0"/>
                          <a:cs typeface="Arial" panose="020B0604020202020204" pitchFamily="34" charset="0"/>
                        </a:rPr>
                        <a:t>FY 2024-2025</a:t>
                      </a:r>
                    </a:p>
                  </a:txBody>
                  <a:tcPr anchor="ctr"/>
                </a:tc>
                <a:tc>
                  <a:txBody>
                    <a:bodyPr/>
                    <a:lstStyle/>
                    <a:p>
                      <a:pPr algn="ctr"/>
                      <a:r>
                        <a:rPr lang="en-US" sz="2200" b="1" dirty="0">
                          <a:solidFill>
                            <a:srgbClr val="104862"/>
                          </a:solidFill>
                          <a:latin typeface="Arial" panose="020B0604020202020204" pitchFamily="34" charset="0"/>
                          <a:cs typeface="Arial" panose="020B0604020202020204" pitchFamily="34" charset="0"/>
                        </a:rPr>
                        <a:t>FY 2025-2026</a:t>
                      </a:r>
                    </a:p>
                  </a:txBody>
                  <a:tcPr anchor="ctr"/>
                </a:tc>
                <a:tc>
                  <a:txBody>
                    <a:bodyPr/>
                    <a:lstStyle/>
                    <a:p>
                      <a:pPr algn="ctr"/>
                      <a:r>
                        <a:rPr lang="en-US" sz="2200" b="1" dirty="0">
                          <a:solidFill>
                            <a:srgbClr val="104862"/>
                          </a:solidFill>
                          <a:latin typeface="Arial" panose="020B0604020202020204" pitchFamily="34" charset="0"/>
                          <a:cs typeface="Arial" panose="020B0604020202020204" pitchFamily="34" charset="0"/>
                        </a:rPr>
                        <a:t>Difference</a:t>
                      </a:r>
                    </a:p>
                  </a:txBody>
                  <a:tcPr anchor="ctr"/>
                </a:tc>
                <a:extLst>
                  <a:ext uri="{0D108BD9-81ED-4DB2-BD59-A6C34878D82A}">
                    <a16:rowId xmlns:a16="http://schemas.microsoft.com/office/drawing/2014/main" val="1972423737"/>
                  </a:ext>
                </a:extLst>
              </a:tr>
              <a:tr h="526741">
                <a:tc>
                  <a:txBody>
                    <a:bodyPr/>
                    <a:lstStyle/>
                    <a:p>
                      <a:pPr algn="r"/>
                      <a:r>
                        <a:rPr lang="en-US" sz="2200" b="1" dirty="0">
                          <a:latin typeface="Arial" panose="020B0604020202020204" pitchFamily="34" charset="0"/>
                          <a:cs typeface="Arial" panose="020B0604020202020204" pitchFamily="34" charset="0"/>
                        </a:rPr>
                        <a:t>Personnel</a:t>
                      </a:r>
                    </a:p>
                  </a:txBody>
                  <a:tcPr anchor="ctr"/>
                </a:tc>
                <a:tc>
                  <a:txBody>
                    <a:bodyPr/>
                    <a:lstStyle/>
                    <a:p>
                      <a:pPr algn="ctr"/>
                      <a:r>
                        <a:rPr lang="en-US" sz="2200" b="1" dirty="0">
                          <a:latin typeface="Arial" panose="020B0604020202020204" pitchFamily="34" charset="0"/>
                          <a:cs typeface="Arial" panose="020B0604020202020204" pitchFamily="34" charset="0"/>
                        </a:rPr>
                        <a:t>$866,186</a:t>
                      </a:r>
                    </a:p>
                  </a:txBody>
                  <a:tcPr anchor="ctr"/>
                </a:tc>
                <a:tc>
                  <a:txBody>
                    <a:bodyPr/>
                    <a:lstStyle/>
                    <a:p>
                      <a:pPr algn="ctr"/>
                      <a:r>
                        <a:rPr lang="en-US" sz="2200" b="1" dirty="0">
                          <a:latin typeface="Arial" panose="020B0604020202020204" pitchFamily="34" charset="0"/>
                          <a:cs typeface="Arial" panose="020B0604020202020204" pitchFamily="34" charset="0"/>
                        </a:rPr>
                        <a:t>$669,441</a:t>
                      </a:r>
                    </a:p>
                  </a:txBody>
                  <a:tcPr anchor="ctr"/>
                </a:tc>
                <a:tc>
                  <a:txBody>
                    <a:bodyPr/>
                    <a:lstStyle/>
                    <a:p>
                      <a:pPr algn="ctr"/>
                      <a:r>
                        <a:rPr lang="en-US" sz="2200" b="1" dirty="0">
                          <a:latin typeface="Arial" panose="020B0604020202020204" pitchFamily="34" charset="0"/>
                          <a:cs typeface="Arial" panose="020B0604020202020204" pitchFamily="34" charset="0"/>
                        </a:rPr>
                        <a:t>($196,745)</a:t>
                      </a:r>
                    </a:p>
                  </a:txBody>
                  <a:tcPr anchor="ctr"/>
                </a:tc>
                <a:extLst>
                  <a:ext uri="{0D108BD9-81ED-4DB2-BD59-A6C34878D82A}">
                    <a16:rowId xmlns:a16="http://schemas.microsoft.com/office/drawing/2014/main" val="673936123"/>
                  </a:ext>
                </a:extLst>
              </a:tr>
              <a:tr h="526741">
                <a:tc>
                  <a:txBody>
                    <a:bodyPr/>
                    <a:lstStyle/>
                    <a:p>
                      <a:pPr algn="r"/>
                      <a:r>
                        <a:rPr lang="en-US" sz="2200" b="1" dirty="0">
                          <a:latin typeface="Arial" panose="020B0604020202020204" pitchFamily="34" charset="0"/>
                          <a:cs typeface="Arial" panose="020B0604020202020204" pitchFamily="34" charset="0"/>
                        </a:rPr>
                        <a:t>Operating</a:t>
                      </a:r>
                    </a:p>
                  </a:txBody>
                  <a:tcPr anchor="ctr"/>
                </a:tc>
                <a:tc>
                  <a:txBody>
                    <a:bodyPr/>
                    <a:lstStyle/>
                    <a:p>
                      <a:pPr algn="ctr"/>
                      <a:r>
                        <a:rPr lang="en-US" sz="2200" b="1" dirty="0">
                          <a:latin typeface="Arial" panose="020B0604020202020204" pitchFamily="34" charset="0"/>
                          <a:cs typeface="Arial" panose="020B0604020202020204" pitchFamily="34" charset="0"/>
                        </a:rPr>
                        <a:t>$979,613</a:t>
                      </a:r>
                    </a:p>
                  </a:txBody>
                  <a:tcPr anchor="ctr"/>
                </a:tc>
                <a:tc>
                  <a:txBody>
                    <a:bodyPr/>
                    <a:lstStyle/>
                    <a:p>
                      <a:pPr algn="ctr"/>
                      <a:r>
                        <a:rPr lang="en-US" sz="2200" b="1" dirty="0">
                          <a:latin typeface="Arial" panose="020B0604020202020204" pitchFamily="34" charset="0"/>
                          <a:cs typeface="Arial" panose="020B0604020202020204" pitchFamily="34" charset="0"/>
                        </a:rPr>
                        <a:t>$584,272</a:t>
                      </a:r>
                    </a:p>
                  </a:txBody>
                  <a:tcPr anchor="ctr"/>
                </a:tc>
                <a:tc>
                  <a:txBody>
                    <a:bodyPr/>
                    <a:lstStyle/>
                    <a:p>
                      <a:pPr algn="ctr"/>
                      <a:r>
                        <a:rPr lang="en-US" sz="2200" b="1" dirty="0">
                          <a:latin typeface="Arial" panose="020B0604020202020204" pitchFamily="34" charset="0"/>
                          <a:cs typeface="Arial" panose="020B0604020202020204" pitchFamily="34" charset="0"/>
                        </a:rPr>
                        <a:t>($395,341)</a:t>
                      </a:r>
                    </a:p>
                  </a:txBody>
                  <a:tcPr anchor="ctr"/>
                </a:tc>
                <a:extLst>
                  <a:ext uri="{0D108BD9-81ED-4DB2-BD59-A6C34878D82A}">
                    <a16:rowId xmlns:a16="http://schemas.microsoft.com/office/drawing/2014/main" val="2756149601"/>
                  </a:ext>
                </a:extLst>
              </a:tr>
              <a:tr h="526741">
                <a:tc>
                  <a:txBody>
                    <a:bodyPr/>
                    <a:lstStyle/>
                    <a:p>
                      <a:pPr algn="r"/>
                      <a:r>
                        <a:rPr lang="en-US" sz="2200" b="1" dirty="0">
                          <a:latin typeface="Arial" panose="020B0604020202020204" pitchFamily="34" charset="0"/>
                          <a:cs typeface="Arial" panose="020B0604020202020204" pitchFamily="34" charset="0"/>
                        </a:rPr>
                        <a:t>Capital</a:t>
                      </a:r>
                    </a:p>
                  </a:txBody>
                  <a:tcPr anchor="ctr"/>
                </a:tc>
                <a:tc>
                  <a:txBody>
                    <a:bodyPr/>
                    <a:lstStyle/>
                    <a:p>
                      <a:pPr algn="ctr"/>
                      <a:r>
                        <a:rPr lang="en-US" sz="2200" b="1" dirty="0">
                          <a:latin typeface="Arial" panose="020B0604020202020204" pitchFamily="34" charset="0"/>
                          <a:cs typeface="Arial" panose="020B0604020202020204" pitchFamily="34" charset="0"/>
                        </a:rPr>
                        <a:t>$45,000</a:t>
                      </a:r>
                    </a:p>
                  </a:txBody>
                  <a:tcPr anchor="ctr"/>
                </a:tc>
                <a:tc>
                  <a:txBody>
                    <a:bodyPr/>
                    <a:lstStyle/>
                    <a:p>
                      <a:pPr algn="ctr"/>
                      <a:r>
                        <a:rPr lang="en-US" sz="2200" b="1" dirty="0">
                          <a:latin typeface="Arial" panose="020B0604020202020204" pitchFamily="34" charset="0"/>
                          <a:cs typeface="Arial" panose="020B0604020202020204" pitchFamily="34" charset="0"/>
                        </a:rPr>
                        <a:t>$0</a:t>
                      </a:r>
                    </a:p>
                  </a:txBody>
                  <a:tcPr anchor="ctr"/>
                </a:tc>
                <a:tc>
                  <a:txBody>
                    <a:bodyPr/>
                    <a:lstStyle/>
                    <a:p>
                      <a:pPr algn="ctr"/>
                      <a:r>
                        <a:rPr lang="en-US" sz="2200" b="1" dirty="0">
                          <a:latin typeface="Arial" panose="020B0604020202020204" pitchFamily="34" charset="0"/>
                          <a:cs typeface="Arial" panose="020B0604020202020204" pitchFamily="34" charset="0"/>
                        </a:rPr>
                        <a:t>($45,000)</a:t>
                      </a:r>
                    </a:p>
                  </a:txBody>
                  <a:tcPr anchor="ctr"/>
                </a:tc>
                <a:extLst>
                  <a:ext uri="{0D108BD9-81ED-4DB2-BD59-A6C34878D82A}">
                    <a16:rowId xmlns:a16="http://schemas.microsoft.com/office/drawing/2014/main" val="3371872350"/>
                  </a:ext>
                </a:extLst>
              </a:tr>
              <a:tr h="526741">
                <a:tc>
                  <a:txBody>
                    <a:bodyPr/>
                    <a:lstStyle/>
                    <a:p>
                      <a:pPr algn="r"/>
                      <a:r>
                        <a:rPr lang="en-US" sz="2200" b="1" dirty="0">
                          <a:latin typeface="Arial" panose="020B0604020202020204" pitchFamily="34" charset="0"/>
                          <a:cs typeface="Arial" panose="020B0604020202020204" pitchFamily="34" charset="0"/>
                        </a:rPr>
                        <a:t>Interfund Transfers</a:t>
                      </a:r>
                    </a:p>
                  </a:txBody>
                  <a:tcPr anchor="ctr"/>
                </a:tc>
                <a:tc>
                  <a:txBody>
                    <a:bodyPr/>
                    <a:lstStyle/>
                    <a:p>
                      <a:pPr algn="ctr"/>
                      <a:r>
                        <a:rPr lang="en-US" sz="2200" b="1" dirty="0">
                          <a:latin typeface="Arial" panose="020B0604020202020204" pitchFamily="34" charset="0"/>
                          <a:cs typeface="Arial" panose="020B0604020202020204" pitchFamily="34" charset="0"/>
                        </a:rPr>
                        <a:t>($1,890,799)</a:t>
                      </a:r>
                    </a:p>
                  </a:txBody>
                  <a:tcPr anchor="ctr"/>
                </a:tc>
                <a:tc>
                  <a:txBody>
                    <a:bodyPr/>
                    <a:lstStyle/>
                    <a:p>
                      <a:pPr algn="ctr"/>
                      <a:r>
                        <a:rPr lang="en-US" sz="2200" b="1" dirty="0">
                          <a:latin typeface="Arial" panose="020B0604020202020204" pitchFamily="34" charset="0"/>
                          <a:cs typeface="Arial" panose="020B0604020202020204" pitchFamily="34" charset="0"/>
                        </a:rPr>
                        <a:t>$0</a:t>
                      </a:r>
                    </a:p>
                  </a:txBody>
                  <a:tcPr anchor="ctr"/>
                </a:tc>
                <a:tc>
                  <a:txBody>
                    <a:bodyPr/>
                    <a:lstStyle/>
                    <a:p>
                      <a:pPr algn="ctr"/>
                      <a:r>
                        <a:rPr lang="en-US" sz="2200" b="1" dirty="0">
                          <a:latin typeface="Arial" panose="020B0604020202020204" pitchFamily="34" charset="0"/>
                          <a:cs typeface="Arial" panose="020B0604020202020204" pitchFamily="34" charset="0"/>
                        </a:rPr>
                        <a:t>$1,890,799</a:t>
                      </a:r>
                    </a:p>
                  </a:txBody>
                  <a:tcPr anchor="ctr"/>
                </a:tc>
                <a:extLst>
                  <a:ext uri="{0D108BD9-81ED-4DB2-BD59-A6C34878D82A}">
                    <a16:rowId xmlns:a16="http://schemas.microsoft.com/office/drawing/2014/main" val="317650478"/>
                  </a:ext>
                </a:extLst>
              </a:tr>
              <a:tr h="526741">
                <a:tc>
                  <a:txBody>
                    <a:bodyPr/>
                    <a:lstStyle/>
                    <a:p>
                      <a:pPr algn="r"/>
                      <a:r>
                        <a:rPr lang="en-US" sz="2200" b="1" dirty="0">
                          <a:latin typeface="Arial" panose="020B0604020202020204" pitchFamily="34" charset="0"/>
                          <a:cs typeface="Arial" panose="020B0604020202020204" pitchFamily="34" charset="0"/>
                        </a:rPr>
                        <a:t>TOTAL</a:t>
                      </a:r>
                    </a:p>
                  </a:txBody>
                  <a:tcPr anchor="ctr"/>
                </a:tc>
                <a:tc>
                  <a:txBody>
                    <a:bodyPr/>
                    <a:lstStyle/>
                    <a:p>
                      <a:pPr algn="ctr"/>
                      <a:r>
                        <a:rPr lang="en-US" sz="2200" b="1" dirty="0">
                          <a:latin typeface="Arial" panose="020B0604020202020204" pitchFamily="34" charset="0"/>
                          <a:cs typeface="Arial" panose="020B0604020202020204" pitchFamily="34" charset="0"/>
                        </a:rPr>
                        <a:t>$0</a:t>
                      </a:r>
                    </a:p>
                  </a:txBody>
                  <a:tcPr anchor="ctr"/>
                </a:tc>
                <a:tc>
                  <a:txBody>
                    <a:bodyPr/>
                    <a:lstStyle/>
                    <a:p>
                      <a:pPr algn="ctr"/>
                      <a:r>
                        <a:rPr lang="en-US" sz="2200" b="1" dirty="0">
                          <a:latin typeface="Arial" panose="020B0604020202020204" pitchFamily="34" charset="0"/>
                          <a:cs typeface="Arial" panose="020B0604020202020204" pitchFamily="34" charset="0"/>
                        </a:rPr>
                        <a:t>$1,253,713</a:t>
                      </a:r>
                    </a:p>
                  </a:txBody>
                  <a:tcPr anchor="ctr"/>
                </a:tc>
                <a:tc>
                  <a:txBody>
                    <a:bodyPr/>
                    <a:lstStyle/>
                    <a:p>
                      <a:pPr algn="ctr"/>
                      <a:r>
                        <a:rPr lang="en-US" sz="2200" b="1" dirty="0">
                          <a:latin typeface="Arial" panose="020B0604020202020204" pitchFamily="34" charset="0"/>
                          <a:cs typeface="Arial" panose="020B0604020202020204" pitchFamily="34" charset="0"/>
                        </a:rPr>
                        <a:t>$1,253,713</a:t>
                      </a:r>
                    </a:p>
                  </a:txBody>
                  <a:tcPr anchor="ctr"/>
                </a:tc>
                <a:extLst>
                  <a:ext uri="{0D108BD9-81ED-4DB2-BD59-A6C34878D82A}">
                    <a16:rowId xmlns:a16="http://schemas.microsoft.com/office/drawing/2014/main" val="714096359"/>
                  </a:ext>
                </a:extLst>
              </a:tr>
              <a:tr h="526741">
                <a:tc gridSpan="4">
                  <a:txBody>
                    <a:bodyPr/>
                    <a:lstStyle/>
                    <a:p>
                      <a:r>
                        <a:rPr lang="en-US" sz="2200" b="1" dirty="0">
                          <a:latin typeface="Arial" panose="020B0604020202020204" pitchFamily="34" charset="0"/>
                          <a:cs typeface="Arial" panose="020B0604020202020204" pitchFamily="34" charset="0"/>
                        </a:rPr>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Eliminated negative Interfund Transfer using cost allocation model. Two less staff positions, reallocated to Finance Administration.</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30427633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731E9-7412-3F7F-5377-1388106DC5D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E62C3A2-5F71-A3A7-10D1-D6612FD26D31}"/>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ECB050B7-7D62-3A0E-2FF7-40526CB838D5}"/>
              </a:ext>
            </a:extLst>
          </p:cNvPr>
          <p:cNvGraphicFramePr>
            <a:graphicFrameLocks noGrp="1"/>
          </p:cNvGraphicFramePr>
          <p:nvPr>
            <p:ph idx="1"/>
            <p:extLst>
              <p:ext uri="{D42A27DB-BD31-4B8C-83A1-F6EECF244321}">
                <p14:modId xmlns:p14="http://schemas.microsoft.com/office/powerpoint/2010/main" val="1268435125"/>
              </p:ext>
            </p:extLst>
          </p:nvPr>
        </p:nvGraphicFramePr>
        <p:xfrm>
          <a:off x="457200" y="520995"/>
          <a:ext cx="11277600" cy="5319714"/>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latin typeface="Arial" panose="020B0604020202020204" pitchFamily="34" charset="0"/>
                          <a:cs typeface="Arial" panose="020B0604020202020204" pitchFamily="34" charset="0"/>
                        </a:rPr>
                        <a:t>Department: </a:t>
                      </a:r>
                      <a:r>
                        <a:rPr lang="en-US" sz="2800" b="1" dirty="0">
                          <a:solidFill>
                            <a:srgbClr val="B78739"/>
                          </a:solidFill>
                          <a:latin typeface="Arial" panose="020B0604020202020204" pitchFamily="34" charset="0"/>
                          <a:cs typeface="Arial" panose="020B0604020202020204" pitchFamily="34" charset="0"/>
                        </a:rPr>
                        <a:t>Finance</a:t>
                      </a:r>
                    </a:p>
                  </a:txBody>
                  <a:tcPr anchor="ctr"/>
                </a:tc>
                <a:tc hMerge="1">
                  <a:txBody>
                    <a:bodyPr/>
                    <a:lstStyle/>
                    <a:p>
                      <a:endParaRPr dirty="0"/>
                    </a:p>
                  </a:txBody>
                  <a:tcPr/>
                </a:tc>
                <a:tc gridSpan="2">
                  <a:txBody>
                    <a:bodyPr/>
                    <a:lstStyle/>
                    <a:p>
                      <a:r>
                        <a:rPr lang="en-US" sz="2800" b="1" dirty="0">
                          <a:latin typeface="Arial" panose="020B0604020202020204" pitchFamily="34" charset="0"/>
                          <a:cs typeface="Arial" panose="020B0604020202020204" pitchFamily="34" charset="0"/>
                        </a:rPr>
                        <a:t>Division: </a:t>
                      </a:r>
                      <a:r>
                        <a:rPr lang="en-US" sz="2800" b="1" dirty="0">
                          <a:solidFill>
                            <a:srgbClr val="B78739"/>
                          </a:solidFill>
                          <a:latin typeface="Arial" panose="020B0604020202020204" pitchFamily="34" charset="0"/>
                          <a:cs typeface="Arial" panose="020B0604020202020204" pitchFamily="34" charset="0"/>
                        </a:rPr>
                        <a:t>Purchasing</a:t>
                      </a:r>
                    </a:p>
                  </a:txBody>
                  <a:tcPr anchor="ctr"/>
                </a:tc>
                <a:tc hMerge="1">
                  <a:txBody>
                    <a:bodyPr/>
                    <a:lstStyle/>
                    <a:p>
                      <a:endParaRPr dirty="0"/>
                    </a:p>
                  </a:txBody>
                  <a:tcPr/>
                </a:tc>
                <a:extLst>
                  <a:ext uri="{0D108BD9-81ED-4DB2-BD59-A6C34878D82A}">
                    <a16:rowId xmlns:a16="http://schemas.microsoft.com/office/drawing/2014/main" val="2000895093"/>
                  </a:ext>
                </a:extLst>
              </a:tr>
              <a:tr h="466172">
                <a:tc>
                  <a:txBody>
                    <a:bodyPr/>
                    <a:lstStyle/>
                    <a:p>
                      <a:r>
                        <a:rPr lang="en-US" sz="2200" b="1" dirty="0">
                          <a:latin typeface="Arial" panose="020B0604020202020204" pitchFamily="34" charset="0"/>
                          <a:cs typeface="Arial" panose="020B0604020202020204" pitchFamily="34" charset="0"/>
                        </a:rPr>
                        <a:t>Funding Source(s)</a:t>
                      </a:r>
                    </a:p>
                  </a:txBody>
                  <a:tcPr anchor="ctr"/>
                </a:tc>
                <a:tc>
                  <a:txBody>
                    <a:bodyPr/>
                    <a:lstStyle/>
                    <a:p>
                      <a:r>
                        <a:rPr lang="en-US" sz="2200" b="1" dirty="0">
                          <a:latin typeface="Arial" panose="020B0604020202020204" pitchFamily="34" charset="0"/>
                          <a:cs typeface="Arial" panose="020B0604020202020204" pitchFamily="34" charset="0"/>
                        </a:rPr>
                        <a:t>General Fund</a:t>
                      </a:r>
                    </a:p>
                  </a:txBody>
                  <a:tcPr anchor="ctr"/>
                </a:tc>
                <a:tc>
                  <a:txBody>
                    <a:bodyPr/>
                    <a:lstStyle/>
                    <a:p>
                      <a:r>
                        <a:rPr lang="en-US" sz="2200" b="1" dirty="0">
                          <a:latin typeface="Arial" panose="020B0604020202020204" pitchFamily="34" charset="0"/>
                          <a:cs typeface="Arial" panose="020B0604020202020204" pitchFamily="34" charset="0"/>
                        </a:rPr>
                        <a:t># of FTEs</a:t>
                      </a:r>
                    </a:p>
                  </a:txBody>
                  <a:tcPr anchor="ctr"/>
                </a:tc>
                <a:tc>
                  <a:txBody>
                    <a:bodyPr/>
                    <a:lstStyle/>
                    <a:p>
                      <a:r>
                        <a:rPr lang="en-US" sz="2200" b="1" dirty="0">
                          <a:latin typeface="Arial" panose="020B0604020202020204" pitchFamily="34" charset="0"/>
                          <a:cs typeface="Arial" panose="020B0604020202020204" pitchFamily="34" charset="0"/>
                        </a:rPr>
                        <a:t> 4 Full Time </a:t>
                      </a:r>
                    </a:p>
                  </a:txBody>
                  <a:tcPr anchor="ctr"/>
                </a:tc>
                <a:extLst>
                  <a:ext uri="{0D108BD9-81ED-4DB2-BD59-A6C34878D82A}">
                    <a16:rowId xmlns:a16="http://schemas.microsoft.com/office/drawing/2014/main" val="503865722"/>
                  </a:ext>
                </a:extLst>
              </a:tr>
              <a:tr h="526741">
                <a:tc gridSpan="4">
                  <a:txBody>
                    <a:bodyPr/>
                    <a:lstStyle/>
                    <a:p>
                      <a:pPr algn="ctr"/>
                      <a:r>
                        <a:rPr lang="en-US" sz="2200" b="1" dirty="0">
                          <a:solidFill>
                            <a:schemeClr val="bg1"/>
                          </a:solidFill>
                          <a:latin typeface="Arial" panose="020B0604020202020204" pitchFamily="34" charset="0"/>
                          <a:cs typeface="Arial" panose="020B0604020202020204" pitchFamily="34" charset="0"/>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526741">
                <a:tc>
                  <a:txBody>
                    <a:bodyPr/>
                    <a:lstStyle/>
                    <a:p>
                      <a:endParaRPr lang="en-US" sz="2200" b="1" dirty="0">
                        <a:latin typeface="Arial" panose="020B0604020202020204" pitchFamily="34" charset="0"/>
                        <a:cs typeface="Arial" panose="020B0604020202020204" pitchFamily="34" charset="0"/>
                      </a:endParaRPr>
                    </a:p>
                  </a:txBody>
                  <a:tcPr anchor="ctr"/>
                </a:tc>
                <a:tc>
                  <a:txBody>
                    <a:bodyPr/>
                    <a:lstStyle/>
                    <a:p>
                      <a:pPr algn="ctr"/>
                      <a:r>
                        <a:rPr lang="en-US" sz="2200" b="1" dirty="0">
                          <a:solidFill>
                            <a:srgbClr val="104862"/>
                          </a:solidFill>
                          <a:latin typeface="Arial" panose="020B0604020202020204" pitchFamily="34" charset="0"/>
                          <a:cs typeface="Arial" panose="020B0604020202020204" pitchFamily="34" charset="0"/>
                        </a:rPr>
                        <a:t>FY 2024-2025</a:t>
                      </a:r>
                    </a:p>
                  </a:txBody>
                  <a:tcPr anchor="ctr"/>
                </a:tc>
                <a:tc>
                  <a:txBody>
                    <a:bodyPr/>
                    <a:lstStyle/>
                    <a:p>
                      <a:pPr algn="ctr"/>
                      <a:r>
                        <a:rPr lang="en-US" sz="2200" b="1" dirty="0">
                          <a:solidFill>
                            <a:srgbClr val="104862"/>
                          </a:solidFill>
                          <a:latin typeface="Arial" panose="020B0604020202020204" pitchFamily="34" charset="0"/>
                          <a:cs typeface="Arial" panose="020B0604020202020204" pitchFamily="34" charset="0"/>
                        </a:rPr>
                        <a:t>FY 2025-2026</a:t>
                      </a:r>
                    </a:p>
                  </a:txBody>
                  <a:tcPr anchor="ctr"/>
                </a:tc>
                <a:tc>
                  <a:txBody>
                    <a:bodyPr/>
                    <a:lstStyle/>
                    <a:p>
                      <a:pPr algn="ctr"/>
                      <a:r>
                        <a:rPr lang="en-US" sz="2200" b="1" dirty="0">
                          <a:solidFill>
                            <a:srgbClr val="104862"/>
                          </a:solidFill>
                          <a:latin typeface="Arial" panose="020B0604020202020204" pitchFamily="34" charset="0"/>
                          <a:cs typeface="Arial" panose="020B0604020202020204" pitchFamily="34" charset="0"/>
                        </a:rPr>
                        <a:t>Difference</a:t>
                      </a:r>
                    </a:p>
                  </a:txBody>
                  <a:tcPr anchor="ctr"/>
                </a:tc>
                <a:extLst>
                  <a:ext uri="{0D108BD9-81ED-4DB2-BD59-A6C34878D82A}">
                    <a16:rowId xmlns:a16="http://schemas.microsoft.com/office/drawing/2014/main" val="1972423737"/>
                  </a:ext>
                </a:extLst>
              </a:tr>
              <a:tr h="526741">
                <a:tc>
                  <a:txBody>
                    <a:bodyPr/>
                    <a:lstStyle/>
                    <a:p>
                      <a:pPr algn="r"/>
                      <a:r>
                        <a:rPr lang="en-US" sz="2200" b="1" dirty="0">
                          <a:latin typeface="Arial" panose="020B0604020202020204" pitchFamily="34" charset="0"/>
                          <a:cs typeface="Arial" panose="020B0604020202020204" pitchFamily="34" charset="0"/>
                        </a:rPr>
                        <a:t>Personnel</a:t>
                      </a:r>
                    </a:p>
                  </a:txBody>
                  <a:tcPr anchor="ctr"/>
                </a:tc>
                <a:tc>
                  <a:txBody>
                    <a:bodyPr/>
                    <a:lstStyle/>
                    <a:p>
                      <a:pPr algn="ctr"/>
                      <a:r>
                        <a:rPr lang="en-US" sz="2200" b="1" dirty="0">
                          <a:latin typeface="Arial" panose="020B0604020202020204" pitchFamily="34" charset="0"/>
                          <a:cs typeface="Arial" panose="020B0604020202020204" pitchFamily="34" charset="0"/>
                        </a:rPr>
                        <a:t>$359,149</a:t>
                      </a:r>
                    </a:p>
                  </a:txBody>
                  <a:tcPr anchor="ctr"/>
                </a:tc>
                <a:tc>
                  <a:txBody>
                    <a:bodyPr/>
                    <a:lstStyle/>
                    <a:p>
                      <a:pPr algn="ctr"/>
                      <a:r>
                        <a:rPr lang="en-US" sz="2200" b="1" dirty="0">
                          <a:latin typeface="Arial" panose="020B0604020202020204" pitchFamily="34" charset="0"/>
                          <a:cs typeface="Arial" panose="020B0604020202020204" pitchFamily="34" charset="0"/>
                        </a:rPr>
                        <a:t>$386,011</a:t>
                      </a:r>
                    </a:p>
                  </a:txBody>
                  <a:tcPr anchor="ctr"/>
                </a:tc>
                <a:tc>
                  <a:txBody>
                    <a:bodyPr/>
                    <a:lstStyle/>
                    <a:p>
                      <a:pPr algn="ctr"/>
                      <a:r>
                        <a:rPr lang="en-US" sz="2200" b="1" dirty="0">
                          <a:latin typeface="Arial" panose="020B0604020202020204" pitchFamily="34" charset="0"/>
                          <a:cs typeface="Arial" panose="020B0604020202020204" pitchFamily="34" charset="0"/>
                        </a:rPr>
                        <a:t>$26,862</a:t>
                      </a:r>
                    </a:p>
                  </a:txBody>
                  <a:tcPr anchor="ctr"/>
                </a:tc>
                <a:extLst>
                  <a:ext uri="{0D108BD9-81ED-4DB2-BD59-A6C34878D82A}">
                    <a16:rowId xmlns:a16="http://schemas.microsoft.com/office/drawing/2014/main" val="673936123"/>
                  </a:ext>
                </a:extLst>
              </a:tr>
              <a:tr h="526741">
                <a:tc>
                  <a:txBody>
                    <a:bodyPr/>
                    <a:lstStyle/>
                    <a:p>
                      <a:pPr algn="r"/>
                      <a:r>
                        <a:rPr lang="en-US" sz="2200" b="1" dirty="0">
                          <a:latin typeface="Arial" panose="020B0604020202020204" pitchFamily="34" charset="0"/>
                          <a:cs typeface="Arial" panose="020B0604020202020204" pitchFamily="34" charset="0"/>
                        </a:rPr>
                        <a:t>Operating</a:t>
                      </a:r>
                    </a:p>
                  </a:txBody>
                  <a:tcPr anchor="ctr"/>
                </a:tc>
                <a:tc>
                  <a:txBody>
                    <a:bodyPr/>
                    <a:lstStyle/>
                    <a:p>
                      <a:pPr algn="ctr"/>
                      <a:r>
                        <a:rPr lang="en-US" sz="2200" b="1" dirty="0">
                          <a:latin typeface="Arial" panose="020B0604020202020204" pitchFamily="34" charset="0"/>
                          <a:cs typeface="Arial" panose="020B0604020202020204" pitchFamily="34" charset="0"/>
                        </a:rPr>
                        <a:t>$38,818</a:t>
                      </a:r>
                    </a:p>
                  </a:txBody>
                  <a:tcPr anchor="ctr"/>
                </a:tc>
                <a:tc>
                  <a:txBody>
                    <a:bodyPr/>
                    <a:lstStyle/>
                    <a:p>
                      <a:pPr algn="ctr"/>
                      <a:r>
                        <a:rPr lang="en-US" sz="2200" b="1" dirty="0">
                          <a:latin typeface="Arial" panose="020B0604020202020204" pitchFamily="34" charset="0"/>
                          <a:cs typeface="Arial" panose="020B0604020202020204" pitchFamily="34" charset="0"/>
                        </a:rPr>
                        <a:t>$97,481</a:t>
                      </a:r>
                    </a:p>
                  </a:txBody>
                  <a:tcPr anchor="ctr"/>
                </a:tc>
                <a:tc>
                  <a:txBody>
                    <a:bodyPr/>
                    <a:lstStyle/>
                    <a:p>
                      <a:pPr algn="ctr"/>
                      <a:r>
                        <a:rPr lang="en-US" sz="2200" b="1" dirty="0">
                          <a:latin typeface="Arial" panose="020B0604020202020204" pitchFamily="34" charset="0"/>
                          <a:cs typeface="Arial" panose="020B0604020202020204" pitchFamily="34" charset="0"/>
                        </a:rPr>
                        <a:t>$58,663</a:t>
                      </a:r>
                    </a:p>
                  </a:txBody>
                  <a:tcPr anchor="ctr"/>
                </a:tc>
                <a:extLst>
                  <a:ext uri="{0D108BD9-81ED-4DB2-BD59-A6C34878D82A}">
                    <a16:rowId xmlns:a16="http://schemas.microsoft.com/office/drawing/2014/main" val="2756149601"/>
                  </a:ext>
                </a:extLst>
              </a:tr>
              <a:tr h="526741">
                <a:tc>
                  <a:txBody>
                    <a:bodyPr/>
                    <a:lstStyle/>
                    <a:p>
                      <a:pPr algn="r"/>
                      <a:r>
                        <a:rPr lang="en-US" sz="2200" b="1" dirty="0">
                          <a:latin typeface="Arial" panose="020B0604020202020204" pitchFamily="34" charset="0"/>
                          <a:cs typeface="Arial" panose="020B0604020202020204" pitchFamily="34" charset="0"/>
                        </a:rPr>
                        <a:t>Interfund Transfers</a:t>
                      </a:r>
                    </a:p>
                  </a:txBody>
                  <a:tcPr anchor="ctr"/>
                </a:tc>
                <a:tc>
                  <a:txBody>
                    <a:bodyPr/>
                    <a:lstStyle/>
                    <a:p>
                      <a:pPr algn="ctr"/>
                      <a:r>
                        <a:rPr lang="en-US" sz="2200" b="1" dirty="0">
                          <a:latin typeface="Arial" panose="020B0604020202020204" pitchFamily="34" charset="0"/>
                          <a:cs typeface="Arial" panose="020B0604020202020204" pitchFamily="34" charset="0"/>
                        </a:rPr>
                        <a:t>($176,062)</a:t>
                      </a:r>
                    </a:p>
                  </a:txBody>
                  <a:tcPr anchor="ctr"/>
                </a:tc>
                <a:tc>
                  <a:txBody>
                    <a:bodyPr/>
                    <a:lstStyle/>
                    <a:p>
                      <a:pPr algn="ctr"/>
                      <a:r>
                        <a:rPr lang="en-US" sz="2200" b="1" dirty="0">
                          <a:latin typeface="Arial" panose="020B0604020202020204" pitchFamily="34" charset="0"/>
                          <a:cs typeface="Arial" panose="020B0604020202020204" pitchFamily="34" charset="0"/>
                        </a:rPr>
                        <a:t>$0</a:t>
                      </a:r>
                    </a:p>
                  </a:txBody>
                  <a:tcPr anchor="ctr"/>
                </a:tc>
                <a:tc>
                  <a:txBody>
                    <a:bodyPr/>
                    <a:lstStyle/>
                    <a:p>
                      <a:pPr algn="ctr"/>
                      <a:r>
                        <a:rPr lang="en-US" sz="2200" b="1" dirty="0">
                          <a:latin typeface="Arial" panose="020B0604020202020204" pitchFamily="34" charset="0"/>
                          <a:cs typeface="Arial" panose="020B0604020202020204" pitchFamily="34" charset="0"/>
                        </a:rPr>
                        <a:t>$176,062</a:t>
                      </a:r>
                    </a:p>
                  </a:txBody>
                  <a:tcPr anchor="ctr"/>
                </a:tc>
                <a:extLst>
                  <a:ext uri="{0D108BD9-81ED-4DB2-BD59-A6C34878D82A}">
                    <a16:rowId xmlns:a16="http://schemas.microsoft.com/office/drawing/2014/main" val="317650478"/>
                  </a:ext>
                </a:extLst>
              </a:tr>
              <a:tr h="526741">
                <a:tc>
                  <a:txBody>
                    <a:bodyPr/>
                    <a:lstStyle/>
                    <a:p>
                      <a:pPr algn="r"/>
                      <a:r>
                        <a:rPr lang="en-US" sz="2200" b="1" dirty="0">
                          <a:latin typeface="Arial" panose="020B0604020202020204" pitchFamily="34" charset="0"/>
                          <a:cs typeface="Arial" panose="020B0604020202020204" pitchFamily="34" charset="0"/>
                        </a:rPr>
                        <a:t>TOTAL</a:t>
                      </a:r>
                    </a:p>
                  </a:txBody>
                  <a:tcPr anchor="ctr"/>
                </a:tc>
                <a:tc>
                  <a:txBody>
                    <a:bodyPr/>
                    <a:lstStyle/>
                    <a:p>
                      <a:pPr algn="ctr"/>
                      <a:r>
                        <a:rPr lang="en-US" sz="2200" b="1" dirty="0">
                          <a:latin typeface="Arial" panose="020B0604020202020204" pitchFamily="34" charset="0"/>
                          <a:cs typeface="Arial" panose="020B0604020202020204" pitchFamily="34" charset="0"/>
                        </a:rPr>
                        <a:t>$221,905</a:t>
                      </a:r>
                    </a:p>
                  </a:txBody>
                  <a:tcPr anchor="ctr"/>
                </a:tc>
                <a:tc>
                  <a:txBody>
                    <a:bodyPr/>
                    <a:lstStyle/>
                    <a:p>
                      <a:pPr algn="ctr"/>
                      <a:r>
                        <a:rPr lang="en-US" sz="2200" b="1" dirty="0">
                          <a:latin typeface="Arial" panose="020B0604020202020204" pitchFamily="34" charset="0"/>
                          <a:cs typeface="Arial" panose="020B0604020202020204" pitchFamily="34" charset="0"/>
                        </a:rPr>
                        <a:t>$483,492</a:t>
                      </a:r>
                    </a:p>
                  </a:txBody>
                  <a:tcPr anchor="ctr"/>
                </a:tc>
                <a:tc>
                  <a:txBody>
                    <a:bodyPr/>
                    <a:lstStyle/>
                    <a:p>
                      <a:pPr algn="ctr"/>
                      <a:r>
                        <a:rPr lang="en-US" sz="2200" b="1" dirty="0">
                          <a:latin typeface="Arial" panose="020B0604020202020204" pitchFamily="34" charset="0"/>
                          <a:cs typeface="Arial" panose="020B0604020202020204" pitchFamily="34" charset="0"/>
                        </a:rPr>
                        <a:t>$261,587</a:t>
                      </a:r>
                    </a:p>
                  </a:txBody>
                  <a:tcPr anchor="ctr"/>
                </a:tc>
                <a:extLst>
                  <a:ext uri="{0D108BD9-81ED-4DB2-BD59-A6C34878D82A}">
                    <a16:rowId xmlns:a16="http://schemas.microsoft.com/office/drawing/2014/main" val="714096359"/>
                  </a:ext>
                </a:extLst>
              </a:tr>
              <a:tr h="526741">
                <a:tc gridSpan="4">
                  <a:txBody>
                    <a:bodyPr/>
                    <a:lstStyle/>
                    <a:p>
                      <a:r>
                        <a:rPr lang="en-US" sz="2200" b="1" dirty="0">
                          <a:latin typeface="Arial" panose="020B0604020202020204" pitchFamily="34" charset="0"/>
                          <a:cs typeface="Arial" panose="020B0604020202020204" pitchFamily="34" charset="0"/>
                        </a:rPr>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Eliminated negative Interfund Transfer using cost allocation model.</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31561161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8C747-AF56-1E29-6F11-76E248C84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7EFF57-CD59-6960-6F40-EEF529FD595B}"/>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Finance</a:t>
            </a:r>
          </a:p>
        </p:txBody>
      </p:sp>
      <p:sp>
        <p:nvSpPr>
          <p:cNvPr id="3" name="Content Placeholder 2">
            <a:extLst>
              <a:ext uri="{FF2B5EF4-FFF2-40B4-BE49-F238E27FC236}">
                <a16:creationId xmlns:a16="http://schemas.microsoft.com/office/drawing/2014/main" id="{3FD7A483-0DC0-8961-3F40-C89A98E9F765}"/>
              </a:ext>
            </a:extLst>
          </p:cNvPr>
          <p:cNvSpPr>
            <a:spLocks noGrp="1"/>
          </p:cNvSpPr>
          <p:nvPr>
            <p:ph idx="1"/>
          </p:nvPr>
        </p:nvSpPr>
        <p:spPr/>
        <p:txBody>
          <a:bodyPr>
            <a:normAutofit fontScale="92500" lnSpcReduction="20000"/>
          </a:bodyPr>
          <a:lstStyle/>
          <a:p>
            <a:pPr marL="0" indent="0">
              <a:buNone/>
            </a:pPr>
            <a:r>
              <a:rPr lang="en-US" b="1" dirty="0">
                <a:solidFill>
                  <a:srgbClr val="275791"/>
                </a:solidFill>
              </a:rPr>
              <a:t>FY24-25</a:t>
            </a:r>
          </a:p>
          <a:p>
            <a:r>
              <a:rPr lang="en-US" b="1" dirty="0">
                <a:solidFill>
                  <a:srgbClr val="104862"/>
                </a:solidFill>
              </a:rPr>
              <a:t>Financial Planning: </a:t>
            </a:r>
            <a:r>
              <a:rPr lang="en-US" dirty="0"/>
              <a:t>FY25-26 Annual Budget Process | Will be Completed in September 2025</a:t>
            </a:r>
          </a:p>
          <a:p>
            <a:r>
              <a:rPr lang="en-US" b="1" dirty="0">
                <a:solidFill>
                  <a:srgbClr val="104862"/>
                </a:solidFill>
              </a:rPr>
              <a:t>Revenue: </a:t>
            </a:r>
            <a:r>
              <a:rPr lang="en-US" dirty="0"/>
              <a:t>Implementation of Impact Fees | Municipal, Police, Fire, Facilities, Stormwater, Water and Wastewater</a:t>
            </a:r>
          </a:p>
          <a:p>
            <a:r>
              <a:rPr lang="en-US" b="1" dirty="0">
                <a:solidFill>
                  <a:srgbClr val="104862"/>
                </a:solidFill>
              </a:rPr>
              <a:t>Revenue: </a:t>
            </a:r>
            <a:r>
              <a:rPr lang="en-US" dirty="0"/>
              <a:t>Implementation of User Fees | Electric, Solid Waste, Water and Wastewater</a:t>
            </a:r>
          </a:p>
          <a:p>
            <a:pPr marL="0" indent="0">
              <a:buNone/>
            </a:pPr>
            <a:r>
              <a:rPr lang="en-US" b="1" dirty="0">
                <a:solidFill>
                  <a:srgbClr val="275791"/>
                </a:solidFill>
              </a:rPr>
              <a:t>FY25-26</a:t>
            </a:r>
          </a:p>
          <a:p>
            <a:r>
              <a:rPr lang="en-US" b="1" dirty="0">
                <a:solidFill>
                  <a:srgbClr val="104862"/>
                </a:solidFill>
              </a:rPr>
              <a:t>Financial Planning: </a:t>
            </a:r>
            <a:r>
              <a:rPr lang="en-US" dirty="0"/>
              <a:t>City-Wide Fee Structure Review</a:t>
            </a:r>
          </a:p>
          <a:p>
            <a:r>
              <a:rPr lang="en-US" b="1" dirty="0">
                <a:solidFill>
                  <a:srgbClr val="104862"/>
                </a:solidFill>
              </a:rPr>
              <a:t>Technology Project: </a:t>
            </a:r>
            <a:r>
              <a:rPr lang="en-US" dirty="0"/>
              <a:t>ERP Replacement</a:t>
            </a:r>
          </a:p>
          <a:p>
            <a:r>
              <a:rPr lang="en-US" b="1" dirty="0">
                <a:solidFill>
                  <a:srgbClr val="104862"/>
                </a:solidFill>
              </a:rPr>
              <a:t>Financial Planning: </a:t>
            </a:r>
            <a:r>
              <a:rPr lang="en-US" dirty="0"/>
              <a:t>FY26-27 Annual Budget Process</a:t>
            </a:r>
          </a:p>
          <a:p>
            <a:r>
              <a:rPr lang="en-US" b="1" dirty="0">
                <a:solidFill>
                  <a:srgbClr val="104862"/>
                </a:solidFill>
              </a:rPr>
              <a:t>Financial Planning:</a:t>
            </a:r>
            <a:r>
              <a:rPr lang="en-US" dirty="0"/>
              <a:t> Transition Payroll Function to Finance</a:t>
            </a:r>
          </a:p>
        </p:txBody>
      </p:sp>
    </p:spTree>
    <p:extLst>
      <p:ext uri="{BB962C8B-B14F-4D97-AF65-F5344CB8AC3E}">
        <p14:creationId xmlns:p14="http://schemas.microsoft.com/office/powerpoint/2010/main" val="29175505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C3E5D51-F8E7-4DCA-AAE7-E43895B7D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7AF7C6-50EB-FF01-4CD9-B37C6EAF9C92}"/>
              </a:ext>
            </a:extLst>
          </p:cNvPr>
          <p:cNvSpPr>
            <a:spLocks noGrp="1"/>
          </p:cNvSpPr>
          <p:nvPr>
            <p:ph type="title"/>
          </p:nvPr>
        </p:nvSpPr>
        <p:spPr>
          <a:xfrm>
            <a:off x="532015" y="3930305"/>
            <a:ext cx="3861960" cy="2437244"/>
          </a:xfrm>
        </p:spPr>
        <p:txBody>
          <a:bodyPr vert="horz" lIns="91440" tIns="45720" rIns="91440" bIns="45720" rtlCol="0" anchor="ctr">
            <a:normAutofit/>
          </a:bodyPr>
          <a:lstStyle/>
          <a:p>
            <a:r>
              <a:rPr lang="en-US" sz="3600" b="1">
                <a:latin typeface="+mj-lt"/>
                <a:cs typeface="+mj-cs"/>
              </a:rPr>
              <a:t>Enterprise Resource Planning (ERP)</a:t>
            </a:r>
          </a:p>
        </p:txBody>
      </p:sp>
      <p:sp>
        <p:nvSpPr>
          <p:cNvPr id="37" name="Rectangle 36">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557EAE8-4351-EF4D-8562-25FEE3D6CA00}"/>
              </a:ext>
            </a:extLst>
          </p:cNvPr>
          <p:cNvPicPr>
            <a:picLocks noChangeAspect="1"/>
          </p:cNvPicPr>
          <p:nvPr/>
        </p:nvPicPr>
        <p:blipFill>
          <a:blip r:embed="rId2"/>
          <a:stretch>
            <a:fillRect/>
          </a:stretch>
        </p:blipFill>
        <p:spPr>
          <a:xfrm>
            <a:off x="3875126" y="303414"/>
            <a:ext cx="2281185" cy="2811320"/>
          </a:xfrm>
          <a:prstGeom prst="rect">
            <a:avLst/>
          </a:prstGeom>
        </p:spPr>
      </p:pic>
      <p:pic>
        <p:nvPicPr>
          <p:cNvPr id="9" name="Picture 8">
            <a:extLst>
              <a:ext uri="{FF2B5EF4-FFF2-40B4-BE49-F238E27FC236}">
                <a16:creationId xmlns:a16="http://schemas.microsoft.com/office/drawing/2014/main" id="{8C96A316-84A9-7306-85B2-7F536037719C}"/>
              </a:ext>
            </a:extLst>
          </p:cNvPr>
          <p:cNvPicPr>
            <a:picLocks noChangeAspect="1"/>
          </p:cNvPicPr>
          <p:nvPr/>
        </p:nvPicPr>
        <p:blipFill>
          <a:blip r:embed="rId3"/>
          <a:stretch>
            <a:fillRect/>
          </a:stretch>
        </p:blipFill>
        <p:spPr>
          <a:xfrm>
            <a:off x="8722874" y="376553"/>
            <a:ext cx="2507982" cy="2756936"/>
          </a:xfrm>
          <a:prstGeom prst="rect">
            <a:avLst/>
          </a:prstGeom>
        </p:spPr>
      </p:pic>
      <p:pic>
        <p:nvPicPr>
          <p:cNvPr id="7" name="Picture 6">
            <a:extLst>
              <a:ext uri="{FF2B5EF4-FFF2-40B4-BE49-F238E27FC236}">
                <a16:creationId xmlns:a16="http://schemas.microsoft.com/office/drawing/2014/main" id="{F85249C0-07AA-A715-F615-491717670866}"/>
              </a:ext>
            </a:extLst>
          </p:cNvPr>
          <p:cNvPicPr>
            <a:picLocks noChangeAspect="1"/>
          </p:cNvPicPr>
          <p:nvPr/>
        </p:nvPicPr>
        <p:blipFill>
          <a:blip r:embed="rId4"/>
          <a:stretch>
            <a:fillRect/>
          </a:stretch>
        </p:blipFill>
        <p:spPr>
          <a:xfrm>
            <a:off x="6259368" y="439368"/>
            <a:ext cx="2507982" cy="2694121"/>
          </a:xfrm>
          <a:prstGeom prst="rect">
            <a:avLst/>
          </a:prstGeom>
        </p:spPr>
      </p:pic>
      <p:pic>
        <p:nvPicPr>
          <p:cNvPr id="5" name="Content Placeholder 4">
            <a:extLst>
              <a:ext uri="{FF2B5EF4-FFF2-40B4-BE49-F238E27FC236}">
                <a16:creationId xmlns:a16="http://schemas.microsoft.com/office/drawing/2014/main" id="{69BC9625-3ABC-B265-3E45-CE2971D24815}"/>
              </a:ext>
            </a:extLst>
          </p:cNvPr>
          <p:cNvPicPr>
            <a:picLocks noGrp="1" noChangeAspect="1"/>
          </p:cNvPicPr>
          <p:nvPr>
            <p:ph idx="1"/>
          </p:nvPr>
        </p:nvPicPr>
        <p:blipFill>
          <a:blip r:embed="rId5"/>
          <a:srcRect l="11456" r="4596"/>
          <a:stretch>
            <a:fillRect/>
          </a:stretch>
        </p:blipFill>
        <p:spPr>
          <a:xfrm>
            <a:off x="685721" y="490451"/>
            <a:ext cx="2904217" cy="2486546"/>
          </a:xfrm>
          <a:prstGeom prst="rect">
            <a:avLst/>
          </a:prstGeom>
        </p:spPr>
      </p:pic>
      <p:sp>
        <p:nvSpPr>
          <p:cNvPr id="41" name="Rectangle 40">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EF814D4-3298-6B52-2AD0-972602642D93}"/>
              </a:ext>
            </a:extLst>
          </p:cNvPr>
          <p:cNvSpPr txBox="1"/>
          <p:nvPr/>
        </p:nvSpPr>
        <p:spPr>
          <a:xfrm>
            <a:off x="5162719" y="3930305"/>
            <a:ext cx="6586915" cy="2437244"/>
          </a:xfrm>
          <a:prstGeom prst="rect">
            <a:avLst/>
          </a:prstGeom>
        </p:spPr>
        <p:txBody>
          <a:bodyPr vert="horz" lIns="91440" tIns="45720" rIns="91440" bIns="45720" rtlCol="0" anchor="ctr">
            <a:normAutofit/>
          </a:bodyPr>
          <a:lstStyle/>
          <a:p>
            <a:pPr>
              <a:lnSpc>
                <a:spcPct val="90000"/>
              </a:lnSpc>
              <a:spcAft>
                <a:spcPts val="600"/>
              </a:spcAft>
            </a:pPr>
            <a:r>
              <a:rPr lang="en-US" sz="2000" dirty="0"/>
              <a:t>The City of Bartow ERP Project will tie together our budgeting, human resources, and asset management to create a modern environment for carrying out organizational policies and practices.</a:t>
            </a:r>
          </a:p>
        </p:txBody>
      </p:sp>
    </p:spTree>
    <p:extLst>
      <p:ext uri="{BB962C8B-B14F-4D97-AF65-F5344CB8AC3E}">
        <p14:creationId xmlns:p14="http://schemas.microsoft.com/office/powerpoint/2010/main" val="26956736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05AD5-1FA0-DACF-EFFA-741D5DDC759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4A983E2-7806-F18D-1BBC-6BD88F27BE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43980"/>
            <a:ext cx="10905066" cy="3770037"/>
          </a:xfrm>
          <a:prstGeom prst="rect">
            <a:avLst/>
          </a:prstGeom>
        </p:spPr>
      </p:pic>
    </p:spTree>
    <p:extLst>
      <p:ext uri="{BB962C8B-B14F-4D97-AF65-F5344CB8AC3E}">
        <p14:creationId xmlns:p14="http://schemas.microsoft.com/office/powerpoint/2010/main" val="3388714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45460-CAEC-D7AD-B875-F64B75F0B21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FE98DEF-C9E4-9478-87A8-1CD8B30B4364}"/>
              </a:ext>
            </a:extLst>
          </p:cNvPr>
          <p:cNvSpPr>
            <a:spLocks noGrp="1"/>
          </p:cNvSpPr>
          <p:nvPr>
            <p:ph type="title"/>
          </p:nvPr>
        </p:nvSpPr>
        <p:spPr>
          <a:xfrm>
            <a:off x="625544" y="365126"/>
            <a:ext cx="10187763" cy="999996"/>
          </a:xfrm>
        </p:spPr>
        <p:txBody>
          <a:bodyPr>
            <a:noAutofit/>
          </a:bodyPr>
          <a:lstStyle/>
          <a:p>
            <a:r>
              <a:rPr lang="en-US" sz="3400" b="1" dirty="0">
                <a:solidFill>
                  <a:srgbClr val="275791"/>
                </a:solidFill>
              </a:rPr>
              <a:t>City of Bartow | </a:t>
            </a:r>
            <a:r>
              <a:rPr lang="en-US" sz="3400" b="1" dirty="0">
                <a:solidFill>
                  <a:srgbClr val="B78739"/>
                </a:solidFill>
              </a:rPr>
              <a:t>Best Practices and Innovation</a:t>
            </a:r>
            <a:endParaRPr lang="en-US" sz="3400" dirty="0"/>
          </a:p>
        </p:txBody>
      </p:sp>
      <p:sp>
        <p:nvSpPr>
          <p:cNvPr id="6" name="Content Placeholder 5">
            <a:extLst>
              <a:ext uri="{FF2B5EF4-FFF2-40B4-BE49-F238E27FC236}">
                <a16:creationId xmlns:a16="http://schemas.microsoft.com/office/drawing/2014/main" id="{B6D7AE0A-5601-EFE8-CFED-0817FA750E0E}"/>
              </a:ext>
            </a:extLst>
          </p:cNvPr>
          <p:cNvSpPr>
            <a:spLocks noGrp="1"/>
          </p:cNvSpPr>
          <p:nvPr>
            <p:ph idx="1"/>
          </p:nvPr>
        </p:nvSpPr>
        <p:spPr/>
        <p:txBody>
          <a:bodyPr/>
          <a:lstStyle/>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Development of a modern employee manual</a:t>
            </a:r>
          </a:p>
          <a:p>
            <a:pPr marL="342900" marR="0" lvl="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Combine the use of a broadband system with a step plan to make a career ladder program</a:t>
            </a:r>
          </a:p>
          <a:p>
            <a:pPr marL="34290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Use of Hot Box Trailer for road patching</a:t>
            </a:r>
          </a:p>
          <a:p>
            <a:pPr marL="34290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Update to Uniform Design Standards</a:t>
            </a:r>
          </a:p>
          <a:p>
            <a:pPr marL="34290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Improvements to Customer Service: new performance measures, phone tree, technology and after hours call taking</a:t>
            </a:r>
          </a:p>
          <a:p>
            <a:pPr marL="34290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Smart Covers for Manholes | Part of Manhole R&amp;R Program</a:t>
            </a:r>
          </a:p>
          <a:p>
            <a:pPr marL="34290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Accreditation in: Fleet, Dispatch, Police</a:t>
            </a:r>
          </a:p>
          <a:p>
            <a:pPr marL="34290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Purchasing Laptop computers on a lease program and implement a four-year replacement program which will make our workforce more mobile ready</a:t>
            </a:r>
          </a:p>
          <a:p>
            <a:pPr marL="34290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Purchase of Solid Waste and Fire vehicles on lease programs to ease large-scale capital expenditures</a:t>
            </a:r>
          </a:p>
          <a:p>
            <a:pPr marL="342900" indent="-342900">
              <a:buFont typeface="Symbol" panose="05050102010706020507" pitchFamily="18" charset="2"/>
              <a:buChar char=""/>
            </a:pPr>
            <a:r>
              <a:rPr lang="en-US" sz="1800" kern="600" dirty="0">
                <a:ea typeface="Calibri" panose="020F0502020204030204" pitchFamily="34" charset="0"/>
                <a:cs typeface="Times New Roman" panose="02020603050405020304" pitchFamily="18" charset="0"/>
              </a:rPr>
              <a:t>Use of Urban SKD Traffic Application to monitor traffic and speeding</a:t>
            </a:r>
          </a:p>
          <a:p>
            <a:endParaRPr lang="en-US" dirty="0"/>
          </a:p>
        </p:txBody>
      </p:sp>
    </p:spTree>
    <p:extLst>
      <p:ext uri="{BB962C8B-B14F-4D97-AF65-F5344CB8AC3E}">
        <p14:creationId xmlns:p14="http://schemas.microsoft.com/office/powerpoint/2010/main" val="2278439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F2C3D-6835-C16A-5E40-9DCC2B26BEA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E56ACBC-002E-2DDA-E154-3BB7B4E390A2}"/>
              </a:ext>
            </a:extLst>
          </p:cNvPr>
          <p:cNvSpPr>
            <a:spLocks noGrp="1"/>
          </p:cNvSpPr>
          <p:nvPr>
            <p:ph type="title"/>
          </p:nvPr>
        </p:nvSpPr>
        <p:spPr/>
        <p:txBody>
          <a:bodyPr/>
          <a:lstStyle/>
          <a:p>
            <a:r>
              <a:rPr lang="en-US" b="1" dirty="0">
                <a:solidFill>
                  <a:srgbClr val="104862"/>
                </a:solidFill>
              </a:rPr>
              <a:t>Human Resources</a:t>
            </a:r>
          </a:p>
        </p:txBody>
      </p:sp>
      <p:graphicFrame>
        <p:nvGraphicFramePr>
          <p:cNvPr id="2" name="Content Placeholder 1">
            <a:extLst>
              <a:ext uri="{FF2B5EF4-FFF2-40B4-BE49-F238E27FC236}">
                <a16:creationId xmlns:a16="http://schemas.microsoft.com/office/drawing/2014/main" id="{A1101EBD-F263-93C8-62EA-CCFFE66C7CEF}"/>
              </a:ext>
            </a:extLst>
          </p:cNvPr>
          <p:cNvGraphicFramePr>
            <a:graphicFrameLocks noGrp="1"/>
          </p:cNvGraphicFramePr>
          <p:nvPr>
            <p:ph idx="1"/>
            <p:extLst>
              <p:ext uri="{D42A27DB-BD31-4B8C-83A1-F6EECF244321}">
                <p14:modId xmlns:p14="http://schemas.microsoft.com/office/powerpoint/2010/main" val="686117278"/>
              </p:ext>
            </p:extLst>
          </p:nvPr>
        </p:nvGraphicFramePr>
        <p:xfrm>
          <a:off x="838200" y="1590675"/>
          <a:ext cx="10515600" cy="38100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rPr>
                        <a:t>Vision</a:t>
                      </a:r>
                    </a:p>
                  </a:txBody>
                  <a:tcPr anchor="ctr"/>
                </a:tc>
                <a:tc>
                  <a:txBody>
                    <a:bodyPr/>
                    <a:lstStyle/>
                    <a:p>
                      <a:pPr algn="ctr"/>
                      <a:r>
                        <a:rPr lang="en-US" sz="2800" b="1" dirty="0"/>
                        <a:t>Mission</a:t>
                      </a:r>
                      <a:endParaRPr lang="en-US" sz="2800" b="1" dirty="0">
                        <a:solidFill>
                          <a:srgbClr val="B78739"/>
                        </a:solidFill>
                      </a:endParaRPr>
                    </a:p>
                  </a:txBody>
                  <a:tcPr anchor="ctr"/>
                </a:tc>
                <a:extLst>
                  <a:ext uri="{0D108BD9-81ED-4DB2-BD59-A6C34878D82A}">
                    <a16:rowId xmlns:a16="http://schemas.microsoft.com/office/drawing/2014/main" val="2000895093"/>
                  </a:ext>
                </a:extLst>
              </a:tr>
              <a:tr h="344114">
                <a:tc>
                  <a:txBody>
                    <a:bodyPr/>
                    <a:lstStyle/>
                    <a:p>
                      <a:r>
                        <a:rPr lang="en-US" sz="2200" b="0" dirty="0"/>
                        <a:t>Create a culture of greatness and become the employer of choice for Central Florida.</a:t>
                      </a:r>
                    </a:p>
                  </a:txBody>
                  <a:tcPr/>
                </a:tc>
                <a:tc>
                  <a:txBody>
                    <a:bodyPr/>
                    <a:lstStyle/>
                    <a:p>
                      <a:r>
                        <a:rPr lang="en-US" sz="2200" b="0" dirty="0"/>
                        <a:t>Cultivate an inclusive and prolific workplace where all employees can grow and succeed.</a:t>
                      </a:r>
                    </a:p>
                  </a:txBody>
                  <a:tcPr anchor="ctr"/>
                </a:tc>
                <a:extLst>
                  <a:ext uri="{0D108BD9-81ED-4DB2-BD59-A6C34878D82A}">
                    <a16:rowId xmlns:a16="http://schemas.microsoft.com/office/drawing/2014/main" val="503865722"/>
                  </a:ext>
                </a:extLst>
              </a:tr>
              <a:tr h="388824">
                <a:tc gridSpan="2">
                  <a:txBody>
                    <a:bodyPr/>
                    <a:lstStyle/>
                    <a:p>
                      <a:pPr algn="l"/>
                      <a:r>
                        <a:rPr lang="en-US" sz="2200" b="1" dirty="0">
                          <a:solidFill>
                            <a:srgbClr val="B78739"/>
                          </a:solidFill>
                        </a:rPr>
                        <a:t>Department Goals</a:t>
                      </a:r>
                    </a:p>
                  </a:txBody>
                  <a:tcPr anchor="ctr">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3141615551"/>
                  </a:ext>
                </a:extLst>
              </a:tr>
              <a:tr h="388824">
                <a:tc gridSpan="2">
                  <a:txBody>
                    <a:bodyPr/>
                    <a:lstStyle/>
                    <a:p>
                      <a:pPr marL="342900" indent="-342900" algn="l">
                        <a:buFont typeface="Arial" panose="020B0604020202020204" pitchFamily="34" charset="0"/>
                        <a:buChar char="•"/>
                      </a:pPr>
                      <a:r>
                        <a:rPr lang="en-US" sz="2200" b="0" dirty="0">
                          <a:solidFill>
                            <a:srgbClr val="104862"/>
                          </a:solidFill>
                        </a:rPr>
                        <a:t>Modernize HR department</a:t>
                      </a:r>
                    </a:p>
                    <a:p>
                      <a:pPr marL="342900" indent="-342900" algn="l">
                        <a:buFont typeface="Arial" panose="020B0604020202020204" pitchFamily="34" charset="0"/>
                        <a:buChar char="•"/>
                      </a:pPr>
                      <a:r>
                        <a:rPr lang="en-US" sz="2200" b="0" dirty="0">
                          <a:solidFill>
                            <a:srgbClr val="104862"/>
                          </a:solidFill>
                        </a:rPr>
                        <a:t>Ensure HR meets all statutory and legal compliance</a:t>
                      </a:r>
                    </a:p>
                    <a:p>
                      <a:pPr marL="342900" indent="-342900" algn="l">
                        <a:buFont typeface="Arial" panose="020B0604020202020204" pitchFamily="34" charset="0"/>
                        <a:buChar char="•"/>
                      </a:pPr>
                      <a:r>
                        <a:rPr lang="en-US" sz="2200" b="0" dirty="0">
                          <a:solidFill>
                            <a:srgbClr val="104862"/>
                          </a:solidFill>
                        </a:rPr>
                        <a:t>Improve employee recruitment and retention</a:t>
                      </a:r>
                    </a:p>
                    <a:p>
                      <a:pPr marL="342900" indent="-342900" algn="l">
                        <a:buFont typeface="Arial" panose="020B0604020202020204" pitchFamily="34" charset="0"/>
                        <a:buChar char="•"/>
                      </a:pPr>
                      <a:r>
                        <a:rPr lang="en-US" sz="2200" b="0" dirty="0">
                          <a:solidFill>
                            <a:srgbClr val="104862"/>
                          </a:solidFill>
                        </a:rPr>
                        <a:t>Focus on employee development, recognition and appreciation</a:t>
                      </a:r>
                    </a:p>
                    <a:p>
                      <a:pPr marL="342900" indent="-342900" algn="l">
                        <a:buFont typeface="Arial" panose="020B0604020202020204" pitchFamily="34" charset="0"/>
                        <a:buChar char="•"/>
                      </a:pPr>
                      <a:r>
                        <a:rPr lang="en-US" sz="2200" b="0" dirty="0">
                          <a:solidFill>
                            <a:srgbClr val="104862"/>
                          </a:solidFill>
                        </a:rPr>
                        <a:t>Wellness program initiatives</a:t>
                      </a:r>
                    </a:p>
                  </a:txBody>
                  <a:tcPr anchor="ctr">
                    <a:solidFill>
                      <a:srgbClr val="E7EAED"/>
                    </a:solidFill>
                  </a:tcPr>
                </a:tc>
                <a:tc hMerge="1">
                  <a:txBody>
                    <a:bodyPr/>
                    <a:lstStyle/>
                    <a:p>
                      <a:endParaRPr lang="en-US" dirty="0"/>
                    </a:p>
                  </a:txBody>
                  <a:tcPr/>
                </a:tc>
                <a:extLst>
                  <a:ext uri="{0D108BD9-81ED-4DB2-BD59-A6C34878D82A}">
                    <a16:rowId xmlns:a16="http://schemas.microsoft.com/office/drawing/2014/main" val="2292771504"/>
                  </a:ext>
                </a:extLst>
              </a:tr>
            </a:tbl>
          </a:graphicData>
        </a:graphic>
      </p:graphicFrame>
    </p:spTree>
    <p:extLst>
      <p:ext uri="{BB962C8B-B14F-4D97-AF65-F5344CB8AC3E}">
        <p14:creationId xmlns:p14="http://schemas.microsoft.com/office/powerpoint/2010/main" val="13849021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A824E-4D26-7A0E-1ED6-4B29B8BDE0A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ABB384-A45A-CC85-3508-CF18B0EC8BC4}"/>
              </a:ext>
            </a:extLst>
          </p:cNvPr>
          <p:cNvSpPr>
            <a:spLocks noGrp="1"/>
          </p:cNvSpPr>
          <p:nvPr>
            <p:ph type="title"/>
          </p:nvPr>
        </p:nvSpPr>
        <p:spPr/>
        <p:txBody>
          <a:bodyPr/>
          <a:lstStyle/>
          <a:p>
            <a:r>
              <a:rPr lang="en-US" b="1" dirty="0">
                <a:solidFill>
                  <a:srgbClr val="104862"/>
                </a:solidFill>
              </a:rPr>
              <a:t>Human Resources</a:t>
            </a:r>
          </a:p>
        </p:txBody>
      </p:sp>
      <p:graphicFrame>
        <p:nvGraphicFramePr>
          <p:cNvPr id="2" name="Content Placeholder 1">
            <a:extLst>
              <a:ext uri="{FF2B5EF4-FFF2-40B4-BE49-F238E27FC236}">
                <a16:creationId xmlns:a16="http://schemas.microsoft.com/office/drawing/2014/main" id="{DA184CED-D8E7-7CDA-F3C1-B7A4B4B70291}"/>
              </a:ext>
            </a:extLst>
          </p:cNvPr>
          <p:cNvGraphicFramePr>
            <a:graphicFrameLocks noGrp="1"/>
          </p:cNvGraphicFramePr>
          <p:nvPr>
            <p:ph idx="1"/>
            <p:extLst>
              <p:ext uri="{D42A27DB-BD31-4B8C-83A1-F6EECF244321}">
                <p14:modId xmlns:p14="http://schemas.microsoft.com/office/powerpoint/2010/main" val="4123050047"/>
              </p:ext>
            </p:extLst>
          </p:nvPr>
        </p:nvGraphicFramePr>
        <p:xfrm>
          <a:off x="838200" y="1590675"/>
          <a:ext cx="10515600" cy="344424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rPr>
                        <a:t>Summary of Services</a:t>
                      </a:r>
                      <a:endParaRPr lang="en-US" sz="22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r>
                        <a:rPr lang="en-US" sz="2400" dirty="0"/>
                        <a:t>Recruitment and Staffing                                            Onboarding and Offboarding</a:t>
                      </a:r>
                    </a:p>
                    <a:p>
                      <a:r>
                        <a:rPr lang="en-US" sz="2400" dirty="0"/>
                        <a:t>Training and Development                                          Employee Engagement</a:t>
                      </a:r>
                    </a:p>
                    <a:p>
                      <a:r>
                        <a:rPr lang="en-US" sz="2400" dirty="0"/>
                        <a:t>Performance Management                                         Employee Compensation</a:t>
                      </a:r>
                    </a:p>
                    <a:p>
                      <a:r>
                        <a:rPr lang="en-US" sz="2400" dirty="0"/>
                        <a:t>Employee / Retiree Benefits                                       Safety / Workers Compensation                                                </a:t>
                      </a:r>
                    </a:p>
                    <a:p>
                      <a:r>
                        <a:rPr lang="en-US" sz="2400" dirty="0"/>
                        <a:t>Time and Attendance                                                    Reporting / HR Data Analytic</a:t>
                      </a:r>
                    </a:p>
                    <a:p>
                      <a:r>
                        <a:rPr lang="en-US" sz="2400" dirty="0"/>
                        <a:t>Succession Planning                                                     Policy and Procedures</a:t>
                      </a:r>
                    </a:p>
                    <a:p>
                      <a:r>
                        <a:rPr lang="en-US" sz="2400" dirty="0"/>
                        <a:t>Audits and Legal Compliance                                   Employee Relations</a:t>
                      </a:r>
                    </a:p>
                    <a:p>
                      <a:r>
                        <a:rPr lang="en-US" sz="2400" dirty="0"/>
                        <a:t>Labor Relations                                                                HRMS / Record Keeping</a:t>
                      </a:r>
                      <a:endParaRPr lang="en-US" sz="2200" b="0" dirty="0"/>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27760327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9DE08A-7EF1-7EB2-A611-D6319E9686D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6C53D0-123E-6971-3B3E-DAAD88D3EC34}"/>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100" b="1" kern="1200" dirty="0">
                <a:solidFill>
                  <a:schemeClr val="tx1"/>
                </a:solidFill>
                <a:latin typeface="+mj-lt"/>
                <a:ea typeface="+mj-ea"/>
                <a:cs typeface="+mj-cs"/>
              </a:rPr>
              <a:t>Key Performance Measures – Human Resources</a:t>
            </a:r>
            <a:endParaRPr lang="en-US" sz="3100" b="1" kern="1200" dirty="0">
              <a:solidFill>
                <a:schemeClr val="tx1"/>
              </a:solidFill>
              <a:highlight>
                <a:srgbClr val="FFFF00"/>
              </a:highlight>
              <a:latin typeface="+mj-lt"/>
              <a:ea typeface="+mj-ea"/>
              <a:cs typeface="+mj-cs"/>
            </a:endParaRPr>
          </a:p>
        </p:txBody>
      </p:sp>
      <p:sp>
        <p:nvSpPr>
          <p:cNvPr id="11" name="Rectangle 1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10;&#10;AI-generated content may be incorrect.">
            <a:extLst>
              <a:ext uri="{FF2B5EF4-FFF2-40B4-BE49-F238E27FC236}">
                <a16:creationId xmlns:a16="http://schemas.microsoft.com/office/drawing/2014/main" id="{ED632D4A-E48D-F20C-E940-17ED47FB6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238" y="1562402"/>
            <a:ext cx="7608304" cy="3804152"/>
          </a:xfrm>
          <a:prstGeom prst="rect">
            <a:avLst/>
          </a:prstGeom>
        </p:spPr>
      </p:pic>
      <p:sp>
        <p:nvSpPr>
          <p:cNvPr id="15" name="Rectangle 14">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808E22-109D-B09D-C724-34E06B0BFABA}"/>
              </a:ext>
            </a:extLst>
          </p:cNvPr>
          <p:cNvSpPr txBox="1"/>
          <p:nvPr/>
        </p:nvSpPr>
        <p:spPr>
          <a:xfrm>
            <a:off x="1035586" y="1035586"/>
            <a:ext cx="6488934" cy="461665"/>
          </a:xfrm>
          <a:prstGeom prst="rect">
            <a:avLst/>
          </a:prstGeom>
          <a:noFill/>
        </p:spPr>
        <p:txBody>
          <a:bodyPr wrap="square" rtlCol="0">
            <a:spAutoFit/>
          </a:bodyPr>
          <a:lstStyle/>
          <a:p>
            <a:r>
              <a:rPr lang="en-US" sz="2400" b="1" dirty="0">
                <a:solidFill>
                  <a:srgbClr val="104862"/>
                </a:solidFill>
              </a:rPr>
              <a:t>Separations Per Year</a:t>
            </a:r>
          </a:p>
        </p:txBody>
      </p:sp>
    </p:spTree>
    <p:extLst>
      <p:ext uri="{BB962C8B-B14F-4D97-AF65-F5344CB8AC3E}">
        <p14:creationId xmlns:p14="http://schemas.microsoft.com/office/powerpoint/2010/main" val="19427396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B4124-ED59-71BD-1558-A9C2FC3481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3F70E-1AD1-8381-6C3A-866B4A2DCC9E}"/>
              </a:ext>
            </a:extLst>
          </p:cNvPr>
          <p:cNvSpPr>
            <a:spLocks noGrp="1"/>
          </p:cNvSpPr>
          <p:nvPr>
            <p:ph type="title"/>
          </p:nvPr>
        </p:nvSpPr>
        <p:spPr/>
        <p:txBody>
          <a:bodyPr/>
          <a:lstStyle/>
          <a:p>
            <a:r>
              <a:rPr lang="en-US" b="1" dirty="0">
                <a:solidFill>
                  <a:srgbClr val="104862"/>
                </a:solidFill>
              </a:rPr>
              <a:t>Key Performance Measures</a:t>
            </a:r>
          </a:p>
        </p:txBody>
      </p:sp>
      <p:graphicFrame>
        <p:nvGraphicFramePr>
          <p:cNvPr id="9" name="Table 8">
            <a:extLst>
              <a:ext uri="{FF2B5EF4-FFF2-40B4-BE49-F238E27FC236}">
                <a16:creationId xmlns:a16="http://schemas.microsoft.com/office/drawing/2014/main" id="{BACEA2EE-D0AA-012D-FDA6-2FCB96CB4A6A}"/>
              </a:ext>
            </a:extLst>
          </p:cNvPr>
          <p:cNvGraphicFramePr>
            <a:graphicFrameLocks noGrp="1"/>
          </p:cNvGraphicFramePr>
          <p:nvPr>
            <p:extLst>
              <p:ext uri="{D42A27DB-BD31-4B8C-83A1-F6EECF244321}">
                <p14:modId xmlns:p14="http://schemas.microsoft.com/office/powerpoint/2010/main" val="2877777905"/>
              </p:ext>
            </p:extLst>
          </p:nvPr>
        </p:nvGraphicFramePr>
        <p:xfrm>
          <a:off x="619345" y="1846718"/>
          <a:ext cx="10953309" cy="2849880"/>
        </p:xfrm>
        <a:graphic>
          <a:graphicData uri="http://schemas.openxmlformats.org/drawingml/2006/table">
            <a:tbl>
              <a:tblPr firstRow="1" bandRow="1">
                <a:tableStyleId>{5C22544A-7EE6-4342-B048-85BDC9FD1C3A}</a:tableStyleId>
              </a:tblPr>
              <a:tblGrid>
                <a:gridCol w="2740543">
                  <a:extLst>
                    <a:ext uri="{9D8B030D-6E8A-4147-A177-3AD203B41FA5}">
                      <a16:colId xmlns:a16="http://schemas.microsoft.com/office/drawing/2014/main" val="2824674795"/>
                    </a:ext>
                  </a:extLst>
                </a:gridCol>
                <a:gridCol w="4895467">
                  <a:extLst>
                    <a:ext uri="{9D8B030D-6E8A-4147-A177-3AD203B41FA5}">
                      <a16:colId xmlns:a16="http://schemas.microsoft.com/office/drawing/2014/main" val="3745968927"/>
                    </a:ext>
                  </a:extLst>
                </a:gridCol>
                <a:gridCol w="1944244">
                  <a:extLst>
                    <a:ext uri="{9D8B030D-6E8A-4147-A177-3AD203B41FA5}">
                      <a16:colId xmlns:a16="http://schemas.microsoft.com/office/drawing/2014/main" val="1649215685"/>
                    </a:ext>
                  </a:extLst>
                </a:gridCol>
                <a:gridCol w="1373055">
                  <a:extLst>
                    <a:ext uri="{9D8B030D-6E8A-4147-A177-3AD203B41FA5}">
                      <a16:colId xmlns:a16="http://schemas.microsoft.com/office/drawing/2014/main" val="1075387996"/>
                    </a:ext>
                  </a:extLst>
                </a:gridCol>
              </a:tblGrid>
              <a:tr h="370840">
                <a:tc>
                  <a:txBody>
                    <a:bodyPr/>
                    <a:lstStyle/>
                    <a:p>
                      <a:r>
                        <a:rPr lang="en-US" dirty="0"/>
                        <a:t>Measures</a:t>
                      </a:r>
                    </a:p>
                  </a:txBody>
                  <a:tcPr/>
                </a:tc>
                <a:tc>
                  <a:txBody>
                    <a:bodyPr/>
                    <a:lstStyle/>
                    <a:p>
                      <a:r>
                        <a:rPr lang="en-US" dirty="0"/>
                        <a:t>Analysis</a:t>
                      </a:r>
                    </a:p>
                  </a:txBody>
                  <a:tcPr/>
                </a:tc>
                <a:tc>
                  <a:txBody>
                    <a:bodyPr/>
                    <a:lstStyle/>
                    <a:p>
                      <a:r>
                        <a:rPr lang="en-US" dirty="0"/>
                        <a:t>Series</a:t>
                      </a:r>
                    </a:p>
                  </a:txBody>
                  <a:tcPr/>
                </a:tc>
                <a:tc>
                  <a:txBody>
                    <a:bodyPr/>
                    <a:lstStyle/>
                    <a:p>
                      <a:pPr algn="ctr"/>
                      <a:r>
                        <a:rPr lang="en-US" dirty="0"/>
                        <a:t>Status</a:t>
                      </a:r>
                    </a:p>
                  </a:txBody>
                  <a:tcPr/>
                </a:tc>
                <a:extLst>
                  <a:ext uri="{0D108BD9-81ED-4DB2-BD59-A6C34878D82A}">
                    <a16:rowId xmlns:a16="http://schemas.microsoft.com/office/drawing/2014/main" val="1946517529"/>
                  </a:ext>
                </a:extLst>
              </a:tr>
              <a:tr h="370840">
                <a:tc rowSpan="2">
                  <a:txBody>
                    <a:bodyPr/>
                    <a:lstStyle/>
                    <a:p>
                      <a:r>
                        <a:rPr lang="en-US" b="1" dirty="0"/>
                        <a:t>Vacancy Rate</a:t>
                      </a:r>
                    </a:p>
                  </a:txBody>
                  <a:tcPr/>
                </a:tc>
                <a:tc rowSpan="2">
                  <a:txBody>
                    <a:bodyPr/>
                    <a:lstStyle/>
                    <a:p>
                      <a:r>
                        <a:rPr lang="en-US" dirty="0"/>
                        <a:t>The City of Bartow currently has 56 vacant positions as of May 2025</a:t>
                      </a:r>
                    </a:p>
                  </a:txBody>
                  <a:tcPr/>
                </a:tc>
                <a:tc>
                  <a:txBody>
                    <a:bodyPr/>
                    <a:lstStyle/>
                    <a:p>
                      <a:r>
                        <a:rPr lang="en-US" b="0" dirty="0"/>
                        <a:t>Actual</a:t>
                      </a:r>
                    </a:p>
                  </a:txBody>
                  <a:tcPr/>
                </a:tc>
                <a:tc>
                  <a:txBody>
                    <a:bodyPr/>
                    <a:lstStyle/>
                    <a:p>
                      <a:pPr algn="ctr"/>
                      <a:r>
                        <a:rPr lang="en-US" b="1" dirty="0"/>
                        <a:t>13.18%</a:t>
                      </a:r>
                    </a:p>
                  </a:txBody>
                  <a:tcPr/>
                </a:tc>
                <a:extLst>
                  <a:ext uri="{0D108BD9-81ED-4DB2-BD59-A6C34878D82A}">
                    <a16:rowId xmlns:a16="http://schemas.microsoft.com/office/drawing/2014/main" val="1191962624"/>
                  </a:ext>
                </a:extLst>
              </a:tr>
              <a:tr h="370840">
                <a:tc vMerge="1">
                  <a:txBody>
                    <a:bodyPr/>
                    <a:lstStyle/>
                    <a:p>
                      <a:endParaRPr lang="en-US" dirty="0"/>
                    </a:p>
                  </a:txBody>
                  <a:tcPr/>
                </a:tc>
                <a:tc vMerge="1">
                  <a:txBody>
                    <a:bodyPr/>
                    <a:lstStyle/>
                    <a:p>
                      <a:endParaRPr lang="en-US" dirty="0"/>
                    </a:p>
                  </a:txBody>
                  <a:tcPr/>
                </a:tc>
                <a:tc>
                  <a:txBody>
                    <a:bodyPr/>
                    <a:lstStyle/>
                    <a:p>
                      <a:r>
                        <a:rPr lang="en-US" b="0" dirty="0"/>
                        <a:t>Target</a:t>
                      </a:r>
                    </a:p>
                  </a:txBody>
                  <a:tcPr/>
                </a:tc>
                <a:tc>
                  <a:txBody>
                    <a:bodyPr/>
                    <a:lstStyle/>
                    <a:p>
                      <a:pPr algn="ctr"/>
                      <a:r>
                        <a:rPr lang="en-US" b="1" dirty="0"/>
                        <a:t>9.00%</a:t>
                      </a:r>
                    </a:p>
                  </a:txBody>
                  <a:tcPr/>
                </a:tc>
                <a:extLst>
                  <a:ext uri="{0D108BD9-81ED-4DB2-BD59-A6C34878D82A}">
                    <a16:rowId xmlns:a16="http://schemas.microsoft.com/office/drawing/2014/main" val="1976619147"/>
                  </a:ext>
                </a:extLst>
              </a:tr>
              <a:tr h="370840">
                <a:tc rowSpan="2">
                  <a:txBody>
                    <a:bodyPr/>
                    <a:lstStyle/>
                    <a:p>
                      <a:r>
                        <a:rPr lang="en-US" b="1" dirty="0"/>
                        <a:t>Separations by Year</a:t>
                      </a:r>
                    </a:p>
                  </a:txBody>
                  <a:tcPr/>
                </a:tc>
                <a:tc rowSpan="2">
                  <a:txBody>
                    <a:bodyPr/>
                    <a:lstStyle/>
                    <a:p>
                      <a:r>
                        <a:rPr lang="en-US" dirty="0"/>
                        <a:t>Human Resources received, processed and recorded 66 separations in FY24 which is a 32% increase from the previous year.  There are 26 separations as of May 2025 where the predominate form of separation was retirements</a:t>
                      </a:r>
                    </a:p>
                  </a:txBody>
                  <a:tcPr/>
                </a:tc>
                <a:tc>
                  <a:txBody>
                    <a:bodyPr/>
                    <a:lstStyle/>
                    <a:p>
                      <a:r>
                        <a:rPr lang="en-US" b="0" dirty="0"/>
                        <a:t>Total Separations</a:t>
                      </a:r>
                    </a:p>
                  </a:txBody>
                  <a:tcPr/>
                </a:tc>
                <a:tc>
                  <a:txBody>
                    <a:bodyPr/>
                    <a:lstStyle/>
                    <a:p>
                      <a:pPr algn="ctr"/>
                      <a:r>
                        <a:rPr lang="en-US" b="1" dirty="0"/>
                        <a:t>66</a:t>
                      </a:r>
                    </a:p>
                  </a:txBody>
                  <a:tcPr/>
                </a:tc>
                <a:extLst>
                  <a:ext uri="{0D108BD9-81ED-4DB2-BD59-A6C34878D82A}">
                    <a16:rowId xmlns:a16="http://schemas.microsoft.com/office/drawing/2014/main" val="188816968"/>
                  </a:ext>
                </a:extLst>
              </a:tr>
              <a:tr h="370840">
                <a:tc vMerge="1">
                  <a:txBody>
                    <a:bodyPr/>
                    <a:lstStyle/>
                    <a:p>
                      <a:endParaRPr lang="en-US" dirty="0"/>
                    </a:p>
                  </a:txBody>
                  <a:tcPr/>
                </a:tc>
                <a:tc vMerge="1">
                  <a:txBody>
                    <a:bodyPr/>
                    <a:lstStyle/>
                    <a:p>
                      <a:endParaRPr lang="en-US" dirty="0"/>
                    </a:p>
                  </a:txBody>
                  <a:tcPr/>
                </a:tc>
                <a:tc>
                  <a:txBody>
                    <a:bodyPr/>
                    <a:lstStyle/>
                    <a:p>
                      <a:r>
                        <a:rPr lang="en-US" b="0" dirty="0"/>
                        <a:t>Prior Year – Total Separations</a:t>
                      </a:r>
                    </a:p>
                  </a:txBody>
                  <a:tcPr/>
                </a:tc>
                <a:tc>
                  <a:txBody>
                    <a:bodyPr/>
                    <a:lstStyle/>
                    <a:p>
                      <a:pPr algn="ctr"/>
                      <a:r>
                        <a:rPr lang="en-US" b="1" dirty="0"/>
                        <a:t>50</a:t>
                      </a:r>
                    </a:p>
                  </a:txBody>
                  <a:tcPr/>
                </a:tc>
                <a:extLst>
                  <a:ext uri="{0D108BD9-81ED-4DB2-BD59-A6C34878D82A}">
                    <a16:rowId xmlns:a16="http://schemas.microsoft.com/office/drawing/2014/main" val="2123129304"/>
                  </a:ext>
                </a:extLst>
              </a:tr>
            </a:tbl>
          </a:graphicData>
        </a:graphic>
      </p:graphicFrame>
    </p:spTree>
    <p:extLst>
      <p:ext uri="{BB962C8B-B14F-4D97-AF65-F5344CB8AC3E}">
        <p14:creationId xmlns:p14="http://schemas.microsoft.com/office/powerpoint/2010/main" val="12051299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D56D7-55FA-089F-1E45-B52653E49F5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CF9B606-23A5-DB0C-343F-AF7F43671DDD}"/>
              </a:ext>
            </a:extLst>
          </p:cNvPr>
          <p:cNvSpPr/>
          <p:nvPr/>
        </p:nvSpPr>
        <p:spPr>
          <a:xfrm>
            <a:off x="457200" y="287079"/>
            <a:ext cx="11376837" cy="5964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a:extLst>
              <a:ext uri="{FF2B5EF4-FFF2-40B4-BE49-F238E27FC236}">
                <a16:creationId xmlns:a16="http://schemas.microsoft.com/office/drawing/2014/main" id="{1BBB1427-0FC6-368E-CA9F-D3F903FD5C81}"/>
              </a:ext>
            </a:extLst>
          </p:cNvPr>
          <p:cNvGraphicFramePr>
            <a:graphicFrameLocks noGrp="1"/>
          </p:cNvGraphicFramePr>
          <p:nvPr>
            <p:ph idx="1"/>
            <p:extLst>
              <p:ext uri="{D42A27DB-BD31-4B8C-83A1-F6EECF244321}">
                <p14:modId xmlns:p14="http://schemas.microsoft.com/office/powerpoint/2010/main" val="1918186407"/>
              </p:ext>
            </p:extLst>
          </p:nvPr>
        </p:nvGraphicFramePr>
        <p:xfrm>
          <a:off x="457200" y="361691"/>
          <a:ext cx="11277600" cy="6225533"/>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4093609078"/>
                    </a:ext>
                  </a:extLst>
                </a:gridCol>
                <a:gridCol w="2819400">
                  <a:extLst>
                    <a:ext uri="{9D8B030D-6E8A-4147-A177-3AD203B41FA5}">
                      <a16:colId xmlns:a16="http://schemas.microsoft.com/office/drawing/2014/main" val="1757705051"/>
                    </a:ext>
                  </a:extLst>
                </a:gridCol>
                <a:gridCol w="2819400">
                  <a:extLst>
                    <a:ext uri="{9D8B030D-6E8A-4147-A177-3AD203B41FA5}">
                      <a16:colId xmlns:a16="http://schemas.microsoft.com/office/drawing/2014/main" val="3888219350"/>
                    </a:ext>
                  </a:extLst>
                </a:gridCol>
                <a:gridCol w="2819400">
                  <a:extLst>
                    <a:ext uri="{9D8B030D-6E8A-4147-A177-3AD203B41FA5}">
                      <a16:colId xmlns:a16="http://schemas.microsoft.com/office/drawing/2014/main" val="4090859996"/>
                    </a:ext>
                  </a:extLst>
                </a:gridCol>
              </a:tblGrid>
              <a:tr h="639614">
                <a:tc gridSpan="2">
                  <a:txBody>
                    <a:bodyPr/>
                    <a:lstStyle/>
                    <a:p>
                      <a:r>
                        <a:rPr lang="en-US" sz="2800" b="1" dirty="0"/>
                        <a:t>Department: </a:t>
                      </a:r>
                      <a:r>
                        <a:rPr lang="en-US" sz="2800" b="1" dirty="0">
                          <a:solidFill>
                            <a:srgbClr val="B78739"/>
                          </a:solidFill>
                        </a:rPr>
                        <a:t>Human Resources</a:t>
                      </a:r>
                    </a:p>
                  </a:txBody>
                  <a:tcPr anchor="ctr"/>
                </a:tc>
                <a:tc hMerge="1">
                  <a:txBody>
                    <a:bodyPr/>
                    <a:lstStyle/>
                    <a:p>
                      <a:endParaRPr dirty="0"/>
                    </a:p>
                  </a:txBody>
                  <a:tcPr/>
                </a:tc>
                <a:tc gridSpan="2">
                  <a:txBody>
                    <a:bodyPr/>
                    <a:lstStyle/>
                    <a:p>
                      <a:r>
                        <a:rPr lang="en-US" sz="2800" b="1" dirty="0"/>
                        <a:t>Division: </a:t>
                      </a:r>
                      <a:r>
                        <a:rPr lang="en-US" sz="2800" b="1" dirty="0">
                          <a:solidFill>
                            <a:srgbClr val="B78739"/>
                          </a:solidFill>
                        </a:rPr>
                        <a:t>N/A</a:t>
                      </a:r>
                    </a:p>
                  </a:txBody>
                  <a:tcPr anchor="ctr"/>
                </a:tc>
                <a:tc hMerge="1">
                  <a:txBody>
                    <a:bodyPr/>
                    <a:lstStyle/>
                    <a:p>
                      <a:endParaRPr dirty="0"/>
                    </a:p>
                  </a:txBody>
                  <a:tcPr/>
                </a:tc>
                <a:extLst>
                  <a:ext uri="{0D108BD9-81ED-4DB2-BD59-A6C34878D82A}">
                    <a16:rowId xmlns:a16="http://schemas.microsoft.com/office/drawing/2014/main" val="2000895093"/>
                  </a:ext>
                </a:extLst>
              </a:tr>
              <a:tr h="466172">
                <a:tc>
                  <a:txBody>
                    <a:bodyPr/>
                    <a:lstStyle/>
                    <a:p>
                      <a:r>
                        <a:rPr lang="en-US" sz="2200" b="1" dirty="0"/>
                        <a:t>Funding Source(s)</a:t>
                      </a:r>
                    </a:p>
                  </a:txBody>
                  <a:tcPr anchor="ctr"/>
                </a:tc>
                <a:tc>
                  <a:txBody>
                    <a:bodyPr/>
                    <a:lstStyle/>
                    <a:p>
                      <a:r>
                        <a:rPr lang="en-US" sz="2200" b="1" dirty="0"/>
                        <a:t>General Fund</a:t>
                      </a:r>
                    </a:p>
                  </a:txBody>
                  <a:tcPr anchor="ctr"/>
                </a:tc>
                <a:tc>
                  <a:txBody>
                    <a:bodyPr/>
                    <a:lstStyle/>
                    <a:p>
                      <a:r>
                        <a:rPr lang="en-US" sz="2200" b="1" dirty="0"/>
                        <a:t># of FTEs</a:t>
                      </a:r>
                    </a:p>
                  </a:txBody>
                  <a:tcPr anchor="ctr"/>
                </a:tc>
                <a:tc>
                  <a:txBody>
                    <a:bodyPr/>
                    <a:lstStyle/>
                    <a:p>
                      <a:r>
                        <a:rPr lang="en-US" sz="2200" b="1" dirty="0"/>
                        <a:t>3 Full Time</a:t>
                      </a:r>
                    </a:p>
                  </a:txBody>
                  <a:tcPr anchor="ctr"/>
                </a:tc>
                <a:extLst>
                  <a:ext uri="{0D108BD9-81ED-4DB2-BD59-A6C34878D82A}">
                    <a16:rowId xmlns:a16="http://schemas.microsoft.com/office/drawing/2014/main" val="503865722"/>
                  </a:ext>
                </a:extLst>
              </a:tr>
              <a:tr h="526741">
                <a:tc gridSpan="4">
                  <a:txBody>
                    <a:bodyPr/>
                    <a:lstStyle/>
                    <a:p>
                      <a:pPr algn="ctr"/>
                      <a:r>
                        <a:rPr lang="en-US" sz="2200" b="1" dirty="0">
                          <a:solidFill>
                            <a:schemeClr val="bg1"/>
                          </a:solidFill>
                        </a:rPr>
                        <a:t>Budget</a:t>
                      </a:r>
                    </a:p>
                  </a:txBody>
                  <a:tcPr anchor="ctr">
                    <a:solidFill>
                      <a:schemeClr val="accent1">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92771504"/>
                  </a:ext>
                </a:extLst>
              </a:tr>
              <a:tr h="526741">
                <a:tc>
                  <a:txBody>
                    <a:bodyPr/>
                    <a:lstStyle/>
                    <a:p>
                      <a:endParaRPr lang="en-US" sz="2200" b="1" dirty="0"/>
                    </a:p>
                  </a:txBody>
                  <a:tcPr anchor="ctr"/>
                </a:tc>
                <a:tc>
                  <a:txBody>
                    <a:bodyPr/>
                    <a:lstStyle/>
                    <a:p>
                      <a:pPr algn="ctr"/>
                      <a:r>
                        <a:rPr lang="en-US" sz="2200" b="1" dirty="0">
                          <a:solidFill>
                            <a:srgbClr val="104862"/>
                          </a:solidFill>
                        </a:rPr>
                        <a:t>FY 2024-2025</a:t>
                      </a:r>
                    </a:p>
                  </a:txBody>
                  <a:tcPr anchor="ctr"/>
                </a:tc>
                <a:tc>
                  <a:txBody>
                    <a:bodyPr/>
                    <a:lstStyle/>
                    <a:p>
                      <a:pPr algn="ctr"/>
                      <a:r>
                        <a:rPr lang="en-US" sz="2200" b="1" dirty="0">
                          <a:solidFill>
                            <a:srgbClr val="104862"/>
                          </a:solidFill>
                        </a:rPr>
                        <a:t>FY 2025-2026</a:t>
                      </a:r>
                    </a:p>
                  </a:txBody>
                  <a:tcPr anchor="ctr"/>
                </a:tc>
                <a:tc>
                  <a:txBody>
                    <a:bodyPr/>
                    <a:lstStyle/>
                    <a:p>
                      <a:pPr algn="ctr"/>
                      <a:r>
                        <a:rPr lang="en-US" sz="2200" b="1" dirty="0">
                          <a:solidFill>
                            <a:srgbClr val="104862"/>
                          </a:solidFill>
                        </a:rPr>
                        <a:t>Difference</a:t>
                      </a:r>
                    </a:p>
                  </a:txBody>
                  <a:tcPr anchor="ctr"/>
                </a:tc>
                <a:extLst>
                  <a:ext uri="{0D108BD9-81ED-4DB2-BD59-A6C34878D82A}">
                    <a16:rowId xmlns:a16="http://schemas.microsoft.com/office/drawing/2014/main" val="1972423737"/>
                  </a:ext>
                </a:extLst>
              </a:tr>
              <a:tr h="526741">
                <a:tc>
                  <a:txBody>
                    <a:bodyPr/>
                    <a:lstStyle/>
                    <a:p>
                      <a:pPr algn="r"/>
                      <a:r>
                        <a:rPr lang="en-US" sz="2200" b="1" dirty="0"/>
                        <a:t>Personnel</a:t>
                      </a:r>
                    </a:p>
                  </a:txBody>
                  <a:tcPr anchor="ctr"/>
                </a:tc>
                <a:tc>
                  <a:txBody>
                    <a:bodyPr/>
                    <a:lstStyle/>
                    <a:p>
                      <a:pPr algn="ctr"/>
                      <a:r>
                        <a:rPr lang="en-US" sz="2200" b="1" dirty="0"/>
                        <a:t>$871,217</a:t>
                      </a:r>
                    </a:p>
                  </a:txBody>
                  <a:tcPr anchor="ctr"/>
                </a:tc>
                <a:tc>
                  <a:txBody>
                    <a:bodyPr/>
                    <a:lstStyle/>
                    <a:p>
                      <a:pPr algn="ctr"/>
                      <a:r>
                        <a:rPr lang="en-US" sz="2200" b="1" dirty="0"/>
                        <a:t>$371,584</a:t>
                      </a:r>
                    </a:p>
                  </a:txBody>
                  <a:tcPr anchor="ctr"/>
                </a:tc>
                <a:tc>
                  <a:txBody>
                    <a:bodyPr/>
                    <a:lstStyle/>
                    <a:p>
                      <a:pPr algn="ctr"/>
                      <a:r>
                        <a:rPr lang="en-US" sz="2200" b="1" dirty="0"/>
                        <a:t>($499,633)</a:t>
                      </a:r>
                    </a:p>
                  </a:txBody>
                  <a:tcPr anchor="ctr"/>
                </a:tc>
                <a:extLst>
                  <a:ext uri="{0D108BD9-81ED-4DB2-BD59-A6C34878D82A}">
                    <a16:rowId xmlns:a16="http://schemas.microsoft.com/office/drawing/2014/main" val="673936123"/>
                  </a:ext>
                </a:extLst>
              </a:tr>
              <a:tr h="526741">
                <a:tc>
                  <a:txBody>
                    <a:bodyPr/>
                    <a:lstStyle/>
                    <a:p>
                      <a:pPr algn="r"/>
                      <a:r>
                        <a:rPr lang="en-US" sz="2200" b="1" dirty="0"/>
                        <a:t>Operating</a:t>
                      </a:r>
                    </a:p>
                  </a:txBody>
                  <a:tcPr anchor="ctr"/>
                </a:tc>
                <a:tc>
                  <a:txBody>
                    <a:bodyPr/>
                    <a:lstStyle/>
                    <a:p>
                      <a:pPr algn="ctr"/>
                      <a:r>
                        <a:rPr lang="en-US" sz="2200" b="1" dirty="0"/>
                        <a:t>$314,609</a:t>
                      </a:r>
                    </a:p>
                  </a:txBody>
                  <a:tcPr anchor="ctr"/>
                </a:tc>
                <a:tc>
                  <a:txBody>
                    <a:bodyPr/>
                    <a:lstStyle/>
                    <a:p>
                      <a:pPr algn="ctr"/>
                      <a:r>
                        <a:rPr lang="en-US" sz="2200" b="1" dirty="0"/>
                        <a:t>$357,352</a:t>
                      </a:r>
                    </a:p>
                  </a:txBody>
                  <a:tcPr anchor="ctr"/>
                </a:tc>
                <a:tc>
                  <a:txBody>
                    <a:bodyPr/>
                    <a:lstStyle/>
                    <a:p>
                      <a:pPr algn="ctr"/>
                      <a:r>
                        <a:rPr lang="en-US" sz="2200" b="1" dirty="0"/>
                        <a:t>$42,743</a:t>
                      </a:r>
                    </a:p>
                  </a:txBody>
                  <a:tcPr anchor="ctr"/>
                </a:tc>
                <a:extLst>
                  <a:ext uri="{0D108BD9-81ED-4DB2-BD59-A6C34878D82A}">
                    <a16:rowId xmlns:a16="http://schemas.microsoft.com/office/drawing/2014/main" val="2756149601"/>
                  </a:ext>
                </a:extLst>
              </a:tr>
              <a:tr h="526741">
                <a:tc>
                  <a:txBody>
                    <a:bodyPr/>
                    <a:lstStyle/>
                    <a:p>
                      <a:pPr algn="r"/>
                      <a:r>
                        <a:rPr lang="en-US" sz="2200" b="1" dirty="0"/>
                        <a:t>Interfund Transfers</a:t>
                      </a:r>
                    </a:p>
                  </a:txBody>
                  <a:tcPr anchor="ctr"/>
                </a:tc>
                <a:tc>
                  <a:txBody>
                    <a:bodyPr/>
                    <a:lstStyle/>
                    <a:p>
                      <a:pPr algn="ctr"/>
                      <a:r>
                        <a:rPr lang="en-US" sz="2200" b="1" dirty="0"/>
                        <a:t>($778,287)</a:t>
                      </a:r>
                    </a:p>
                  </a:txBody>
                  <a:tcPr anchor="ctr"/>
                </a:tc>
                <a:tc>
                  <a:txBody>
                    <a:bodyPr/>
                    <a:lstStyle/>
                    <a:p>
                      <a:pPr algn="ctr"/>
                      <a:r>
                        <a:rPr lang="en-US" sz="2200" b="1" dirty="0"/>
                        <a:t>$0</a:t>
                      </a:r>
                    </a:p>
                  </a:txBody>
                  <a:tcPr anchor="ctr"/>
                </a:tc>
                <a:tc>
                  <a:txBody>
                    <a:bodyPr/>
                    <a:lstStyle/>
                    <a:p>
                      <a:pPr algn="ctr"/>
                      <a:r>
                        <a:rPr lang="en-US" sz="2200" b="1" dirty="0"/>
                        <a:t>($778,287)</a:t>
                      </a:r>
                    </a:p>
                  </a:txBody>
                  <a:tcPr anchor="ctr"/>
                </a:tc>
                <a:extLst>
                  <a:ext uri="{0D108BD9-81ED-4DB2-BD59-A6C34878D82A}">
                    <a16:rowId xmlns:a16="http://schemas.microsoft.com/office/drawing/2014/main" val="317650478"/>
                  </a:ext>
                </a:extLst>
              </a:tr>
              <a:tr h="526741">
                <a:tc>
                  <a:txBody>
                    <a:bodyPr/>
                    <a:lstStyle/>
                    <a:p>
                      <a:pPr algn="r"/>
                      <a:r>
                        <a:rPr lang="en-US" sz="2200" b="1" dirty="0"/>
                        <a:t>TOTAL</a:t>
                      </a:r>
                    </a:p>
                  </a:txBody>
                  <a:tcPr anchor="ctr"/>
                </a:tc>
                <a:tc>
                  <a:txBody>
                    <a:bodyPr/>
                    <a:lstStyle/>
                    <a:p>
                      <a:pPr algn="ctr"/>
                      <a:r>
                        <a:rPr lang="en-US" sz="2200" b="1" dirty="0"/>
                        <a:t>$407,539</a:t>
                      </a:r>
                    </a:p>
                  </a:txBody>
                  <a:tcPr anchor="ctr"/>
                </a:tc>
                <a:tc>
                  <a:txBody>
                    <a:bodyPr/>
                    <a:lstStyle/>
                    <a:p>
                      <a:pPr algn="ctr"/>
                      <a:r>
                        <a:rPr lang="en-US" sz="2200" b="1" dirty="0"/>
                        <a:t>$728,936</a:t>
                      </a:r>
                    </a:p>
                  </a:txBody>
                  <a:tcPr anchor="ctr"/>
                </a:tc>
                <a:tc>
                  <a:txBody>
                    <a:bodyPr/>
                    <a:lstStyle/>
                    <a:p>
                      <a:pPr algn="ctr"/>
                      <a:r>
                        <a:rPr lang="en-US" sz="2200" b="1" dirty="0"/>
                        <a:t>$321,397</a:t>
                      </a:r>
                    </a:p>
                  </a:txBody>
                  <a:tcPr anchor="ctr"/>
                </a:tc>
                <a:extLst>
                  <a:ext uri="{0D108BD9-81ED-4DB2-BD59-A6C34878D82A}">
                    <a16:rowId xmlns:a16="http://schemas.microsoft.com/office/drawing/2014/main" val="714096359"/>
                  </a:ext>
                </a:extLst>
              </a:tr>
              <a:tr h="526741">
                <a:tc gridSpan="4">
                  <a:txBody>
                    <a:bodyPr/>
                    <a:lstStyle/>
                    <a:p>
                      <a:r>
                        <a:rPr lang="en-US" sz="2200" b="1" dirty="0"/>
                        <a:t>Notes: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4250917"/>
                  </a:ext>
                </a:extLst>
              </a:tr>
              <a:tr h="52674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Eliminated negative Interfund Transfer using cost allocation model. Reduction in Personnel for Retiree Medical Costs moved to Employee Benefits Fund.  Also responsible for the Employee Benefit Fund which currently funds retiree supplemental health insurance for </a:t>
                      </a:r>
                      <a:r>
                        <a:rPr lang="en-US" sz="2200" b="1" dirty="0">
                          <a:latin typeface="Arial" panose="020B0604020202020204" pitchFamily="34" charset="0"/>
                          <a:cs typeface="Arial" panose="020B0604020202020204" pitchFamily="34" charset="0"/>
                        </a:rPr>
                        <a:t>$322,918</a:t>
                      </a:r>
                      <a:r>
                        <a:rPr lang="en-US" sz="2200" dirty="0">
                          <a:latin typeface="Arial" panose="020B0604020202020204" pitchFamily="34" charset="0"/>
                          <a:cs typeface="Arial" panose="020B0604020202020204" pitchFamily="34" charset="0"/>
                        </a:rPr>
                        <a:t>.</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059108"/>
                  </a:ext>
                </a:extLst>
              </a:tr>
            </a:tbl>
          </a:graphicData>
        </a:graphic>
      </p:graphicFrame>
    </p:spTree>
    <p:extLst>
      <p:ext uri="{BB962C8B-B14F-4D97-AF65-F5344CB8AC3E}">
        <p14:creationId xmlns:p14="http://schemas.microsoft.com/office/powerpoint/2010/main" val="22292291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7F1D1-25F2-B781-1460-803B046A8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9A0595-E75D-E7DC-C4E0-9F229EC9EB2C}"/>
              </a:ext>
            </a:extLst>
          </p:cNvPr>
          <p:cNvSpPr>
            <a:spLocks noGrp="1"/>
          </p:cNvSpPr>
          <p:nvPr>
            <p:ph type="title"/>
          </p:nvPr>
        </p:nvSpPr>
        <p:spPr>
          <a:xfrm>
            <a:off x="838200" y="365126"/>
            <a:ext cx="9943214" cy="999996"/>
          </a:xfrm>
        </p:spPr>
        <p:txBody>
          <a:bodyPr>
            <a:normAutofit/>
          </a:bodyPr>
          <a:lstStyle/>
          <a:p>
            <a:r>
              <a:rPr lang="en-US" sz="4000" b="1" dirty="0">
                <a:solidFill>
                  <a:srgbClr val="104862"/>
                </a:solidFill>
              </a:rPr>
              <a:t>Major Initiatives – Human Resources</a:t>
            </a:r>
          </a:p>
        </p:txBody>
      </p:sp>
      <p:sp>
        <p:nvSpPr>
          <p:cNvPr id="3" name="Content Placeholder 2">
            <a:extLst>
              <a:ext uri="{FF2B5EF4-FFF2-40B4-BE49-F238E27FC236}">
                <a16:creationId xmlns:a16="http://schemas.microsoft.com/office/drawing/2014/main" id="{96E02D43-8DCC-0CC2-A5DF-6E957C85B78F}"/>
              </a:ext>
            </a:extLst>
          </p:cNvPr>
          <p:cNvSpPr>
            <a:spLocks noGrp="1"/>
          </p:cNvSpPr>
          <p:nvPr>
            <p:ph idx="1"/>
          </p:nvPr>
        </p:nvSpPr>
        <p:spPr>
          <a:xfrm>
            <a:off x="838200" y="1537097"/>
            <a:ext cx="10515600" cy="4693581"/>
          </a:xfrm>
        </p:spPr>
        <p:txBody>
          <a:bodyPr>
            <a:normAutofit fontScale="77500" lnSpcReduction="20000"/>
          </a:bodyPr>
          <a:lstStyle/>
          <a:p>
            <a:pPr marL="0" indent="0">
              <a:buNone/>
            </a:pPr>
            <a:r>
              <a:rPr lang="en-US" b="1" dirty="0">
                <a:solidFill>
                  <a:srgbClr val="275791"/>
                </a:solidFill>
              </a:rPr>
              <a:t>FY24-25</a:t>
            </a:r>
          </a:p>
          <a:p>
            <a:r>
              <a:rPr lang="en-US" b="1" dirty="0">
                <a:solidFill>
                  <a:srgbClr val="104862"/>
                </a:solidFill>
              </a:rPr>
              <a:t>HR Initiative: </a:t>
            </a:r>
            <a:r>
              <a:rPr lang="en-US" dirty="0"/>
              <a:t>2.5 STEP Adjustment | Completed by September 2025</a:t>
            </a:r>
          </a:p>
          <a:p>
            <a:r>
              <a:rPr lang="en-US" b="1" dirty="0">
                <a:solidFill>
                  <a:srgbClr val="104862"/>
                </a:solidFill>
              </a:rPr>
              <a:t>HR Initiative: </a:t>
            </a:r>
            <a:r>
              <a:rPr lang="en-US" dirty="0"/>
              <a:t>Implementation of Health Care Stipend | Complete</a:t>
            </a:r>
          </a:p>
          <a:p>
            <a:r>
              <a:rPr lang="en-US" b="1" dirty="0">
                <a:solidFill>
                  <a:srgbClr val="104862"/>
                </a:solidFill>
              </a:rPr>
              <a:t>HR Initiative: </a:t>
            </a:r>
            <a:r>
              <a:rPr lang="en-US" dirty="0"/>
              <a:t>IUPAT Contract | Ratified April 2025</a:t>
            </a:r>
          </a:p>
          <a:p>
            <a:r>
              <a:rPr lang="en-US" b="1" dirty="0">
                <a:solidFill>
                  <a:srgbClr val="104862"/>
                </a:solidFill>
              </a:rPr>
              <a:t>HR Initiative: </a:t>
            </a:r>
            <a:r>
              <a:rPr lang="en-US" dirty="0"/>
              <a:t>FOP Police Union Contract | In progress</a:t>
            </a:r>
          </a:p>
          <a:p>
            <a:r>
              <a:rPr lang="en-US" b="1" dirty="0">
                <a:solidFill>
                  <a:srgbClr val="104862"/>
                </a:solidFill>
              </a:rPr>
              <a:t>HR Initiative Technology Project: </a:t>
            </a:r>
            <a:r>
              <a:rPr lang="en-US" dirty="0"/>
              <a:t>Recruitment Platform | Launched April 2025</a:t>
            </a:r>
          </a:p>
          <a:p>
            <a:r>
              <a:rPr lang="en-US" b="1" dirty="0">
                <a:solidFill>
                  <a:srgbClr val="104862"/>
                </a:solidFill>
              </a:rPr>
              <a:t>HR Initiative: </a:t>
            </a:r>
            <a:r>
              <a:rPr lang="en-US" dirty="0"/>
              <a:t>Teamsters Contract | Ratified January 2025</a:t>
            </a:r>
          </a:p>
          <a:p>
            <a:pPr marL="0" indent="0">
              <a:buNone/>
            </a:pPr>
            <a:r>
              <a:rPr lang="en-US" b="1" dirty="0">
                <a:solidFill>
                  <a:srgbClr val="275791"/>
                </a:solidFill>
              </a:rPr>
              <a:t>FY25-26</a:t>
            </a:r>
          </a:p>
          <a:p>
            <a:r>
              <a:rPr lang="en-US" b="1" dirty="0">
                <a:solidFill>
                  <a:srgbClr val="104862"/>
                </a:solidFill>
              </a:rPr>
              <a:t>HR Initiative: </a:t>
            </a:r>
            <a:r>
              <a:rPr lang="en-US" dirty="0"/>
              <a:t>Develop a Health and Wellness Program</a:t>
            </a:r>
          </a:p>
          <a:p>
            <a:r>
              <a:rPr lang="en-US" b="1" dirty="0">
                <a:solidFill>
                  <a:srgbClr val="104862"/>
                </a:solidFill>
              </a:rPr>
              <a:t>HR Initiative: </a:t>
            </a:r>
            <a:r>
              <a:rPr lang="en-US" dirty="0"/>
              <a:t>Develop a Service Award Program</a:t>
            </a:r>
          </a:p>
          <a:p>
            <a:r>
              <a:rPr lang="en-US" b="1" dirty="0">
                <a:solidFill>
                  <a:srgbClr val="104862"/>
                </a:solidFill>
              </a:rPr>
              <a:t>HR Initiative Technology Project: </a:t>
            </a:r>
            <a:r>
              <a:rPr lang="en-US" dirty="0"/>
              <a:t>Implement HRMS</a:t>
            </a:r>
          </a:p>
          <a:p>
            <a:r>
              <a:rPr lang="en-US" b="1" dirty="0">
                <a:solidFill>
                  <a:srgbClr val="104862"/>
                </a:solidFill>
              </a:rPr>
              <a:t>HR Initiative:</a:t>
            </a:r>
            <a:r>
              <a:rPr lang="en-US" dirty="0"/>
              <a:t> Implement the </a:t>
            </a:r>
            <a:r>
              <a:rPr lang="en-US" dirty="0" err="1"/>
              <a:t>PeopleMap</a:t>
            </a:r>
            <a:r>
              <a:rPr lang="en-US" dirty="0"/>
              <a:t> Program</a:t>
            </a:r>
          </a:p>
          <a:p>
            <a:r>
              <a:rPr lang="en-US" b="1" dirty="0">
                <a:solidFill>
                  <a:srgbClr val="104862"/>
                </a:solidFill>
              </a:rPr>
              <a:t>HR Initiative: </a:t>
            </a:r>
            <a:r>
              <a:rPr lang="en-US" dirty="0"/>
              <a:t>Launch a New Employee Orientation Program</a:t>
            </a:r>
          </a:p>
        </p:txBody>
      </p:sp>
    </p:spTree>
    <p:extLst>
      <p:ext uri="{BB962C8B-B14F-4D97-AF65-F5344CB8AC3E}">
        <p14:creationId xmlns:p14="http://schemas.microsoft.com/office/powerpoint/2010/main" val="8680900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D26D7-6034-DE52-0557-56B504B489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DB52F70-1107-C496-A738-38325A9185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3467" y="1543980"/>
            <a:ext cx="10905066" cy="3770037"/>
          </a:xfrm>
          <a:prstGeom prst="rect">
            <a:avLst/>
          </a:prstGeom>
        </p:spPr>
      </p:pic>
    </p:spTree>
    <p:extLst>
      <p:ext uri="{BB962C8B-B14F-4D97-AF65-F5344CB8AC3E}">
        <p14:creationId xmlns:p14="http://schemas.microsoft.com/office/powerpoint/2010/main" val="30069149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86067-BE6F-D08E-F59D-761FE22225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04C9F9-413C-F392-EA10-3CB71554EE09}"/>
              </a:ext>
            </a:extLst>
          </p:cNvPr>
          <p:cNvSpPr>
            <a:spLocks noGrp="1"/>
          </p:cNvSpPr>
          <p:nvPr>
            <p:ph type="title"/>
          </p:nvPr>
        </p:nvSpPr>
        <p:spPr/>
        <p:txBody>
          <a:bodyPr/>
          <a:lstStyle/>
          <a:p>
            <a:r>
              <a:rPr lang="en-US" b="1" dirty="0">
                <a:solidFill>
                  <a:srgbClr val="104862"/>
                </a:solidFill>
              </a:rPr>
              <a:t>Information Technology</a:t>
            </a:r>
          </a:p>
        </p:txBody>
      </p:sp>
      <p:graphicFrame>
        <p:nvGraphicFramePr>
          <p:cNvPr id="2" name="Content Placeholder 1">
            <a:extLst>
              <a:ext uri="{FF2B5EF4-FFF2-40B4-BE49-F238E27FC236}">
                <a16:creationId xmlns:a16="http://schemas.microsoft.com/office/drawing/2014/main" id="{4BF52391-A102-B3E1-92CE-8D2D6B12ABDD}"/>
              </a:ext>
            </a:extLst>
          </p:cNvPr>
          <p:cNvGraphicFramePr>
            <a:graphicFrameLocks noGrp="1"/>
          </p:cNvGraphicFramePr>
          <p:nvPr>
            <p:ph idx="1"/>
            <p:extLst>
              <p:ext uri="{D42A27DB-BD31-4B8C-83A1-F6EECF244321}">
                <p14:modId xmlns:p14="http://schemas.microsoft.com/office/powerpoint/2010/main" val="3294648997"/>
              </p:ext>
            </p:extLst>
          </p:nvPr>
        </p:nvGraphicFramePr>
        <p:xfrm>
          <a:off x="838200" y="1590675"/>
          <a:ext cx="10515600" cy="28041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093609078"/>
                    </a:ext>
                  </a:extLst>
                </a:gridCol>
                <a:gridCol w="5257800">
                  <a:extLst>
                    <a:ext uri="{9D8B030D-6E8A-4147-A177-3AD203B41FA5}">
                      <a16:colId xmlns:a16="http://schemas.microsoft.com/office/drawing/2014/main" val="3888219350"/>
                    </a:ext>
                  </a:extLst>
                </a:gridCol>
              </a:tblGrid>
              <a:tr h="472143">
                <a:tc>
                  <a:txBody>
                    <a:bodyPr/>
                    <a:lstStyle/>
                    <a:p>
                      <a:pPr algn="ctr"/>
                      <a:r>
                        <a:rPr lang="en-US" sz="2800" b="1" dirty="0">
                          <a:solidFill>
                            <a:schemeClr val="bg1"/>
                          </a:solidFill>
                        </a:rPr>
                        <a:t>Vision</a:t>
                      </a:r>
                    </a:p>
                  </a:txBody>
                  <a:tcPr anchor="ctr"/>
                </a:tc>
                <a:tc>
                  <a:txBody>
                    <a:bodyPr/>
                    <a:lstStyle/>
                    <a:p>
                      <a:pPr algn="ctr"/>
                      <a:r>
                        <a:rPr lang="en-US" sz="2800" b="1" dirty="0"/>
                        <a:t>Mission</a:t>
                      </a:r>
                      <a:endParaRPr lang="en-US" sz="2800" b="1" dirty="0">
                        <a:solidFill>
                          <a:srgbClr val="B78739"/>
                        </a:solidFill>
                      </a:endParaRPr>
                    </a:p>
                  </a:txBody>
                  <a:tcPr anchor="ctr"/>
                </a:tc>
                <a:extLst>
                  <a:ext uri="{0D108BD9-81ED-4DB2-BD59-A6C34878D82A}">
                    <a16:rowId xmlns:a16="http://schemas.microsoft.com/office/drawing/2014/main" val="2000895093"/>
                  </a:ext>
                </a:extLst>
              </a:tr>
              <a:tr h="344114">
                <a:tc>
                  <a:txBody>
                    <a:bodyPr/>
                    <a:lstStyle/>
                    <a:p>
                      <a:r>
                        <a:rPr lang="en-US" sz="2400" dirty="0"/>
                        <a:t>Transform city operations through innovative technology, setting the standard for municipal efficiency and delivering adaptive, forward-thinking services that meet evolving community needs.</a:t>
                      </a:r>
                      <a:endParaRPr lang="en-US" sz="2200" b="1" dirty="0"/>
                    </a:p>
                  </a:txBody>
                  <a:tcPr anchor="ctr"/>
                </a:tc>
                <a:tc>
                  <a:txBody>
                    <a:bodyPr/>
                    <a:lstStyle/>
                    <a:p>
                      <a:r>
                        <a:rPr lang="en-US" sz="2400" dirty="0"/>
                        <a:t>Empower our city through innovative technology that delivers efficient services, supports data-driven decisions, ensures secure digital access, and fosters collaboration and innovation.</a:t>
                      </a:r>
                      <a:endParaRPr lang="en-US" sz="2200" b="0" dirty="0"/>
                    </a:p>
                  </a:txBody>
                  <a:tcPr anchor="ctr"/>
                </a:tc>
                <a:extLst>
                  <a:ext uri="{0D108BD9-81ED-4DB2-BD59-A6C34878D82A}">
                    <a16:rowId xmlns:a16="http://schemas.microsoft.com/office/drawing/2014/main" val="503865722"/>
                  </a:ext>
                </a:extLst>
              </a:tr>
            </a:tbl>
          </a:graphicData>
        </a:graphic>
      </p:graphicFrame>
    </p:spTree>
    <p:extLst>
      <p:ext uri="{BB962C8B-B14F-4D97-AF65-F5344CB8AC3E}">
        <p14:creationId xmlns:p14="http://schemas.microsoft.com/office/powerpoint/2010/main" val="31617544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E71F9-B456-5C2E-27CA-FFA4BA167C5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8AB5146-A384-08E8-E4C4-D08023C44A34}"/>
              </a:ext>
            </a:extLst>
          </p:cNvPr>
          <p:cNvSpPr>
            <a:spLocks noGrp="1"/>
          </p:cNvSpPr>
          <p:nvPr>
            <p:ph type="title"/>
          </p:nvPr>
        </p:nvSpPr>
        <p:spPr/>
        <p:txBody>
          <a:bodyPr/>
          <a:lstStyle/>
          <a:p>
            <a:r>
              <a:rPr lang="en-US" b="1" dirty="0">
                <a:solidFill>
                  <a:srgbClr val="104862"/>
                </a:solidFill>
              </a:rPr>
              <a:t>Information Technology</a:t>
            </a:r>
          </a:p>
        </p:txBody>
      </p:sp>
      <p:graphicFrame>
        <p:nvGraphicFramePr>
          <p:cNvPr id="2" name="Content Placeholder 1">
            <a:extLst>
              <a:ext uri="{FF2B5EF4-FFF2-40B4-BE49-F238E27FC236}">
                <a16:creationId xmlns:a16="http://schemas.microsoft.com/office/drawing/2014/main" id="{57A12860-DFBF-64C9-E7A4-303EEC1117A3}"/>
              </a:ext>
            </a:extLst>
          </p:cNvPr>
          <p:cNvGraphicFramePr>
            <a:graphicFrameLocks noGrp="1"/>
          </p:cNvGraphicFramePr>
          <p:nvPr>
            <p:ph idx="1"/>
            <p:extLst>
              <p:ext uri="{D42A27DB-BD31-4B8C-83A1-F6EECF244321}">
                <p14:modId xmlns:p14="http://schemas.microsoft.com/office/powerpoint/2010/main" val="1878413466"/>
              </p:ext>
            </p:extLst>
          </p:nvPr>
        </p:nvGraphicFramePr>
        <p:xfrm>
          <a:off x="838200" y="1590675"/>
          <a:ext cx="10515600" cy="252984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4093609078"/>
                    </a:ext>
                  </a:extLst>
                </a:gridCol>
              </a:tblGrid>
              <a:tr h="388824">
                <a:tc>
                  <a:txBody>
                    <a:bodyPr/>
                    <a:lstStyle/>
                    <a:p>
                      <a:pPr algn="l"/>
                      <a:r>
                        <a:rPr lang="en-US" sz="2200" b="1" dirty="0">
                          <a:solidFill>
                            <a:srgbClr val="B78739"/>
                          </a:solidFill>
                        </a:rPr>
                        <a:t>Department Goals</a:t>
                      </a:r>
                    </a:p>
                  </a:txBody>
                  <a:tcPr anchor="ctr">
                    <a:solidFill>
                      <a:schemeClr val="accent1">
                        <a:lumMod val="75000"/>
                      </a:schemeClr>
                    </a:solidFill>
                  </a:tcPr>
                </a:tc>
                <a:extLst>
                  <a:ext uri="{0D108BD9-81ED-4DB2-BD59-A6C34878D82A}">
                    <a16:rowId xmlns:a16="http://schemas.microsoft.com/office/drawing/2014/main" val="3141615551"/>
                  </a:ext>
                </a:extLst>
              </a:tr>
              <a:tr h="388824">
                <a:tc>
                  <a:txBody>
                    <a:bodyPr/>
                    <a:lstStyle/>
                    <a:p>
                      <a:pPr marL="342900" indent="-342900" algn="l">
                        <a:buFont typeface="Arial" panose="020B0604020202020204" pitchFamily="34" charset="0"/>
                        <a:buChar char="•"/>
                      </a:pPr>
                      <a:r>
                        <a:rPr lang="en-US" sz="2200" b="0" dirty="0">
                          <a:solidFill>
                            <a:srgbClr val="104862"/>
                          </a:solidFill>
                        </a:rPr>
                        <a:t>Enhance Cybersecurity Measures</a:t>
                      </a:r>
                    </a:p>
                    <a:p>
                      <a:pPr marL="342900" indent="-342900" algn="l">
                        <a:buFont typeface="Arial" panose="020B0604020202020204" pitchFamily="34" charset="0"/>
                        <a:buChar char="•"/>
                      </a:pPr>
                      <a:r>
                        <a:rPr lang="en-US" sz="2200" b="0" dirty="0">
                          <a:solidFill>
                            <a:srgbClr val="104862"/>
                          </a:solidFill>
                        </a:rPr>
                        <a:t>Modernize IT Infrastructure</a:t>
                      </a:r>
                    </a:p>
                    <a:p>
                      <a:pPr marL="342900" indent="-342900" algn="l">
                        <a:buFont typeface="Arial" panose="020B0604020202020204" pitchFamily="34" charset="0"/>
                        <a:buChar char="•"/>
                      </a:pPr>
                      <a:r>
                        <a:rPr lang="en-US" sz="2200" b="0" dirty="0">
                          <a:solidFill>
                            <a:srgbClr val="104862"/>
                          </a:solidFill>
                        </a:rPr>
                        <a:t>Enable Data-Driven Decision Making</a:t>
                      </a:r>
                    </a:p>
                    <a:p>
                      <a:pPr marL="342900" indent="-342900" algn="l">
                        <a:buFont typeface="Arial" panose="020B0604020202020204" pitchFamily="34" charset="0"/>
                        <a:buChar char="•"/>
                      </a:pPr>
                      <a:r>
                        <a:rPr lang="en-US" sz="2200" b="0" dirty="0">
                          <a:solidFill>
                            <a:srgbClr val="104862"/>
                          </a:solidFill>
                        </a:rPr>
                        <a:t>Facilitate Interdepartmental Collaboration</a:t>
                      </a:r>
                    </a:p>
                    <a:p>
                      <a:pPr marL="342900" indent="-342900" algn="l">
                        <a:buFont typeface="Arial" panose="020B0604020202020204" pitchFamily="34" charset="0"/>
                        <a:buChar char="•"/>
                      </a:pPr>
                      <a:r>
                        <a:rPr lang="en-US" sz="2200" b="0" dirty="0">
                          <a:solidFill>
                            <a:srgbClr val="104862"/>
                          </a:solidFill>
                        </a:rPr>
                        <a:t>Improve Citizen Service Delivery</a:t>
                      </a:r>
                    </a:p>
                    <a:p>
                      <a:pPr marL="342900" indent="-342900" algn="l">
                        <a:buFont typeface="Arial" panose="020B0604020202020204" pitchFamily="34" charset="0"/>
                        <a:buChar char="•"/>
                      </a:pPr>
                      <a:r>
                        <a:rPr lang="en-US" sz="2200" b="0" dirty="0">
                          <a:solidFill>
                            <a:srgbClr val="104862"/>
                          </a:solidFill>
                        </a:rPr>
                        <a:t>Promote Smart City Initiatives</a:t>
                      </a:r>
                    </a:p>
                  </a:txBody>
                  <a:tcPr anchor="ctr">
                    <a:solidFill>
                      <a:srgbClr val="E7EAED"/>
                    </a:solidFill>
                  </a:tcPr>
                </a:tc>
                <a:extLst>
                  <a:ext uri="{0D108BD9-81ED-4DB2-BD59-A6C34878D82A}">
                    <a16:rowId xmlns:a16="http://schemas.microsoft.com/office/drawing/2014/main" val="2292771504"/>
                  </a:ext>
                </a:extLst>
              </a:tr>
            </a:tbl>
          </a:graphicData>
        </a:graphic>
      </p:graphicFrame>
    </p:spTree>
    <p:extLst>
      <p:ext uri="{BB962C8B-B14F-4D97-AF65-F5344CB8AC3E}">
        <p14:creationId xmlns:p14="http://schemas.microsoft.com/office/powerpoint/2010/main" val="34593759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9903F-D181-360B-C74D-4AC84564F59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7081A24-6CEE-B664-1496-E7445DE57C98}"/>
              </a:ext>
            </a:extLst>
          </p:cNvPr>
          <p:cNvSpPr/>
          <p:nvPr/>
        </p:nvSpPr>
        <p:spPr>
          <a:xfrm>
            <a:off x="265164" y="1580042"/>
            <a:ext cx="11661671" cy="50334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19C3758-B588-6A19-231B-46D6915359F8}"/>
              </a:ext>
            </a:extLst>
          </p:cNvPr>
          <p:cNvSpPr>
            <a:spLocks noGrp="1"/>
          </p:cNvSpPr>
          <p:nvPr>
            <p:ph type="title"/>
          </p:nvPr>
        </p:nvSpPr>
        <p:spPr/>
        <p:txBody>
          <a:bodyPr/>
          <a:lstStyle/>
          <a:p>
            <a:r>
              <a:rPr lang="en-US" b="1" dirty="0">
                <a:solidFill>
                  <a:srgbClr val="104862"/>
                </a:solidFill>
              </a:rPr>
              <a:t>Information Technology</a:t>
            </a:r>
          </a:p>
        </p:txBody>
      </p:sp>
      <p:graphicFrame>
        <p:nvGraphicFramePr>
          <p:cNvPr id="2" name="Content Placeholder 1">
            <a:extLst>
              <a:ext uri="{FF2B5EF4-FFF2-40B4-BE49-F238E27FC236}">
                <a16:creationId xmlns:a16="http://schemas.microsoft.com/office/drawing/2014/main" id="{3333615A-270B-6749-5449-6EC48C0819B8}"/>
              </a:ext>
            </a:extLst>
          </p:cNvPr>
          <p:cNvGraphicFramePr>
            <a:graphicFrameLocks noGrp="1"/>
          </p:cNvGraphicFramePr>
          <p:nvPr>
            <p:ph idx="1"/>
            <p:extLst>
              <p:ext uri="{D42A27DB-BD31-4B8C-83A1-F6EECF244321}">
                <p14:modId xmlns:p14="http://schemas.microsoft.com/office/powerpoint/2010/main" val="2665846807"/>
              </p:ext>
            </p:extLst>
          </p:nvPr>
        </p:nvGraphicFramePr>
        <p:xfrm>
          <a:off x="648585" y="1590675"/>
          <a:ext cx="11142922" cy="4907280"/>
        </p:xfrm>
        <a:graphic>
          <a:graphicData uri="http://schemas.openxmlformats.org/drawingml/2006/table">
            <a:tbl>
              <a:tblPr firstRow="1" bandRow="1">
                <a:tableStyleId>{5C22544A-7EE6-4342-B048-85BDC9FD1C3A}</a:tableStyleId>
              </a:tblPr>
              <a:tblGrid>
                <a:gridCol w="11142922">
                  <a:extLst>
                    <a:ext uri="{9D8B030D-6E8A-4147-A177-3AD203B41FA5}">
                      <a16:colId xmlns:a16="http://schemas.microsoft.com/office/drawing/2014/main" val="4093609078"/>
                    </a:ext>
                  </a:extLst>
                </a:gridCol>
              </a:tblGrid>
              <a:tr h="388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B78739"/>
                          </a:solidFill>
                        </a:rPr>
                        <a:t>Summary of Services</a:t>
                      </a:r>
                      <a:endParaRPr lang="en-US" sz="2200" b="0" dirty="0">
                        <a:solidFill>
                          <a:srgbClr val="B78739"/>
                        </a:solidFill>
                      </a:endParaRPr>
                    </a:p>
                  </a:txBody>
                  <a:tcPr anchor="ctr">
                    <a:solidFill>
                      <a:srgbClr val="104862"/>
                    </a:solidFill>
                  </a:tcPr>
                </a:tc>
                <a:extLst>
                  <a:ext uri="{0D108BD9-81ED-4DB2-BD59-A6C34878D82A}">
                    <a16:rowId xmlns:a16="http://schemas.microsoft.com/office/drawing/2014/main" val="2916680133"/>
                  </a:ext>
                </a:extLst>
              </a:tr>
              <a:tr h="388824">
                <a:tc>
                  <a:txBody>
                    <a:bodyPr/>
                    <a:lstStyle/>
                    <a:p>
                      <a:r>
                        <a:rPr lang="en-US" sz="1600" b="1" dirty="0"/>
                        <a:t>Infrastructure Management:</a:t>
                      </a:r>
                      <a:endParaRPr lang="en-US" sz="1600" dirty="0"/>
                    </a:p>
                    <a:p>
                      <a:pPr marL="285750" indent="-285750">
                        <a:buFont typeface="Arial" panose="020B0604020202020204" pitchFamily="34" charset="0"/>
                        <a:buChar char="•"/>
                      </a:pPr>
                      <a:r>
                        <a:rPr lang="en-US" sz="1600" dirty="0"/>
                        <a:t>Maintenance and management of network infrastructure, servers, and data centers to ensure reliability and security.</a:t>
                      </a:r>
                    </a:p>
                    <a:p>
                      <a:pPr marL="285750" indent="-285750">
                        <a:buFont typeface="Arial" panose="020B0604020202020204" pitchFamily="34" charset="0"/>
                        <a:buChar char="•"/>
                      </a:pPr>
                      <a:r>
                        <a:rPr lang="en-US" sz="1600" dirty="0"/>
                        <a:t>Deployment and support for hardware and software systems across city departments.</a:t>
                      </a:r>
                    </a:p>
                    <a:p>
                      <a:r>
                        <a:rPr lang="en-US" sz="1600" b="1" dirty="0"/>
                        <a:t>Cybersecurity and Data Protection:</a:t>
                      </a:r>
                      <a:endParaRPr lang="en-US" sz="1600" dirty="0"/>
                    </a:p>
                    <a:p>
                      <a:pPr marL="285750" indent="-285750">
                        <a:buFont typeface="Arial" panose="020B0604020202020204" pitchFamily="34" charset="0"/>
                        <a:buChar char="•"/>
                      </a:pPr>
                      <a:r>
                        <a:rPr lang="en-US" sz="1600" dirty="0"/>
                        <a:t>Implementing robust cybersecurity measures to safeguard data and systems from cyber threats.</a:t>
                      </a:r>
                    </a:p>
                    <a:p>
                      <a:pPr marL="285750" indent="-285750">
                        <a:buFont typeface="Arial" panose="020B0604020202020204" pitchFamily="34" charset="0"/>
                        <a:buChar char="•"/>
                      </a:pPr>
                      <a:r>
                        <a:rPr lang="en-US" sz="1600" dirty="0"/>
                        <a:t>Regular security assessments, threat monitoring, and incident response to mitigate risks.</a:t>
                      </a:r>
                    </a:p>
                    <a:p>
                      <a:r>
                        <a:rPr lang="en-US" sz="1600" b="1" dirty="0"/>
                        <a:t>IT Support and Helpdesk Services:</a:t>
                      </a:r>
                      <a:endParaRPr lang="en-US" sz="1600" dirty="0"/>
                    </a:p>
                    <a:p>
                      <a:pPr marL="285750" indent="-285750">
                        <a:buFont typeface="Arial" panose="020B0604020202020204" pitchFamily="34" charset="0"/>
                        <a:buChar char="•"/>
                      </a:pPr>
                      <a:r>
                        <a:rPr lang="en-US" sz="1600" dirty="0"/>
                        <a:t>Responsive technical support for city staff, including troubleshooting, software assistance, and device management.</a:t>
                      </a:r>
                    </a:p>
                    <a:p>
                      <a:r>
                        <a:rPr lang="en-US" sz="1600" b="1" dirty="0"/>
                        <a:t>Telecommunications and Connectivity:</a:t>
                      </a:r>
                      <a:endParaRPr lang="en-US" sz="1600" dirty="0"/>
                    </a:p>
                    <a:p>
                      <a:pPr marL="285750" indent="-285750">
                        <a:buFont typeface="Arial" panose="020B0604020202020204" pitchFamily="34" charset="0"/>
                        <a:buChar char="•"/>
                      </a:pPr>
                      <a:r>
                        <a:rPr lang="en-US" sz="1600" dirty="0"/>
                        <a:t>Management of telecommunications infrastructure, including phone systems and internet connectivity for city offices and facilities.</a:t>
                      </a:r>
                    </a:p>
                    <a:p>
                      <a:r>
                        <a:rPr lang="en-US" sz="1600" b="1" dirty="0"/>
                        <a:t>Digital Transformation and Innovation:</a:t>
                      </a:r>
                      <a:endParaRPr lang="en-US" sz="1600" dirty="0"/>
                    </a:p>
                    <a:p>
                      <a:pPr marL="285750" indent="-285750">
                        <a:buFont typeface="Arial" panose="020B0604020202020204" pitchFamily="34" charset="0"/>
                        <a:buChar char="•"/>
                      </a:pPr>
                      <a:r>
                        <a:rPr lang="en-US" sz="1600" dirty="0"/>
                        <a:t>Collaboration with city leadership to develop IT strategic plans aligned with organizational goals and priorities.</a:t>
                      </a:r>
                    </a:p>
                    <a:p>
                      <a:pPr marL="285750" indent="-285750">
                        <a:buFont typeface="Arial" panose="020B0604020202020204" pitchFamily="34" charset="0"/>
                        <a:buChar char="•"/>
                      </a:pPr>
                      <a:r>
                        <a:rPr lang="en-US" sz="1600" dirty="0"/>
                        <a:t>Formulation of IT policies and procedures to ensure compliance with regulatory requirements and best practices in technology governance.</a:t>
                      </a:r>
                    </a:p>
                    <a:p>
                      <a:pPr marL="285750" indent="-285750">
                        <a:buFont typeface="Arial" panose="020B0604020202020204" pitchFamily="34" charset="0"/>
                        <a:buChar char="•"/>
                      </a:pPr>
                      <a:r>
                        <a:rPr lang="en-US" sz="1600" dirty="0"/>
                        <a:t>Continuous evaluation of IT services and processes to identify opportunities for improvement and innovation.</a:t>
                      </a:r>
                    </a:p>
                    <a:p>
                      <a:pPr marL="285750" indent="-285750">
                        <a:buFont typeface="Arial" panose="020B0604020202020204" pitchFamily="34" charset="0"/>
                        <a:buChar char="•"/>
                      </a:pPr>
                      <a:r>
                        <a:rPr lang="en-US" sz="1600" dirty="0"/>
                        <a:t>Modernize city processes, enhance service delivery, and improve citizen engagement</a:t>
                      </a:r>
                    </a:p>
                    <a:p>
                      <a:pPr marL="285750" indent="-285750">
                        <a:buFont typeface="Arial" panose="020B0604020202020204" pitchFamily="34" charset="0"/>
                        <a:buChar char="•"/>
                      </a:pPr>
                      <a:r>
                        <a:rPr lang="en-US" sz="1600" dirty="0"/>
                        <a:t>Explore emerging technologies and trends to anticipate future needs and opportunities to improve residents’ quality of life.</a:t>
                      </a:r>
                      <a:endParaRPr lang="en-US" sz="2200" b="0" dirty="0"/>
                    </a:p>
                  </a:txBody>
                  <a:tcPr anchor="ctr">
                    <a:solidFill>
                      <a:srgbClr val="E7EAED"/>
                    </a:solidFill>
                  </a:tcPr>
                </a:tc>
                <a:extLst>
                  <a:ext uri="{0D108BD9-81ED-4DB2-BD59-A6C34878D82A}">
                    <a16:rowId xmlns:a16="http://schemas.microsoft.com/office/drawing/2014/main" val="1972423737"/>
                  </a:ext>
                </a:extLst>
              </a:tr>
            </a:tbl>
          </a:graphicData>
        </a:graphic>
      </p:graphicFrame>
    </p:spTree>
    <p:extLst>
      <p:ext uri="{BB962C8B-B14F-4D97-AF65-F5344CB8AC3E}">
        <p14:creationId xmlns:p14="http://schemas.microsoft.com/office/powerpoint/2010/main" val="1802734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10265</TotalTime>
  <Words>16956</Words>
  <Application>Microsoft Office PowerPoint</Application>
  <PresentationFormat>Widescreen</PresentationFormat>
  <Paragraphs>3432</Paragraphs>
  <Slides>277</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277</vt:i4>
      </vt:variant>
    </vt:vector>
  </HeadingPairs>
  <TitlesOfParts>
    <vt:vector size="285" baseType="lpstr">
      <vt:lpstr>Aptos</vt:lpstr>
      <vt:lpstr>Aptos Display</vt:lpstr>
      <vt:lpstr>Aptos Narrow</vt:lpstr>
      <vt:lpstr>Arial</vt:lpstr>
      <vt:lpstr>Bahnschrift Light Condensed</vt:lpstr>
      <vt:lpstr>Calibri</vt:lpstr>
      <vt:lpstr>Symbol</vt:lpstr>
      <vt:lpstr>Office Theme</vt:lpstr>
      <vt:lpstr>City of Bartow Fiscal Year  2025-2026 Proposed Budget Presentation</vt:lpstr>
      <vt:lpstr>Agenda July 17, 2025</vt:lpstr>
      <vt:lpstr>Agenda July 18, 2025</vt:lpstr>
      <vt:lpstr>City of Bartow | Demographics</vt:lpstr>
      <vt:lpstr>City of Bartow | Utility Demographics</vt:lpstr>
      <vt:lpstr>City of Bartow | Organizational Demographics</vt:lpstr>
      <vt:lpstr>City of Bartow | Major Accomplishments</vt:lpstr>
      <vt:lpstr>City of Bartow | New Technology</vt:lpstr>
      <vt:lpstr>City of Bartow | Best Practices and Innovation</vt:lpstr>
      <vt:lpstr>City of Bartow  On the Horizon</vt:lpstr>
      <vt:lpstr>Strategic Planning | City Goals</vt:lpstr>
      <vt:lpstr>Strategic Planning and Performance Dashboard</vt:lpstr>
      <vt:lpstr>About the Budget Book</vt:lpstr>
      <vt:lpstr>Key Definitions</vt:lpstr>
      <vt:lpstr>Proposed Budget Overview Fiscal Year 2025-2026</vt:lpstr>
      <vt:lpstr>Budget Overview</vt:lpstr>
      <vt:lpstr>City of Bartow Total Budget</vt:lpstr>
      <vt:lpstr>PowerPoint Presentation</vt:lpstr>
      <vt:lpstr>PowerPoint Presentation</vt:lpstr>
      <vt:lpstr>Major Funds Budget Projections</vt:lpstr>
      <vt:lpstr>Major Funds Budget Projections</vt:lpstr>
      <vt:lpstr>Major Funds Budget Projections</vt:lpstr>
      <vt:lpstr>Major Funds Budget Projections</vt:lpstr>
      <vt:lpstr>Major Funds Budget Projections</vt:lpstr>
      <vt:lpstr>PowerPoint Presentation</vt:lpstr>
      <vt:lpstr>Bartow Personnel Statistics | FY 2025-2026 Proposed Budget</vt:lpstr>
      <vt:lpstr>13 New Positions in the FY25-26 Proposed Budget</vt:lpstr>
      <vt:lpstr>13 New Positions in the FY25-26 Proposed Budget</vt:lpstr>
      <vt:lpstr>Employer of Choice Goals</vt:lpstr>
      <vt:lpstr>PowerPoint Presentation</vt:lpstr>
      <vt:lpstr>Implementation of the Market Rate Pay Plan</vt:lpstr>
      <vt:lpstr>Implementation of Market Rate Study</vt:lpstr>
      <vt:lpstr>Implementation of Market Rate Study</vt:lpstr>
      <vt:lpstr>Fiscal Impact of Implementation of the Market Rate Study</vt:lpstr>
      <vt:lpstr>Fiscal Impact of New Pay Plan by Fund</vt:lpstr>
      <vt:lpstr>Fiscal Impact of Implementation of the Market Rate Study</vt:lpstr>
      <vt:lpstr>Will be Fully Funded within the Adopted Budget Estimated Cost $2.83 Million</vt:lpstr>
      <vt:lpstr>Capital Improvement Program</vt:lpstr>
      <vt:lpstr>PowerPoint Presentation</vt:lpstr>
      <vt:lpstr>CIP Project List</vt:lpstr>
      <vt:lpstr>CIP Project List</vt:lpstr>
      <vt:lpstr>CIP Project List</vt:lpstr>
      <vt:lpstr>CIP List – R&amp;R Programs</vt:lpstr>
      <vt:lpstr>Planned Spend Down of General Fund Reserves </vt:lpstr>
      <vt:lpstr>General Fund Overview Fiscal Year 2025-2026</vt:lpstr>
      <vt:lpstr>City of Bartow Millage Rate History</vt:lpstr>
      <vt:lpstr>Historic Taxable Value – City of Bartow</vt:lpstr>
      <vt:lpstr>PowerPoint Presentation</vt:lpstr>
      <vt:lpstr>PowerPoint Presentation</vt:lpstr>
      <vt:lpstr>General Fund Departments</vt:lpstr>
      <vt:lpstr>PowerPoint Presentation</vt:lpstr>
      <vt:lpstr>PowerPoint Presentation</vt:lpstr>
      <vt:lpstr>PowerPoint Presentation</vt:lpstr>
      <vt:lpstr>City Clerk’s Office</vt:lpstr>
      <vt:lpstr>City Clerk’s Office</vt:lpstr>
      <vt:lpstr>City Clerk’s Office</vt:lpstr>
      <vt:lpstr>Key Performance Measures</vt:lpstr>
      <vt:lpstr>Key Performance Measures</vt:lpstr>
      <vt:lpstr>PowerPoint Presentation</vt:lpstr>
      <vt:lpstr>Major Initiatives – City Clerk</vt:lpstr>
      <vt:lpstr>PowerPoint Presentation</vt:lpstr>
      <vt:lpstr>City Manager’s Office</vt:lpstr>
      <vt:lpstr>City Manager’s Office</vt:lpstr>
      <vt:lpstr>Key Performance Measures</vt:lpstr>
      <vt:lpstr>Communications Key Performance Measures</vt:lpstr>
      <vt:lpstr>PowerPoint Presentation</vt:lpstr>
      <vt:lpstr>Major Initiatives – City Manager’s Office</vt:lpstr>
      <vt:lpstr>PowerPoint Presentation</vt:lpstr>
      <vt:lpstr>Code Compliance and Neighborhood Services</vt:lpstr>
      <vt:lpstr>Code Compliance and Neighborhood Services</vt:lpstr>
      <vt:lpstr>Code Compliance and Neighborhood Services</vt:lpstr>
      <vt:lpstr>Code Compliance and Neighborhood Services</vt:lpstr>
      <vt:lpstr>Key Performance Measures</vt:lpstr>
      <vt:lpstr>PowerPoint Presentation</vt:lpstr>
      <vt:lpstr>Major Initiatives – Code Compliance and Neighborhood Services</vt:lpstr>
      <vt:lpstr>Major Initiatives – Code Compliance and Neighborhood Services</vt:lpstr>
      <vt:lpstr>PowerPoint Presentation</vt:lpstr>
      <vt:lpstr>Finance</vt:lpstr>
      <vt:lpstr>Finance</vt:lpstr>
      <vt:lpstr>Key Performance Measures</vt:lpstr>
      <vt:lpstr>Key Performance Measure – Finance Customer Service</vt:lpstr>
      <vt:lpstr>Key Performance Measure Finance Customer Service</vt:lpstr>
      <vt:lpstr>Key Performance Measure – Finance Purchasing</vt:lpstr>
      <vt:lpstr>PowerPoint Presentation</vt:lpstr>
      <vt:lpstr>PowerPoint Presentation</vt:lpstr>
      <vt:lpstr>PowerPoint Presentation</vt:lpstr>
      <vt:lpstr>Major Initiatives – Finance</vt:lpstr>
      <vt:lpstr>Enterprise Resource Planning (ERP)</vt:lpstr>
      <vt:lpstr>PowerPoint Presentation</vt:lpstr>
      <vt:lpstr>Human Resources</vt:lpstr>
      <vt:lpstr>Human Resources</vt:lpstr>
      <vt:lpstr>Key Performance Measures – Human Resources</vt:lpstr>
      <vt:lpstr>Key Performance Measures</vt:lpstr>
      <vt:lpstr>PowerPoint Presentation</vt:lpstr>
      <vt:lpstr>Major Initiatives – Human Resources</vt:lpstr>
      <vt:lpstr>PowerPoint Presentation</vt:lpstr>
      <vt:lpstr>Information Technology</vt:lpstr>
      <vt:lpstr>Information Technology</vt:lpstr>
      <vt:lpstr>Information Technology</vt:lpstr>
      <vt:lpstr>Key Performance Measures</vt:lpstr>
      <vt:lpstr>PowerPoint Presentation</vt:lpstr>
      <vt:lpstr>Major Initiatives – Information Technology</vt:lpstr>
      <vt:lpstr>PowerPoint Presentation</vt:lpstr>
      <vt:lpstr>Parks, Recreation and Cultural Arts</vt:lpstr>
      <vt:lpstr>Parks, Recreation and Cultural Arts</vt:lpstr>
      <vt:lpstr>PowerPoint Presentation</vt:lpstr>
      <vt:lpstr>Golf Course and Mulligans</vt:lpstr>
      <vt:lpstr>Key Performance Measures – PRCA Golf Course</vt:lpstr>
      <vt:lpstr>Key Performance Measures – PRCA Golf Course</vt:lpstr>
      <vt:lpstr>PowerPoint Presentation</vt:lpstr>
      <vt:lpstr>PowerPoint Presentation</vt:lpstr>
      <vt:lpstr>Major Initiatives – Golf Course</vt:lpstr>
      <vt:lpstr>PowerPoint Presentation</vt:lpstr>
      <vt:lpstr>Library</vt:lpstr>
      <vt:lpstr>Key Performance Measures</vt:lpstr>
      <vt:lpstr>PowerPoint Presentation</vt:lpstr>
      <vt:lpstr>PowerPoint Presentation</vt:lpstr>
      <vt:lpstr>PowerPoint Presentation</vt:lpstr>
      <vt:lpstr>Major Initiatives – Library</vt:lpstr>
      <vt:lpstr>PowerPoint Presentation</vt:lpstr>
      <vt:lpstr>Parks and Recreation</vt:lpstr>
      <vt:lpstr>Key Performance Measure - PRCA</vt:lpstr>
      <vt:lpstr>Key Performance Measure - PRCA</vt:lpstr>
      <vt:lpstr>PowerPoint Presentation</vt:lpstr>
      <vt:lpstr>Major Initiatives – Parks and Recreation</vt:lpstr>
      <vt:lpstr>Major Initiatives – Parks and Recreation</vt:lpstr>
      <vt:lpstr>Major Initiatives – Parks and Recreation</vt:lpstr>
      <vt:lpstr>Major Initiatives – Parks and Recreation</vt:lpstr>
      <vt:lpstr>Mary Holland Park  Skate Park</vt:lpstr>
      <vt:lpstr>Capital Improvement Plan FY25-26</vt:lpstr>
      <vt:lpstr>Capital Improvement Plan FY25-26</vt:lpstr>
      <vt:lpstr>Capital Improvement Plan FY25-26</vt:lpstr>
      <vt:lpstr>Capital Improvement Plan FY25-26</vt:lpstr>
      <vt:lpstr>Capital Improvement Plan FY25-26</vt:lpstr>
      <vt:lpstr>Mary Holland Park Pump Track</vt:lpstr>
      <vt:lpstr>PowerPoint Presentation</vt:lpstr>
      <vt:lpstr>Planning</vt:lpstr>
      <vt:lpstr>Planning</vt:lpstr>
      <vt:lpstr>Planning</vt:lpstr>
      <vt:lpstr>Key Performance Measures</vt:lpstr>
      <vt:lpstr>PowerPoint Presentation</vt:lpstr>
      <vt:lpstr>Major Initiatives – Planning</vt:lpstr>
      <vt:lpstr>PowerPoint Presentation</vt:lpstr>
      <vt:lpstr>Police</vt:lpstr>
      <vt:lpstr>Police</vt:lpstr>
      <vt:lpstr>Police</vt:lpstr>
      <vt:lpstr>Key Performance Measures Police</vt:lpstr>
      <vt:lpstr>Patrol Officer Essential Tasks</vt:lpstr>
      <vt:lpstr>Key Performance Measures – Police</vt:lpstr>
      <vt:lpstr>Key Performance Measures Police</vt:lpstr>
      <vt:lpstr>PowerPoint Presentation</vt:lpstr>
      <vt:lpstr>Major Initiatives – Police</vt:lpstr>
      <vt:lpstr>Recruitment Strategies</vt:lpstr>
      <vt:lpstr>2024 Police Department Recruiting</vt:lpstr>
      <vt:lpstr>2024 Police Department Hires</vt:lpstr>
      <vt:lpstr>Police Body and Dash Camera Program</vt:lpstr>
      <vt:lpstr>Axon Body 4 Camera</vt:lpstr>
      <vt:lpstr>Taser 10</vt:lpstr>
      <vt:lpstr>In Car Video System</vt:lpstr>
      <vt:lpstr>PowerPoint Presentation</vt:lpstr>
      <vt:lpstr>Public Works – General Fund</vt:lpstr>
      <vt:lpstr>Public Works – General Fund</vt:lpstr>
      <vt:lpstr>Key Performance Measures</vt:lpstr>
      <vt:lpstr>PowerPoint Presentation</vt:lpstr>
      <vt:lpstr>Major Initiatives – Public Works</vt:lpstr>
      <vt:lpstr>Public Works Administration</vt:lpstr>
      <vt:lpstr>City Hall Remodel | Objectives</vt:lpstr>
      <vt:lpstr>Enterprise Funds Fiscal Year 2025-2026</vt:lpstr>
      <vt:lpstr>PowerPoint Presentation</vt:lpstr>
      <vt:lpstr>Electric</vt:lpstr>
      <vt:lpstr>Electric</vt:lpstr>
      <vt:lpstr>Key Performance Measures</vt:lpstr>
      <vt:lpstr>PowerPoint Presentation</vt:lpstr>
      <vt:lpstr>Major Initiatives – Electric</vt:lpstr>
      <vt:lpstr>Major Initiatives – Electric</vt:lpstr>
      <vt:lpstr>CIP Electric Site Locations</vt:lpstr>
      <vt:lpstr>Electric: South East Substation</vt:lpstr>
      <vt:lpstr>PowerPoint Presentation</vt:lpstr>
      <vt:lpstr>PowerPoint Presentation</vt:lpstr>
      <vt:lpstr>Major Initiatives – Fiber Optic</vt:lpstr>
      <vt:lpstr>City of Bartow Fiber Ring</vt:lpstr>
      <vt:lpstr>Fiber Master Plan and Smart City Initiatives</vt:lpstr>
      <vt:lpstr>PowerPoint Presentation</vt:lpstr>
      <vt:lpstr>Solid Waste</vt:lpstr>
      <vt:lpstr>Solid Waste</vt:lpstr>
      <vt:lpstr>Key Performance Measures</vt:lpstr>
      <vt:lpstr>PowerPoint Presentation</vt:lpstr>
      <vt:lpstr>Major Initiatives – Solid Waste</vt:lpstr>
      <vt:lpstr>Solid Waste Facility</vt:lpstr>
      <vt:lpstr>PowerPoint Presentation</vt:lpstr>
      <vt:lpstr>Stormwater</vt:lpstr>
      <vt:lpstr>Stormwater</vt:lpstr>
      <vt:lpstr>What does the consumer get for their Stormwater Assessment fee?</vt:lpstr>
      <vt:lpstr>Key Performance Measure - Stormwater</vt:lpstr>
      <vt:lpstr>Key Performance Measure - Stormwater</vt:lpstr>
      <vt:lpstr>PowerPoint Presentation</vt:lpstr>
      <vt:lpstr>Major Initiatives – Stormwater</vt:lpstr>
      <vt:lpstr>In-house Street Sweeping Improving Service Delivery </vt:lpstr>
      <vt:lpstr>FY 25-26 Major Initiatives - Stormwater</vt:lpstr>
      <vt:lpstr>FY 25-26 – Stormwater Improvements</vt:lpstr>
      <vt:lpstr>PowerPoint Presentation</vt:lpstr>
      <vt:lpstr>Underground Utilities (TCS)</vt:lpstr>
      <vt:lpstr>Key Performance Measure – Underground Utilities (TCS)</vt:lpstr>
      <vt:lpstr>Key Performance Measure – Underground Utilities (TCS)</vt:lpstr>
      <vt:lpstr>PowerPoint Presentation</vt:lpstr>
      <vt:lpstr>Underground Utilities (TCS) Building</vt:lpstr>
      <vt:lpstr>Major Initiatives – Underground Utilities (TCS)</vt:lpstr>
      <vt:lpstr>Major Initiatives – Underground Utilities (TCS)</vt:lpstr>
      <vt:lpstr>PowerPoint Presentation</vt:lpstr>
      <vt:lpstr>Utilities</vt:lpstr>
      <vt:lpstr>PowerPoint Presentation</vt:lpstr>
      <vt:lpstr>Wastewater</vt:lpstr>
      <vt:lpstr>Wastewater</vt:lpstr>
      <vt:lpstr>Key Performance Measure - Wastewater</vt:lpstr>
      <vt:lpstr>Key Performance Measures</vt:lpstr>
      <vt:lpstr>PowerPoint Presentation</vt:lpstr>
      <vt:lpstr>Major Initiatives – Wastewater</vt:lpstr>
      <vt:lpstr>Lift Station (15) Emergency Generators</vt:lpstr>
      <vt:lpstr>PowerPoint Presentation</vt:lpstr>
      <vt:lpstr>Water</vt:lpstr>
      <vt:lpstr>Water</vt:lpstr>
      <vt:lpstr>Water Plant Operations</vt:lpstr>
      <vt:lpstr>Key Performance Measure - Water</vt:lpstr>
      <vt:lpstr>Key Performance Measures</vt:lpstr>
      <vt:lpstr>PowerPoint Presentation</vt:lpstr>
      <vt:lpstr>Major Initiatives – Water</vt:lpstr>
      <vt:lpstr>Internal Service Funds Fiscal Year 2025-2026</vt:lpstr>
      <vt:lpstr>PowerPoint Presentation</vt:lpstr>
      <vt:lpstr>Fleet Services</vt:lpstr>
      <vt:lpstr>Fleet Services</vt:lpstr>
      <vt:lpstr>Key Performance Measure - Fleet</vt:lpstr>
      <vt:lpstr>Key Performance Measure - Fleet</vt:lpstr>
      <vt:lpstr>Key Performance Measures - Fleet</vt:lpstr>
      <vt:lpstr>PowerPoint Presentation</vt:lpstr>
      <vt:lpstr>Major Initiatives – Fleet Services</vt:lpstr>
      <vt:lpstr>Special Revenue Funds Fiscal Year 2025-2026</vt:lpstr>
      <vt:lpstr>PowerPoint Presentation</vt:lpstr>
      <vt:lpstr>Building</vt:lpstr>
      <vt:lpstr>Building</vt:lpstr>
      <vt:lpstr>Key Performance Measure - Permitting </vt:lpstr>
      <vt:lpstr>Key Performance Measure - Permitting</vt:lpstr>
      <vt:lpstr>Key Performance Measure - Permitting</vt:lpstr>
      <vt:lpstr>PowerPoint Presentation</vt:lpstr>
      <vt:lpstr>Major Initiatives – Building</vt:lpstr>
      <vt:lpstr>PowerPoint Presentation</vt:lpstr>
      <vt:lpstr>Community Redevelopment Agency</vt:lpstr>
      <vt:lpstr>Community Redevelopment Agency</vt:lpstr>
      <vt:lpstr>Key Performance Measure - CRA</vt:lpstr>
      <vt:lpstr>Key Performance Measures - CRA</vt:lpstr>
      <vt:lpstr>PowerPoint Presentation</vt:lpstr>
      <vt:lpstr>PowerPoint Presentation</vt:lpstr>
      <vt:lpstr>Major Initiatives – CRA</vt:lpstr>
      <vt:lpstr>Major Initiatives – CRA</vt:lpstr>
      <vt:lpstr>Flood Mitigation and Drainage R&amp;R Program</vt:lpstr>
      <vt:lpstr>Sidewalk Enhancement R&amp;R Program</vt:lpstr>
      <vt:lpstr>Smart City Initiative</vt:lpstr>
      <vt:lpstr>PowerPoint Presentation</vt:lpstr>
      <vt:lpstr>Fire Services</vt:lpstr>
      <vt:lpstr>Fire Services</vt:lpstr>
      <vt:lpstr>Fire Services</vt:lpstr>
      <vt:lpstr>Key Performance Measure - Fire</vt:lpstr>
      <vt:lpstr>Key Performance Measures - Fire</vt:lpstr>
      <vt:lpstr>PowerPoint Presentation</vt:lpstr>
      <vt:lpstr>PowerPoint Presentation</vt:lpstr>
      <vt:lpstr>Major Initiatives – Fire Services</vt:lpstr>
      <vt:lpstr>Calls for Service Heat Map</vt:lpstr>
      <vt:lpstr>PowerPoint Presentation</vt:lpstr>
      <vt:lpstr>Transportation</vt:lpstr>
      <vt:lpstr>Transportation</vt:lpstr>
      <vt:lpstr>Key Performance Measure - Transportation</vt:lpstr>
      <vt:lpstr>Key Performance Measures - Transportation</vt:lpstr>
      <vt:lpstr>FY 25-26 Road Resurfacing Program</vt:lpstr>
      <vt:lpstr>PowerPoint Presentation</vt:lpstr>
      <vt:lpstr>PowerPoint Presentation</vt:lpstr>
      <vt:lpstr>Major Initiatives –Transportation</vt:lpstr>
      <vt:lpstr>4 Ton Asphalt Hot Box Trailer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Bartow Fiscal Year  2025-2026 Proposed Budget Presentation</dc:title>
  <dc:creator>Tracy Miller</dc:creator>
  <cp:lastModifiedBy>Frank Canovaca</cp:lastModifiedBy>
  <cp:revision>136</cp:revision>
  <cp:lastPrinted>2025-07-16T17:58:08Z</cp:lastPrinted>
  <dcterms:created xsi:type="dcterms:W3CDTF">2025-02-11T13:27:36Z</dcterms:created>
  <dcterms:modified xsi:type="dcterms:W3CDTF">2025-07-18T17:16:23Z</dcterms:modified>
</cp:coreProperties>
</file>